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  <p:sldMasterId id="2147483891" r:id="rId2"/>
    <p:sldMasterId id="2147483933" r:id="rId3"/>
    <p:sldMasterId id="2147484061" r:id="rId4"/>
    <p:sldMasterId id="2147484144" r:id="rId5"/>
    <p:sldMasterId id="2147484357" r:id="rId6"/>
    <p:sldMasterId id="2147484435" r:id="rId7"/>
    <p:sldMasterId id="2147484448" r:id="rId8"/>
    <p:sldMasterId id="2147484540" r:id="rId9"/>
    <p:sldMasterId id="2147484552" r:id="rId10"/>
    <p:sldMasterId id="2147484564" r:id="rId11"/>
    <p:sldMasterId id="2147484576" r:id="rId12"/>
    <p:sldMasterId id="2147484588" r:id="rId13"/>
    <p:sldMasterId id="2147484600" r:id="rId14"/>
    <p:sldMasterId id="2147484612" r:id="rId15"/>
    <p:sldMasterId id="2147484624" r:id="rId16"/>
    <p:sldMasterId id="2147484636" r:id="rId17"/>
    <p:sldMasterId id="2147484648" r:id="rId18"/>
  </p:sldMasterIdLst>
  <p:notesMasterIdLst>
    <p:notesMasterId r:id="rId98"/>
  </p:notesMasterIdLst>
  <p:sldIdLst>
    <p:sldId id="2033" r:id="rId19"/>
    <p:sldId id="1799" r:id="rId20"/>
    <p:sldId id="1867" r:id="rId21"/>
    <p:sldId id="1868" r:id="rId22"/>
    <p:sldId id="2035" r:id="rId23"/>
    <p:sldId id="2036" r:id="rId24"/>
    <p:sldId id="2037" r:id="rId25"/>
    <p:sldId id="2029" r:id="rId26"/>
    <p:sldId id="2030" r:id="rId27"/>
    <p:sldId id="1869" r:id="rId28"/>
    <p:sldId id="1875" r:id="rId29"/>
    <p:sldId id="2031" r:id="rId30"/>
    <p:sldId id="2032" r:id="rId31"/>
    <p:sldId id="1872" r:id="rId32"/>
    <p:sldId id="2034" r:id="rId33"/>
    <p:sldId id="1880" r:id="rId34"/>
    <p:sldId id="1886" r:id="rId35"/>
    <p:sldId id="1891" r:id="rId36"/>
    <p:sldId id="1892" r:id="rId37"/>
    <p:sldId id="1893" r:id="rId38"/>
    <p:sldId id="1894" r:id="rId39"/>
    <p:sldId id="1895" r:id="rId40"/>
    <p:sldId id="1896" r:id="rId41"/>
    <p:sldId id="1897" r:id="rId42"/>
    <p:sldId id="1899" r:id="rId43"/>
    <p:sldId id="1900" r:id="rId44"/>
    <p:sldId id="1901" r:id="rId45"/>
    <p:sldId id="1902" r:id="rId46"/>
    <p:sldId id="1903" r:id="rId47"/>
    <p:sldId id="1904" r:id="rId48"/>
    <p:sldId id="1905" r:id="rId49"/>
    <p:sldId id="1906" r:id="rId50"/>
    <p:sldId id="1907" r:id="rId51"/>
    <p:sldId id="1908" r:id="rId52"/>
    <p:sldId id="1909" r:id="rId53"/>
    <p:sldId id="1910" r:id="rId54"/>
    <p:sldId id="1911" r:id="rId55"/>
    <p:sldId id="1912" r:id="rId56"/>
    <p:sldId id="1913" r:id="rId57"/>
    <p:sldId id="1914" r:id="rId58"/>
    <p:sldId id="1915" r:id="rId59"/>
    <p:sldId id="1916" r:id="rId60"/>
    <p:sldId id="1917" r:id="rId61"/>
    <p:sldId id="1918" r:id="rId62"/>
    <p:sldId id="1919" r:id="rId63"/>
    <p:sldId id="1920" r:id="rId64"/>
    <p:sldId id="1921" r:id="rId65"/>
    <p:sldId id="1922" r:id="rId66"/>
    <p:sldId id="1923" r:id="rId67"/>
    <p:sldId id="1924" r:id="rId68"/>
    <p:sldId id="1925" r:id="rId69"/>
    <p:sldId id="1926" r:id="rId70"/>
    <p:sldId id="1927" r:id="rId71"/>
    <p:sldId id="1928" r:id="rId72"/>
    <p:sldId id="1989" r:id="rId73"/>
    <p:sldId id="1994" r:id="rId74"/>
    <p:sldId id="1997" r:id="rId75"/>
    <p:sldId id="1998" r:id="rId76"/>
    <p:sldId id="1999" r:id="rId77"/>
    <p:sldId id="2000" r:id="rId78"/>
    <p:sldId id="2001" r:id="rId79"/>
    <p:sldId id="2002" r:id="rId80"/>
    <p:sldId id="2003" r:id="rId81"/>
    <p:sldId id="2004" r:id="rId82"/>
    <p:sldId id="2005" r:id="rId83"/>
    <p:sldId id="2006" r:id="rId84"/>
    <p:sldId id="2007" r:id="rId85"/>
    <p:sldId id="2008" r:id="rId86"/>
    <p:sldId id="2009" r:id="rId87"/>
    <p:sldId id="2010" r:id="rId88"/>
    <p:sldId id="2011" r:id="rId89"/>
    <p:sldId id="2012" r:id="rId90"/>
    <p:sldId id="2013" r:id="rId91"/>
    <p:sldId id="2014" r:id="rId92"/>
    <p:sldId id="2015" r:id="rId93"/>
    <p:sldId id="2016" r:id="rId94"/>
    <p:sldId id="2017" r:id="rId95"/>
    <p:sldId id="2018" r:id="rId96"/>
    <p:sldId id="2019" r:id="rId9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yi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 autoAdjust="0"/>
    <p:restoredTop sz="98355" autoAdjust="0"/>
  </p:normalViewPr>
  <p:slideViewPr>
    <p:cSldViewPr>
      <p:cViewPr>
        <p:scale>
          <a:sx n="100" d="100"/>
          <a:sy n="100" d="100"/>
        </p:scale>
        <p:origin x="-522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20"/>
    </p:cViewPr>
  </p:sorterViewPr>
  <p:notesViewPr>
    <p:cSldViewPr>
      <p:cViewPr varScale="1">
        <p:scale>
          <a:sx n="56" d="100"/>
          <a:sy n="56" d="100"/>
        </p:scale>
        <p:origin x="-308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37FDF-D654-4CBC-89A6-6490BD9CCF66}" type="datetimeFigureOut">
              <a:rPr lang="zh-CN" altLang="en-US" smtClean="0"/>
              <a:pPr/>
              <a:t>2013/1/3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6E6D-228A-44EF-8B2B-3E26978572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76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B26BE2-DADE-3E4B-893A-8EF095E4BC21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The spin flip rate is given by an Arrhenius law which describes thermally-activated hopping across an energy barrier </a:t>
            </a:r>
            <a:r>
              <a:rPr lang="en-US" smtClean="0">
                <a:cs typeface="+mn-cs"/>
                <a:sym typeface="Symbol" charset="0"/>
              </a:rPr>
              <a:t>E.</a:t>
            </a:r>
          </a:p>
          <a:p>
            <a:pPr>
              <a:defRPr/>
            </a:pPr>
            <a:r>
              <a:rPr lang="en-US" smtClean="0">
                <a:cs typeface="+mn-cs"/>
                <a:sym typeface="Symbol" charset="0"/>
              </a:rPr>
              <a:t>Contrary to other thermally-activated processes, such as diffusion, the attempt frequency is not related to vibrations, but to spin rotation (Larmor frequency in the internal magnetic field).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8CEF05-E4CE-BC40-875A-3F4D8C417C00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宋体" charset="0"/>
            </a:endParaRPr>
          </a:p>
        </p:txBody>
      </p:sp>
      <p:sp>
        <p:nvSpPr>
          <p:cNvPr id="161796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46B8CDD-72D0-E14A-8238-AA97A981DAB1}" type="slidenum">
              <a:rPr lang="en-US" sz="1200" smtClean="0">
                <a:solidFill>
                  <a:srgbClr val="000000"/>
                </a:solidFill>
                <a:cs typeface="宋体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smtClean="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A35BB6-EFF3-1D4B-BC3B-6D653C120749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宋体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960B9DB-21D5-DE43-AB49-FD10F8AA087E}" type="slidenum">
              <a:rPr lang="en-US" sz="1200" smtClean="0">
                <a:solidFill>
                  <a:srgbClr val="000000"/>
                </a:solidFill>
                <a:cs typeface="宋体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smtClean="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F1F1BD-202C-D046-B63E-D5F124799C99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宋体" charset="0"/>
            </a:endParaRPr>
          </a:p>
        </p:txBody>
      </p:sp>
      <p:sp>
        <p:nvSpPr>
          <p:cNvPr id="167940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A4AEF9A-CDDD-3D42-BF37-B349D34EFDD3}" type="slidenum">
              <a:rPr lang="en-US" sz="1200" smtClean="0">
                <a:solidFill>
                  <a:srgbClr val="000000"/>
                </a:solidFill>
                <a:cs typeface="宋体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smtClean="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7A43A9-3A37-454E-8A3F-1EC2F5718CB0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宋体" charset="0"/>
            </a:endParaRPr>
          </a:p>
        </p:txBody>
      </p:sp>
      <p:sp>
        <p:nvSpPr>
          <p:cNvPr id="169988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41023EE-3E3D-3F45-A37C-CE293D3AA1E8}" type="slidenum">
              <a:rPr lang="en-US" sz="1200" smtClean="0">
                <a:solidFill>
                  <a:srgbClr val="000000"/>
                </a:solidFill>
                <a:cs typeface="宋体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smtClean="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F5015A-AE31-4146-84EC-441FCBB8EDED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宋体" charset="0"/>
            </a:endParaRPr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414F111-5162-494C-8AE5-CC997CC2A373}" type="slidenum">
              <a:rPr lang="en-US" sz="1200" smtClean="0">
                <a:solidFill>
                  <a:srgbClr val="000000"/>
                </a:solidFill>
                <a:cs typeface="宋体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smtClean="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89176A-E971-A745-AA92-C24B3099EDBF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cs typeface="宋体" charset="0"/>
            </a:endParaRPr>
          </a:p>
        </p:txBody>
      </p:sp>
      <p:sp>
        <p:nvSpPr>
          <p:cNvPr id="174084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7D45323-E67A-5A4B-ACB6-99BFEAE96F3A}" type="slidenum">
              <a:rPr lang="en-US" sz="1200" smtClean="0">
                <a:solidFill>
                  <a:srgbClr val="000000"/>
                </a:solidFill>
                <a:cs typeface="宋体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smtClean="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834099-B20E-9D4A-8E14-5113A33C4F46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79450"/>
            <a:ext cx="4537075" cy="3402013"/>
          </a:xfrm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8111"/>
            <a:ext cx="5046663" cy="41566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cs typeface="ＭＳ Ｐゴシック" charset="0"/>
              </a:rPr>
              <a:t>Closely packed nanostructure not necessarily the best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81A9C6-470B-C145-ACF6-B5EE7BD1F388}" type="slidenum">
              <a:rPr lang="en-US" sz="1200">
                <a:solidFill>
                  <a:srgbClr val="000000"/>
                </a:solidFill>
                <a:cs typeface="宋体" charset="0"/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679243"/>
            <a:ext cx="4610100" cy="3402454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08111"/>
            <a:ext cx="5046663" cy="41566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cs typeface="ＭＳ Ｐゴシック" charset="0"/>
              </a:rPr>
              <a:t>Closely packed nanostructure not necessarily the best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cs typeface="ＭＳ Ｐゴシック" charset="0"/>
              </a:rPr>
              <a:t>Conventional techniques vs Improved EBL technique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cs typeface="ＭＳ Ｐゴシック" charset="0"/>
              </a:rPr>
              <a:t>Similar to previous studies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379F55-CF3E-8641-B0D3-2E9B9F7A4D74}" type="slidenum">
              <a:rPr lang="en-US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The spin flip rate is given by an Arrhenius law which describes thermally-activated hopping across an energy barrier </a:t>
            </a:r>
            <a:r>
              <a:rPr lang="en-US" dirty="0" smtClean="0">
                <a:cs typeface="+mn-cs"/>
                <a:sym typeface="Symbol" charset="0"/>
              </a:rPr>
              <a:t>E.</a:t>
            </a:r>
          </a:p>
          <a:p>
            <a:pPr>
              <a:defRPr/>
            </a:pPr>
            <a:r>
              <a:rPr lang="en-US" dirty="0" smtClean="0">
                <a:cs typeface="+mn-cs"/>
                <a:sym typeface="Symbol" charset="0"/>
              </a:rPr>
              <a:t>Contrary to other thermally-activated processes, such as diffusion, the attempt frequency is not related to vibrations, but to spin rotation (</a:t>
            </a:r>
            <a:r>
              <a:rPr lang="en-US" dirty="0" err="1" smtClean="0">
                <a:cs typeface="+mn-cs"/>
                <a:sym typeface="Symbol" charset="0"/>
              </a:rPr>
              <a:t>Larmor</a:t>
            </a:r>
            <a:r>
              <a:rPr lang="en-US" dirty="0" smtClean="0">
                <a:cs typeface="+mn-cs"/>
                <a:sym typeface="Symbol" charset="0"/>
              </a:rPr>
              <a:t> frequency in the internal magnetic field).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cs typeface="ＭＳ Ｐゴシック" charset="0"/>
              </a:rPr>
              <a:t>Enhancement on a single bowtie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cs typeface="ＭＳ Ｐゴシック" charset="0"/>
              </a:rPr>
              <a:t>Not been reported previously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structure</a:t>
            </a:r>
          </a:p>
          <a:p>
            <a:pPr>
              <a:defRPr/>
            </a:pPr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experimental observation</a:t>
            </a:r>
          </a:p>
          <a:p>
            <a:pPr>
              <a:defRPr/>
            </a:pPr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theoretical setup (we want to know which part of the absorption is from the thin film itself)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another interesting collective mode</a:t>
            </a:r>
          </a:p>
          <a:p>
            <a:pPr>
              <a:defRPr/>
            </a:pPr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different density oscillation</a:t>
            </a:r>
          </a:p>
          <a:p>
            <a:pPr>
              <a:defRPr/>
            </a:pPr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different dispersion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379F55-CF3E-8641-B0D3-2E9B9F7A4D74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  <a:sym typeface="Symbo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379F55-CF3E-8641-B0D3-2E9B9F7A4D74}" type="slidenum">
              <a:rPr lang="en-US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  <a:sym typeface="Symbo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B85EDD-AD82-A44D-B7E0-F117E730F743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The spin flip rate is given by an Arrhenius law which describes thermally-activated hopping across an energy barrier </a:t>
            </a:r>
            <a:r>
              <a:rPr lang="en-US" smtClean="0">
                <a:cs typeface="+mn-cs"/>
                <a:sym typeface="Symbol" charset="0"/>
              </a:rPr>
              <a:t>E.</a:t>
            </a:r>
          </a:p>
          <a:p>
            <a:pPr>
              <a:defRPr/>
            </a:pPr>
            <a:r>
              <a:rPr lang="en-US" smtClean="0">
                <a:cs typeface="+mn-cs"/>
                <a:sym typeface="Symbol" charset="0"/>
              </a:rPr>
              <a:t>Contrary to other thermally-activated processes, such as diffusion, the attempt frequency is not related to vibrations, but to spin rotation (Larmor frequency in the internal magnetic field).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3EB27-65F5-E644-88CF-5001E8EC766B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The spin flip rate is given by an Arrhenius law which describes thermally-activated hopping across an energy barrier </a:t>
            </a:r>
            <a:r>
              <a:rPr lang="en-US" smtClean="0">
                <a:cs typeface="+mn-cs"/>
                <a:sym typeface="Symbol" charset="0"/>
              </a:rPr>
              <a:t>E.</a:t>
            </a:r>
          </a:p>
          <a:p>
            <a:pPr>
              <a:defRPr/>
            </a:pPr>
            <a:r>
              <a:rPr lang="en-US" smtClean="0">
                <a:cs typeface="+mn-cs"/>
                <a:sym typeface="Symbol" charset="0"/>
              </a:rPr>
              <a:t>Contrary to other thermally-activated processes, such as diffusion, the attempt frequency is not related to vibrations, but to spin rotation (Larmor frequency in the internal magnetic field).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B85EDD-AD82-A44D-B7E0-F117E730F743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The spin flip rate is given by an Arrhenius law which describes thermally-activated hopping across an energy barrier </a:t>
            </a:r>
            <a:r>
              <a:rPr lang="en-US" smtClean="0">
                <a:cs typeface="+mn-cs"/>
                <a:sym typeface="Symbol" charset="0"/>
              </a:rPr>
              <a:t>E.</a:t>
            </a:r>
          </a:p>
          <a:p>
            <a:pPr>
              <a:defRPr/>
            </a:pPr>
            <a:r>
              <a:rPr lang="en-US" smtClean="0">
                <a:cs typeface="+mn-cs"/>
                <a:sym typeface="Symbol" charset="0"/>
              </a:rPr>
              <a:t>Contrary to other thermally-activated processes, such as diffusion, the attempt frequency is not related to vibrations, but to spin rotation (Larmor frequency in the internal magnetic field).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B85EDD-AD82-A44D-B7E0-F117E730F743}" type="slidenum">
              <a:rPr lang="en-US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The spin flip rate is given by an Arrhenius law which describes thermally-activated hopping across an energy barrier </a:t>
            </a:r>
            <a:r>
              <a:rPr lang="en-US" smtClean="0">
                <a:cs typeface="+mn-cs"/>
                <a:sym typeface="Symbol" charset="0"/>
              </a:rPr>
              <a:t>E.</a:t>
            </a:r>
          </a:p>
          <a:p>
            <a:pPr>
              <a:defRPr/>
            </a:pPr>
            <a:r>
              <a:rPr lang="en-US" smtClean="0">
                <a:cs typeface="+mn-cs"/>
                <a:sym typeface="Symbol" charset="0"/>
              </a:rPr>
              <a:t>Contrary to other thermally-activated processes, such as diffusion, the attempt frequency is not related to vibrations, but to spin rotation (Larmor frequency in the internal magnetic field).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DEBD1-2767-CC46-94C3-6617B8D79271}" type="slidenum">
              <a:rPr lang="en-US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The spin flip rate is given by an Arrhenius law which describes thermally-activated hopping across an energy barrier </a:t>
            </a:r>
            <a:r>
              <a:rPr lang="en-US" smtClean="0">
                <a:cs typeface="+mn-cs"/>
                <a:sym typeface="Symbol" charset="0"/>
              </a:rPr>
              <a:t>E.</a:t>
            </a:r>
          </a:p>
          <a:p>
            <a:pPr>
              <a:defRPr/>
            </a:pPr>
            <a:r>
              <a:rPr lang="en-US" smtClean="0">
                <a:cs typeface="+mn-cs"/>
                <a:sym typeface="Symbol" charset="0"/>
              </a:rPr>
              <a:t>Contrary to other thermally-activated processes, such as diffusion, the attempt frequency is not related to vibrations, but to spin rotation (Larmor frequency in the internal magnetic field).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609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0" name="矩形 9"/>
          <p:cNvSpPr/>
          <p:nvPr/>
        </p:nvSpPr>
        <p:spPr bwMode="invGray">
          <a:xfrm flipV="1">
            <a:off x="0" y="6019798"/>
            <a:ext cx="9144000" cy="7620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05705"/>
            <a:ext cx="5486400" cy="3616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495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10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75551" y="219075"/>
            <a:ext cx="901762" cy="5470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52399" y="219075"/>
            <a:ext cx="6696075" cy="5470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732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FCA755-843C-C441-858A-28F94CBB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40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682CC4-650F-8948-8A86-D7D9207B7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166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735BD2-E288-D647-BD92-A0F34B419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746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088625-941F-DF45-BA48-D3316DCA5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932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CA64883-1A1E-EE45-BE6D-959863772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146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0976B1-B575-0448-B388-D9372207C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062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C23E1D-29D6-C049-B317-5C4AB35DA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41313C-34CF-6F48-8F78-878DF8952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972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43A590E-C952-EF47-8EA7-6D4B001A7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61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A76182-5DCE-D84E-8563-03306FBE5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107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D3FF9BA-41FB-6A48-9CF8-2F8CDAD5D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139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4E9D2D-8260-4644-8383-271944FA0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794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214B0B-AD74-F744-B63A-34EEBB67E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110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3520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193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58012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216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>
              <a:solidFill>
                <a:prstClr val="white">
                  <a:shade val="50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1409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914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33277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31666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6503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0938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364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5994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3358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907845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1930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340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634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84535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482739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34011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8822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3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3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6664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8837F-EE03-154C-BF23-9FE0CF34F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0309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5AFA-D197-3E40-914C-84089C382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612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73BBF-2DE0-7640-86C5-4658987A5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8505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4173A-ADD0-EE4B-B2AF-F673C7C2D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8283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A3D3D-894A-2946-8718-C43E13AEB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50683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61706-4DA5-E145-8D4B-258ACA955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654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219B-7001-2A48-9430-ED4D2F065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4379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00C40-54E1-754C-8BF7-C72DB1F15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5208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2FD9-90C5-2046-B5DB-236E9430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7790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C49C3-10DD-4C46-AA11-7734307CD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05952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4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4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4EC0E-7FA1-B643-9EF8-3A5D2E4EE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895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07" indent="0" algn="ctr">
              <a:buNone/>
              <a:defRPr/>
            </a:lvl2pPr>
            <a:lvl3pPr marL="642816" indent="0" algn="ctr">
              <a:buNone/>
              <a:defRPr/>
            </a:lvl3pPr>
            <a:lvl4pPr marL="964224" indent="0" algn="ctr">
              <a:buNone/>
              <a:defRPr/>
            </a:lvl4pPr>
            <a:lvl5pPr marL="1285631" indent="0" algn="ctr">
              <a:buNone/>
              <a:defRPr/>
            </a:lvl5pPr>
            <a:lvl6pPr marL="1607041" indent="0" algn="ctr">
              <a:buNone/>
              <a:defRPr/>
            </a:lvl6pPr>
            <a:lvl7pPr marL="1928447" indent="0" algn="ctr">
              <a:buNone/>
              <a:defRPr/>
            </a:lvl7pPr>
            <a:lvl8pPr marL="2249856" indent="0" algn="ctr">
              <a:buNone/>
              <a:defRPr/>
            </a:lvl8pPr>
            <a:lvl9pPr marL="25712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2A64-3FA5-F647-B27A-BBC585D0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4786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C3C6-79FD-EF4D-AAE5-3DD0B441E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08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07" indent="0">
              <a:buNone/>
              <a:defRPr sz="1300"/>
            </a:lvl2pPr>
            <a:lvl3pPr marL="642816" indent="0">
              <a:buNone/>
              <a:defRPr sz="1100"/>
            </a:lvl3pPr>
            <a:lvl4pPr marL="964224" indent="0">
              <a:buNone/>
              <a:defRPr sz="1000"/>
            </a:lvl4pPr>
            <a:lvl5pPr marL="1285631" indent="0">
              <a:buNone/>
              <a:defRPr sz="1000"/>
            </a:lvl5pPr>
            <a:lvl6pPr marL="1607041" indent="0">
              <a:buNone/>
              <a:defRPr sz="1000"/>
            </a:lvl6pPr>
            <a:lvl7pPr marL="1928447" indent="0">
              <a:buNone/>
              <a:defRPr sz="1000"/>
            </a:lvl7pPr>
            <a:lvl8pPr marL="2249856" indent="0">
              <a:buNone/>
              <a:defRPr sz="1000"/>
            </a:lvl8pPr>
            <a:lvl9pPr marL="257126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623FC-56F1-F84F-9B88-CAD03495C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3361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125C5-6D25-2745-8599-2C99BECB9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6903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07" indent="0">
              <a:buNone/>
              <a:defRPr sz="1400" b="1"/>
            </a:lvl2pPr>
            <a:lvl3pPr marL="642816" indent="0">
              <a:buNone/>
              <a:defRPr sz="1300" b="1"/>
            </a:lvl3pPr>
            <a:lvl4pPr marL="964224" indent="0">
              <a:buNone/>
              <a:defRPr sz="1100" b="1"/>
            </a:lvl4pPr>
            <a:lvl5pPr marL="1285631" indent="0">
              <a:buNone/>
              <a:defRPr sz="1100" b="1"/>
            </a:lvl5pPr>
            <a:lvl6pPr marL="1607041" indent="0">
              <a:buNone/>
              <a:defRPr sz="1100" b="1"/>
            </a:lvl6pPr>
            <a:lvl7pPr marL="1928447" indent="0">
              <a:buNone/>
              <a:defRPr sz="1100" b="1"/>
            </a:lvl7pPr>
            <a:lvl8pPr marL="2249856" indent="0">
              <a:buNone/>
              <a:defRPr sz="1100" b="1"/>
            </a:lvl8pPr>
            <a:lvl9pPr marL="257126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07" indent="0">
              <a:buNone/>
              <a:defRPr sz="1400" b="1"/>
            </a:lvl2pPr>
            <a:lvl3pPr marL="642816" indent="0">
              <a:buNone/>
              <a:defRPr sz="1300" b="1"/>
            </a:lvl3pPr>
            <a:lvl4pPr marL="964224" indent="0">
              <a:buNone/>
              <a:defRPr sz="1100" b="1"/>
            </a:lvl4pPr>
            <a:lvl5pPr marL="1285631" indent="0">
              <a:buNone/>
              <a:defRPr sz="1100" b="1"/>
            </a:lvl5pPr>
            <a:lvl6pPr marL="1607041" indent="0">
              <a:buNone/>
              <a:defRPr sz="1100" b="1"/>
            </a:lvl6pPr>
            <a:lvl7pPr marL="1928447" indent="0">
              <a:buNone/>
              <a:defRPr sz="1100" b="1"/>
            </a:lvl7pPr>
            <a:lvl8pPr marL="2249856" indent="0">
              <a:buNone/>
              <a:defRPr sz="1100" b="1"/>
            </a:lvl8pPr>
            <a:lvl9pPr marL="257126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70E10-9AB7-144E-8335-2EA46AE21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0261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846BB-0222-D642-BB8D-6B6B8C7A7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7804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22D18-D1EC-3C4B-8034-3F9A92C9C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579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0" y="273476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0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07" indent="0">
              <a:buNone/>
              <a:defRPr sz="800"/>
            </a:lvl2pPr>
            <a:lvl3pPr marL="642816" indent="0">
              <a:buNone/>
              <a:defRPr sz="700"/>
            </a:lvl3pPr>
            <a:lvl4pPr marL="964224" indent="0">
              <a:buNone/>
              <a:defRPr sz="600"/>
            </a:lvl4pPr>
            <a:lvl5pPr marL="1285631" indent="0">
              <a:buNone/>
              <a:defRPr sz="600"/>
            </a:lvl5pPr>
            <a:lvl6pPr marL="1607041" indent="0">
              <a:buNone/>
              <a:defRPr sz="600"/>
            </a:lvl6pPr>
            <a:lvl7pPr marL="1928447" indent="0">
              <a:buNone/>
              <a:defRPr sz="600"/>
            </a:lvl7pPr>
            <a:lvl8pPr marL="2249856" indent="0">
              <a:buNone/>
              <a:defRPr sz="600"/>
            </a:lvl8pPr>
            <a:lvl9pPr marL="257126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17AB0-E9BD-534F-8A9E-98A763F49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76107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8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8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07" indent="0">
              <a:buNone/>
              <a:defRPr sz="2000"/>
            </a:lvl2pPr>
            <a:lvl3pPr marL="642816" indent="0">
              <a:buNone/>
              <a:defRPr sz="1700"/>
            </a:lvl3pPr>
            <a:lvl4pPr marL="964224" indent="0">
              <a:buNone/>
              <a:defRPr sz="1400"/>
            </a:lvl4pPr>
            <a:lvl5pPr marL="1285631" indent="0">
              <a:buNone/>
              <a:defRPr sz="1400"/>
            </a:lvl5pPr>
            <a:lvl6pPr marL="1607041" indent="0">
              <a:buNone/>
              <a:defRPr sz="1400"/>
            </a:lvl6pPr>
            <a:lvl7pPr marL="1928447" indent="0">
              <a:buNone/>
              <a:defRPr sz="1400"/>
            </a:lvl7pPr>
            <a:lvl8pPr marL="2249856" indent="0">
              <a:buNone/>
              <a:defRPr sz="1400"/>
            </a:lvl8pPr>
            <a:lvl9pPr marL="2571264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8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07" indent="0">
              <a:buNone/>
              <a:defRPr sz="800"/>
            </a:lvl2pPr>
            <a:lvl3pPr marL="642816" indent="0">
              <a:buNone/>
              <a:defRPr sz="700"/>
            </a:lvl3pPr>
            <a:lvl4pPr marL="964224" indent="0">
              <a:buNone/>
              <a:defRPr sz="600"/>
            </a:lvl4pPr>
            <a:lvl5pPr marL="1285631" indent="0">
              <a:buNone/>
              <a:defRPr sz="600"/>
            </a:lvl5pPr>
            <a:lvl6pPr marL="1607041" indent="0">
              <a:buNone/>
              <a:defRPr sz="600"/>
            </a:lvl6pPr>
            <a:lvl7pPr marL="1928447" indent="0">
              <a:buNone/>
              <a:defRPr sz="600"/>
            </a:lvl7pPr>
            <a:lvl8pPr marL="2249856" indent="0">
              <a:buNone/>
              <a:defRPr sz="600"/>
            </a:lvl8pPr>
            <a:lvl9pPr marL="257126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64DC-58B5-DA4A-B94F-5E43AA87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07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6A07-F72F-2541-B7BF-D03DC7881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6607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5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5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433F0-E564-3A4D-80B0-AFFFFEE1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17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609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0" name="矩形 9"/>
          <p:cNvSpPr/>
          <p:nvPr/>
        </p:nvSpPr>
        <p:spPr bwMode="invGray">
          <a:xfrm flipV="1">
            <a:off x="0" y="6019798"/>
            <a:ext cx="9144000" cy="7620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91" indent="0" algn="ctr">
              <a:buNone/>
              <a:defRPr/>
            </a:lvl2pPr>
            <a:lvl3pPr marL="642783" indent="0" algn="ctr">
              <a:buNone/>
              <a:defRPr/>
            </a:lvl3pPr>
            <a:lvl4pPr marL="964174" indent="0" algn="ctr">
              <a:buNone/>
              <a:defRPr/>
            </a:lvl4pPr>
            <a:lvl5pPr marL="1285565" indent="0" algn="ctr">
              <a:buNone/>
              <a:defRPr/>
            </a:lvl5pPr>
            <a:lvl6pPr marL="1606959" indent="0" algn="ctr">
              <a:buNone/>
              <a:defRPr/>
            </a:lvl6pPr>
            <a:lvl7pPr marL="1928348" indent="0" algn="ctr">
              <a:buNone/>
              <a:defRPr/>
            </a:lvl7pPr>
            <a:lvl8pPr marL="2249741" indent="0" algn="ctr">
              <a:buNone/>
              <a:defRPr/>
            </a:lvl8pPr>
            <a:lvl9pPr marL="257113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C1495-9C92-F94C-B3CC-260018445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3932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7950-FB51-0A40-82B4-69CC0F493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40834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91" indent="0">
              <a:buNone/>
              <a:defRPr sz="1300"/>
            </a:lvl2pPr>
            <a:lvl3pPr marL="642783" indent="0">
              <a:buNone/>
              <a:defRPr sz="1100"/>
            </a:lvl3pPr>
            <a:lvl4pPr marL="964174" indent="0">
              <a:buNone/>
              <a:defRPr sz="1000"/>
            </a:lvl4pPr>
            <a:lvl5pPr marL="1285565" indent="0">
              <a:buNone/>
              <a:defRPr sz="1000"/>
            </a:lvl5pPr>
            <a:lvl6pPr marL="1606959" indent="0">
              <a:buNone/>
              <a:defRPr sz="1000"/>
            </a:lvl6pPr>
            <a:lvl7pPr marL="1928348" indent="0">
              <a:buNone/>
              <a:defRPr sz="1000"/>
            </a:lvl7pPr>
            <a:lvl8pPr marL="2249741" indent="0">
              <a:buNone/>
              <a:defRPr sz="1000"/>
            </a:lvl8pPr>
            <a:lvl9pPr marL="257113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B65DA-B4CE-FD49-9279-4D3E1BB2B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01216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0DE1-CF63-F541-85E9-3557F9231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4588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91" indent="0">
              <a:buNone/>
              <a:defRPr sz="1400" b="1"/>
            </a:lvl2pPr>
            <a:lvl3pPr marL="642783" indent="0">
              <a:buNone/>
              <a:defRPr sz="1300" b="1"/>
            </a:lvl3pPr>
            <a:lvl4pPr marL="964174" indent="0">
              <a:buNone/>
              <a:defRPr sz="1100" b="1"/>
            </a:lvl4pPr>
            <a:lvl5pPr marL="1285565" indent="0">
              <a:buNone/>
              <a:defRPr sz="1100" b="1"/>
            </a:lvl5pPr>
            <a:lvl6pPr marL="1606959" indent="0">
              <a:buNone/>
              <a:defRPr sz="1100" b="1"/>
            </a:lvl6pPr>
            <a:lvl7pPr marL="1928348" indent="0">
              <a:buNone/>
              <a:defRPr sz="1100" b="1"/>
            </a:lvl7pPr>
            <a:lvl8pPr marL="2249741" indent="0">
              <a:buNone/>
              <a:defRPr sz="1100" b="1"/>
            </a:lvl8pPr>
            <a:lvl9pPr marL="257113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91" indent="0">
              <a:buNone/>
              <a:defRPr sz="1400" b="1"/>
            </a:lvl2pPr>
            <a:lvl3pPr marL="642783" indent="0">
              <a:buNone/>
              <a:defRPr sz="1300" b="1"/>
            </a:lvl3pPr>
            <a:lvl4pPr marL="964174" indent="0">
              <a:buNone/>
              <a:defRPr sz="1100" b="1"/>
            </a:lvl4pPr>
            <a:lvl5pPr marL="1285565" indent="0">
              <a:buNone/>
              <a:defRPr sz="1100" b="1"/>
            </a:lvl5pPr>
            <a:lvl6pPr marL="1606959" indent="0">
              <a:buNone/>
              <a:defRPr sz="1100" b="1"/>
            </a:lvl6pPr>
            <a:lvl7pPr marL="1928348" indent="0">
              <a:buNone/>
              <a:defRPr sz="1100" b="1"/>
            </a:lvl7pPr>
            <a:lvl8pPr marL="2249741" indent="0">
              <a:buNone/>
              <a:defRPr sz="1100" b="1"/>
            </a:lvl8pPr>
            <a:lvl9pPr marL="257113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AA911-01A9-3041-8E97-FF06B3A5E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7674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B0E94-E90D-9142-A9AF-ACAF56547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0420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A62ED-6D8D-E34C-88AA-CD64870BF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11240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73477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91" indent="0">
              <a:buNone/>
              <a:defRPr sz="800"/>
            </a:lvl2pPr>
            <a:lvl3pPr marL="642783" indent="0">
              <a:buNone/>
              <a:defRPr sz="700"/>
            </a:lvl3pPr>
            <a:lvl4pPr marL="964174" indent="0">
              <a:buNone/>
              <a:defRPr sz="600"/>
            </a:lvl4pPr>
            <a:lvl5pPr marL="1285565" indent="0">
              <a:buNone/>
              <a:defRPr sz="600"/>
            </a:lvl5pPr>
            <a:lvl6pPr marL="1606959" indent="0">
              <a:buNone/>
              <a:defRPr sz="600"/>
            </a:lvl6pPr>
            <a:lvl7pPr marL="1928348" indent="0">
              <a:buNone/>
              <a:defRPr sz="600"/>
            </a:lvl7pPr>
            <a:lvl8pPr marL="2249741" indent="0">
              <a:buNone/>
              <a:defRPr sz="600"/>
            </a:lvl8pPr>
            <a:lvl9pPr marL="257113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1A83C-081F-8B43-A501-387C9E8E6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27845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9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91" indent="0">
              <a:buNone/>
              <a:defRPr sz="2000"/>
            </a:lvl2pPr>
            <a:lvl3pPr marL="642783" indent="0">
              <a:buNone/>
              <a:defRPr sz="1700"/>
            </a:lvl3pPr>
            <a:lvl4pPr marL="964174" indent="0">
              <a:buNone/>
              <a:defRPr sz="1400"/>
            </a:lvl4pPr>
            <a:lvl5pPr marL="1285565" indent="0">
              <a:buNone/>
              <a:defRPr sz="1400"/>
            </a:lvl5pPr>
            <a:lvl6pPr marL="1606959" indent="0">
              <a:buNone/>
              <a:defRPr sz="1400"/>
            </a:lvl6pPr>
            <a:lvl7pPr marL="1928348" indent="0">
              <a:buNone/>
              <a:defRPr sz="1400"/>
            </a:lvl7pPr>
            <a:lvl8pPr marL="2249741" indent="0">
              <a:buNone/>
              <a:defRPr sz="1400"/>
            </a:lvl8pPr>
            <a:lvl9pPr marL="2571133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91" indent="0">
              <a:buNone/>
              <a:defRPr sz="800"/>
            </a:lvl2pPr>
            <a:lvl3pPr marL="642783" indent="0">
              <a:buNone/>
              <a:defRPr sz="700"/>
            </a:lvl3pPr>
            <a:lvl4pPr marL="964174" indent="0">
              <a:buNone/>
              <a:defRPr sz="600"/>
            </a:lvl4pPr>
            <a:lvl5pPr marL="1285565" indent="0">
              <a:buNone/>
              <a:defRPr sz="600"/>
            </a:lvl5pPr>
            <a:lvl6pPr marL="1606959" indent="0">
              <a:buNone/>
              <a:defRPr sz="600"/>
            </a:lvl6pPr>
            <a:lvl7pPr marL="1928348" indent="0">
              <a:buNone/>
              <a:defRPr sz="600"/>
            </a:lvl7pPr>
            <a:lvl8pPr marL="2249741" indent="0">
              <a:buNone/>
              <a:defRPr sz="600"/>
            </a:lvl8pPr>
            <a:lvl9pPr marL="257113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4F843-6C3D-5741-8641-D4DE2E7D7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843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67699-A880-C844-A744-0FA103BE2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052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6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6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78E4-FB95-7842-B5F7-1F9A76478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7929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EE29D-2118-8C4F-8165-74BAE7932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98658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9AAA-B5CE-AA4B-9BD9-981BA0B2F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1022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76CD-CC1B-304E-BCDD-74C0BBBBF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7749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6F0D-E5DC-6B43-AF99-FDF4497C5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1584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04684-B014-264B-8381-9C7A0791A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23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383B9-A213-6145-8116-74A4FEE68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46873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5D4FF-EE2A-1D44-96BD-EFC4A0B1C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5750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B4760-7765-8D4A-9AEA-E2BD2C6ED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1712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8C6F3-BB57-4E44-9D5F-B76CA2821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954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285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240281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81328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BDE62-3212-8C4C-8220-8E86571FB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4592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7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7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55FA1-2E8C-E040-AB33-EBD6ED222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30759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57" indent="0" algn="ctr">
              <a:buNone/>
              <a:defRPr/>
            </a:lvl2pPr>
            <a:lvl3pPr marL="642717" indent="0" algn="ctr">
              <a:buNone/>
              <a:defRPr/>
            </a:lvl3pPr>
            <a:lvl4pPr marL="964075" indent="0" algn="ctr">
              <a:buNone/>
              <a:defRPr/>
            </a:lvl4pPr>
            <a:lvl5pPr marL="1285434" indent="0" algn="ctr">
              <a:buNone/>
              <a:defRPr/>
            </a:lvl5pPr>
            <a:lvl6pPr marL="1606794" indent="0" algn="ctr">
              <a:buNone/>
              <a:defRPr/>
            </a:lvl6pPr>
            <a:lvl7pPr marL="1928151" indent="0" algn="ctr">
              <a:buNone/>
              <a:defRPr/>
            </a:lvl7pPr>
            <a:lvl8pPr marL="2249511" indent="0" algn="ctr">
              <a:buNone/>
              <a:defRPr/>
            </a:lvl8pPr>
            <a:lvl9pPr marL="257087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5507-B79D-FC4E-B026-6AF610543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3320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FF629-359E-6746-A2F9-1989741E5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7595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57" indent="0">
              <a:buNone/>
              <a:defRPr sz="1300"/>
            </a:lvl2pPr>
            <a:lvl3pPr marL="642717" indent="0">
              <a:buNone/>
              <a:defRPr sz="1100"/>
            </a:lvl3pPr>
            <a:lvl4pPr marL="964075" indent="0">
              <a:buNone/>
              <a:defRPr sz="1000"/>
            </a:lvl4pPr>
            <a:lvl5pPr marL="1285434" indent="0">
              <a:buNone/>
              <a:defRPr sz="1000"/>
            </a:lvl5pPr>
            <a:lvl6pPr marL="1606794" indent="0">
              <a:buNone/>
              <a:defRPr sz="1000"/>
            </a:lvl6pPr>
            <a:lvl7pPr marL="1928151" indent="0">
              <a:buNone/>
              <a:defRPr sz="1000"/>
            </a:lvl7pPr>
            <a:lvl8pPr marL="2249511" indent="0">
              <a:buNone/>
              <a:defRPr sz="1000"/>
            </a:lvl8pPr>
            <a:lvl9pPr marL="257087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124D-0A49-BA4A-92FD-241AC1639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934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99BB7-50E7-224F-A299-33BEFB875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6430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3751B-5D41-0647-A7E3-2473B9D9E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09849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F12C0-3721-DF44-A070-8F7524996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243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B98C8-31DA-0A44-9491-BDC9CCC21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2162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3" y="273479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75769-60F7-C840-82DE-97E083283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202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1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57" indent="0">
              <a:buNone/>
              <a:defRPr sz="2000"/>
            </a:lvl2pPr>
            <a:lvl3pPr marL="642717" indent="0">
              <a:buNone/>
              <a:defRPr sz="1700"/>
            </a:lvl3pPr>
            <a:lvl4pPr marL="964075" indent="0">
              <a:buNone/>
              <a:defRPr sz="1400"/>
            </a:lvl4pPr>
            <a:lvl5pPr marL="1285434" indent="0">
              <a:buNone/>
              <a:defRPr sz="1400"/>
            </a:lvl5pPr>
            <a:lvl6pPr marL="1606794" indent="0">
              <a:buNone/>
              <a:defRPr sz="1400"/>
            </a:lvl6pPr>
            <a:lvl7pPr marL="1928151" indent="0">
              <a:buNone/>
              <a:defRPr sz="1400"/>
            </a:lvl7pPr>
            <a:lvl8pPr marL="2249511" indent="0">
              <a:buNone/>
              <a:defRPr sz="1400"/>
            </a:lvl8pPr>
            <a:lvl9pPr marL="2570870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CBD11-CB50-B541-9CCB-386585A74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4354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54487-0B6A-1A4C-88BA-8A2F19AEF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74189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8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8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8B2B-04F4-D24A-AB40-C17AF8829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00577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4"/>
            <a:ext cx="6400354" cy="1752451"/>
          </a:xfrm>
          <a:prstGeom prst="rect">
            <a:avLst/>
          </a:prstGeom>
        </p:spPr>
        <p:txBody>
          <a:bodyPr vert="horz" lIns="64267" tIns="32133" rIns="64267" bIns="32133"/>
          <a:lstStyle>
            <a:lvl1pPr marL="0" indent="0" algn="ctr">
              <a:buNone/>
              <a:defRPr/>
            </a:lvl1pPr>
            <a:lvl2pPr marL="321341" indent="0" algn="ctr">
              <a:buNone/>
              <a:defRPr/>
            </a:lvl2pPr>
            <a:lvl3pPr marL="642684" indent="0" algn="ctr">
              <a:buNone/>
              <a:defRPr/>
            </a:lvl3pPr>
            <a:lvl4pPr marL="964025" indent="0" algn="ctr">
              <a:buNone/>
              <a:defRPr/>
            </a:lvl4pPr>
            <a:lvl5pPr marL="1285368" indent="0" algn="ctr">
              <a:buNone/>
              <a:defRPr/>
            </a:lvl5pPr>
            <a:lvl6pPr marL="1606711" indent="0" algn="ctr">
              <a:buNone/>
              <a:defRPr/>
            </a:lvl6pPr>
            <a:lvl7pPr marL="1928052" indent="0" algn="ctr">
              <a:buNone/>
              <a:defRPr/>
            </a:lvl7pPr>
            <a:lvl8pPr marL="2249396" indent="0" algn="ctr">
              <a:buNone/>
              <a:defRPr/>
            </a:lvl8pPr>
            <a:lvl9pPr marL="257073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5826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54"/>
            <a:ext cx="8228707" cy="4525119"/>
          </a:xfrm>
          <a:prstGeom prst="rect">
            <a:avLst/>
          </a:prstGeom>
        </p:spPr>
        <p:txBody>
          <a:bodyPr vert="horz" lIns="64267" tIns="32133" rIns="64267" bIns="3213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0938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67" tIns="32133" rIns="64267" bIns="32133" anchor="b"/>
          <a:lstStyle>
            <a:lvl1pPr marL="0" indent="0">
              <a:buNone/>
              <a:defRPr sz="1400"/>
            </a:lvl1pPr>
            <a:lvl2pPr marL="321341" indent="0">
              <a:buNone/>
              <a:defRPr sz="1300"/>
            </a:lvl2pPr>
            <a:lvl3pPr marL="642684" indent="0">
              <a:buNone/>
              <a:defRPr sz="1100"/>
            </a:lvl3pPr>
            <a:lvl4pPr marL="964025" indent="0">
              <a:buNone/>
              <a:defRPr sz="1000"/>
            </a:lvl4pPr>
            <a:lvl5pPr marL="1285368" indent="0">
              <a:buNone/>
              <a:defRPr sz="1000"/>
            </a:lvl5pPr>
            <a:lvl6pPr marL="1606711" indent="0">
              <a:buNone/>
              <a:defRPr sz="1000"/>
            </a:lvl6pPr>
            <a:lvl7pPr marL="1928052" indent="0">
              <a:buNone/>
              <a:defRPr sz="1000"/>
            </a:lvl7pPr>
            <a:lvl8pPr marL="2249396" indent="0">
              <a:buNone/>
              <a:defRPr sz="1000"/>
            </a:lvl8pPr>
            <a:lvl9pPr marL="257073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50502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54"/>
            <a:ext cx="4060775" cy="4525119"/>
          </a:xfrm>
          <a:prstGeom prst="rect">
            <a:avLst/>
          </a:prstGeom>
        </p:spPr>
        <p:txBody>
          <a:bodyPr vert="horz" lIns="64267" tIns="32133" rIns="64267" bIns="321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54"/>
            <a:ext cx="4060775" cy="4525119"/>
          </a:xfrm>
          <a:prstGeom prst="rect">
            <a:avLst/>
          </a:prstGeom>
        </p:spPr>
        <p:txBody>
          <a:bodyPr vert="horz" lIns="64267" tIns="32133" rIns="64267" bIns="3213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48055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67" tIns="32133" rIns="64267" bIns="32133"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67" tIns="32133" rIns="64267" bIns="321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67" tIns="32133" rIns="64267" bIns="32133"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67" tIns="32133" rIns="64267" bIns="3213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515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86511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1577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10667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4" y="273480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67" tIns="32133" rIns="64267" bIns="32133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4" y="1435448"/>
            <a:ext cx="3008189" cy="4690318"/>
          </a:xfrm>
          <a:prstGeom prst="rect">
            <a:avLst/>
          </a:prstGeom>
        </p:spPr>
        <p:txBody>
          <a:bodyPr vert="horz" lIns="64267" tIns="32133" rIns="64267" bIns="32133"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40078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2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2" y="612800"/>
            <a:ext cx="5486177" cy="4114354"/>
          </a:xfrm>
          <a:prstGeom prst="rect">
            <a:avLst/>
          </a:prstGeom>
        </p:spPr>
        <p:txBody>
          <a:bodyPr vert="horz" lIns="64267" tIns="32133" rIns="64267" bIns="32133"/>
          <a:lstStyle>
            <a:lvl1pPr marL="0" indent="0">
              <a:buNone/>
              <a:defRPr sz="2200"/>
            </a:lvl1pPr>
            <a:lvl2pPr marL="321341" indent="0">
              <a:buNone/>
              <a:defRPr sz="2000"/>
            </a:lvl2pPr>
            <a:lvl3pPr marL="642684" indent="0">
              <a:buNone/>
              <a:defRPr sz="1700"/>
            </a:lvl3pPr>
            <a:lvl4pPr marL="964025" indent="0">
              <a:buNone/>
              <a:defRPr sz="1400"/>
            </a:lvl4pPr>
            <a:lvl5pPr marL="1285368" indent="0">
              <a:buNone/>
              <a:defRPr sz="1400"/>
            </a:lvl5pPr>
            <a:lvl6pPr marL="1606711" indent="0">
              <a:buNone/>
              <a:defRPr sz="1400"/>
            </a:lvl6pPr>
            <a:lvl7pPr marL="1928052" indent="0">
              <a:buNone/>
              <a:defRPr sz="1400"/>
            </a:lvl7pPr>
            <a:lvl8pPr marL="2249396" indent="0">
              <a:buNone/>
              <a:defRPr sz="1400"/>
            </a:lvl8pPr>
            <a:lvl9pPr marL="2570738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2" y="5367860"/>
            <a:ext cx="5486177" cy="804788"/>
          </a:xfrm>
          <a:prstGeom prst="rect">
            <a:avLst/>
          </a:prstGeom>
        </p:spPr>
        <p:txBody>
          <a:bodyPr vert="horz" lIns="64267" tIns="32133" rIns="64267" bIns="32133"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579583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54"/>
            <a:ext cx="8228707" cy="4525119"/>
          </a:xfrm>
          <a:prstGeom prst="rect">
            <a:avLst/>
          </a:prstGeom>
        </p:spPr>
        <p:txBody>
          <a:bodyPr vert="eaVert" lIns="64267" tIns="32133" rIns="64267" bIns="3213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688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2"/>
            <a:ext cx="2085082" cy="58935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2"/>
            <a:ext cx="6148090" cy="5893594"/>
          </a:xfrm>
          <a:prstGeom prst="rect">
            <a:avLst/>
          </a:prstGeom>
        </p:spPr>
        <p:txBody>
          <a:bodyPr vert="eaVert" lIns="64267" tIns="32133" rIns="64267" bIns="3213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15319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5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24" indent="0" algn="ctr">
              <a:buNone/>
              <a:defRPr/>
            </a:lvl2pPr>
            <a:lvl3pPr marL="642651" indent="0" algn="ctr">
              <a:buNone/>
              <a:defRPr/>
            </a:lvl3pPr>
            <a:lvl4pPr marL="963975" indent="0" algn="ctr">
              <a:buNone/>
              <a:defRPr/>
            </a:lvl4pPr>
            <a:lvl5pPr marL="1285302" indent="0" algn="ctr">
              <a:buNone/>
              <a:defRPr/>
            </a:lvl5pPr>
            <a:lvl6pPr marL="1606628" indent="0" algn="ctr">
              <a:buNone/>
              <a:defRPr/>
            </a:lvl6pPr>
            <a:lvl7pPr marL="1927954" indent="0" algn="ctr">
              <a:buNone/>
              <a:defRPr/>
            </a:lvl7pPr>
            <a:lvl8pPr marL="2249281" indent="0" algn="ctr">
              <a:buNone/>
              <a:defRPr/>
            </a:lvl8pPr>
            <a:lvl9pPr marL="257060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660B5-DD26-264A-963E-F232B5F7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67435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ED340-2F8E-DC45-8AB7-95F62F962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317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24" indent="0">
              <a:buNone/>
              <a:defRPr sz="1300"/>
            </a:lvl2pPr>
            <a:lvl3pPr marL="642651" indent="0">
              <a:buNone/>
              <a:defRPr sz="1100"/>
            </a:lvl3pPr>
            <a:lvl4pPr marL="963975" indent="0">
              <a:buNone/>
              <a:defRPr sz="1000"/>
            </a:lvl4pPr>
            <a:lvl5pPr marL="1285302" indent="0">
              <a:buNone/>
              <a:defRPr sz="1000"/>
            </a:lvl5pPr>
            <a:lvl6pPr marL="1606628" indent="0">
              <a:buNone/>
              <a:defRPr sz="1000"/>
            </a:lvl6pPr>
            <a:lvl7pPr marL="1927954" indent="0">
              <a:buNone/>
              <a:defRPr sz="1000"/>
            </a:lvl7pPr>
            <a:lvl8pPr marL="2249281" indent="0">
              <a:buNone/>
              <a:defRPr sz="1000"/>
            </a:lvl8pPr>
            <a:lvl9pPr marL="257060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E4D5C-832C-254B-9199-C2827ED2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401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0EE1F-90DC-414F-80FB-98C4AA96B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106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1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2" indent="0">
              <a:buNone/>
              <a:defRPr sz="1100" b="1"/>
            </a:lvl5pPr>
            <a:lvl6pPr marL="1606628" indent="0">
              <a:buNone/>
              <a:defRPr sz="1100" b="1"/>
            </a:lvl6pPr>
            <a:lvl7pPr marL="1927954" indent="0">
              <a:buNone/>
              <a:defRPr sz="1100" b="1"/>
            </a:lvl7pPr>
            <a:lvl8pPr marL="2249281" indent="0">
              <a:buNone/>
              <a:defRPr sz="1100" b="1"/>
            </a:lvl8pPr>
            <a:lvl9pPr marL="257060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1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2" indent="0">
              <a:buNone/>
              <a:defRPr sz="1100" b="1"/>
            </a:lvl5pPr>
            <a:lvl6pPr marL="1606628" indent="0">
              <a:buNone/>
              <a:defRPr sz="1100" b="1"/>
            </a:lvl6pPr>
            <a:lvl7pPr marL="1927954" indent="0">
              <a:buNone/>
              <a:defRPr sz="1100" b="1"/>
            </a:lvl7pPr>
            <a:lvl8pPr marL="2249281" indent="0">
              <a:buNone/>
              <a:defRPr sz="1100" b="1"/>
            </a:lvl8pPr>
            <a:lvl9pPr marL="257060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31B9-8C97-EA4E-9B6A-32D0AB347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82856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7C3BD-2267-A146-96ED-2DCA6C30C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181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8EF4-B180-EB4D-B764-D21C0251F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54582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5" y="273481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5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1" indent="0">
              <a:buNone/>
              <a:defRPr sz="700"/>
            </a:lvl3pPr>
            <a:lvl4pPr marL="963975" indent="0">
              <a:buNone/>
              <a:defRPr sz="600"/>
            </a:lvl4pPr>
            <a:lvl5pPr marL="1285302" indent="0">
              <a:buNone/>
              <a:defRPr sz="600"/>
            </a:lvl5pPr>
            <a:lvl6pPr marL="1606628" indent="0">
              <a:buNone/>
              <a:defRPr sz="600"/>
            </a:lvl6pPr>
            <a:lvl7pPr marL="1927954" indent="0">
              <a:buNone/>
              <a:defRPr sz="600"/>
            </a:lvl7pPr>
            <a:lvl8pPr marL="2249281" indent="0">
              <a:buNone/>
              <a:defRPr sz="600"/>
            </a:lvl8pPr>
            <a:lvl9pPr marL="257060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1F81C-587D-F342-AB78-3BC4C8867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05681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3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3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24" indent="0">
              <a:buNone/>
              <a:defRPr sz="2000"/>
            </a:lvl2pPr>
            <a:lvl3pPr marL="642651" indent="0">
              <a:buNone/>
              <a:defRPr sz="1700"/>
            </a:lvl3pPr>
            <a:lvl4pPr marL="963975" indent="0">
              <a:buNone/>
              <a:defRPr sz="1400"/>
            </a:lvl4pPr>
            <a:lvl5pPr marL="1285302" indent="0">
              <a:buNone/>
              <a:defRPr sz="1400"/>
            </a:lvl5pPr>
            <a:lvl6pPr marL="1606628" indent="0">
              <a:buNone/>
              <a:defRPr sz="1400"/>
            </a:lvl6pPr>
            <a:lvl7pPr marL="1927954" indent="0">
              <a:buNone/>
              <a:defRPr sz="1400"/>
            </a:lvl7pPr>
            <a:lvl8pPr marL="2249281" indent="0">
              <a:buNone/>
              <a:defRPr sz="1400"/>
            </a:lvl8pPr>
            <a:lvl9pPr marL="2570607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3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1" indent="0">
              <a:buNone/>
              <a:defRPr sz="700"/>
            </a:lvl3pPr>
            <a:lvl4pPr marL="963975" indent="0">
              <a:buNone/>
              <a:defRPr sz="600"/>
            </a:lvl4pPr>
            <a:lvl5pPr marL="1285302" indent="0">
              <a:buNone/>
              <a:defRPr sz="600"/>
            </a:lvl5pPr>
            <a:lvl6pPr marL="1606628" indent="0">
              <a:buNone/>
              <a:defRPr sz="600"/>
            </a:lvl6pPr>
            <a:lvl7pPr marL="1927954" indent="0">
              <a:buNone/>
              <a:defRPr sz="600"/>
            </a:lvl7pPr>
            <a:lvl8pPr marL="2249281" indent="0">
              <a:buNone/>
              <a:defRPr sz="600"/>
            </a:lvl8pPr>
            <a:lvl9pPr marL="257060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C7A60-2E13-5642-A81B-B3BB04478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78719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1F6C-4E90-DD4F-AC31-464EA342F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9052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80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80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6E49A-781A-934D-906F-AF81AB6F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60811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6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08" indent="0" algn="ctr">
              <a:buNone/>
              <a:defRPr/>
            </a:lvl2pPr>
            <a:lvl3pPr marL="642618" indent="0" algn="ctr">
              <a:buNone/>
              <a:defRPr/>
            </a:lvl3pPr>
            <a:lvl4pPr marL="963925" indent="0" algn="ctr">
              <a:buNone/>
              <a:defRPr/>
            </a:lvl4pPr>
            <a:lvl5pPr marL="1285237" indent="0" algn="ctr">
              <a:buNone/>
              <a:defRPr/>
            </a:lvl5pPr>
            <a:lvl6pPr marL="1606546" indent="0" algn="ctr">
              <a:buNone/>
              <a:defRPr/>
            </a:lvl6pPr>
            <a:lvl7pPr marL="1927855" indent="0" algn="ctr">
              <a:buNone/>
              <a:defRPr/>
            </a:lvl7pPr>
            <a:lvl8pPr marL="2249166" indent="0" algn="ctr">
              <a:buNone/>
              <a:defRPr/>
            </a:lvl8pPr>
            <a:lvl9pPr marL="25704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C6005-E480-8E45-869F-7D525AB5C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48670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64EA9-98B1-FE4F-9604-043B95036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31139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08" indent="0">
              <a:buNone/>
              <a:defRPr sz="1300"/>
            </a:lvl2pPr>
            <a:lvl3pPr marL="642618" indent="0">
              <a:buNone/>
              <a:defRPr sz="1100"/>
            </a:lvl3pPr>
            <a:lvl4pPr marL="963925" indent="0">
              <a:buNone/>
              <a:defRPr sz="1000"/>
            </a:lvl4pPr>
            <a:lvl5pPr marL="1285237" indent="0">
              <a:buNone/>
              <a:defRPr sz="1000"/>
            </a:lvl5pPr>
            <a:lvl6pPr marL="1606546" indent="0">
              <a:buNone/>
              <a:defRPr sz="1000"/>
            </a:lvl6pPr>
            <a:lvl7pPr marL="1927855" indent="0">
              <a:buNone/>
              <a:defRPr sz="1000"/>
            </a:lvl7pPr>
            <a:lvl8pPr marL="2249166" indent="0">
              <a:buNone/>
              <a:defRPr sz="1000"/>
            </a:lvl8pPr>
            <a:lvl9pPr marL="257047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7F06D-C0BB-574A-B8F1-3D0A3EC3A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5692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63F31-F3E8-6840-BB5A-016E89DEC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12752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08" indent="0">
              <a:buNone/>
              <a:defRPr sz="1400" b="1"/>
            </a:lvl2pPr>
            <a:lvl3pPr marL="642618" indent="0">
              <a:buNone/>
              <a:defRPr sz="1300" b="1"/>
            </a:lvl3pPr>
            <a:lvl4pPr marL="963925" indent="0">
              <a:buNone/>
              <a:defRPr sz="1100" b="1"/>
            </a:lvl4pPr>
            <a:lvl5pPr marL="1285237" indent="0">
              <a:buNone/>
              <a:defRPr sz="1100" b="1"/>
            </a:lvl5pPr>
            <a:lvl6pPr marL="1606546" indent="0">
              <a:buNone/>
              <a:defRPr sz="1100" b="1"/>
            </a:lvl6pPr>
            <a:lvl7pPr marL="1927855" indent="0">
              <a:buNone/>
              <a:defRPr sz="1100" b="1"/>
            </a:lvl7pPr>
            <a:lvl8pPr marL="2249166" indent="0">
              <a:buNone/>
              <a:defRPr sz="1100" b="1"/>
            </a:lvl8pPr>
            <a:lvl9pPr marL="257047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08" indent="0">
              <a:buNone/>
              <a:defRPr sz="1400" b="1"/>
            </a:lvl2pPr>
            <a:lvl3pPr marL="642618" indent="0">
              <a:buNone/>
              <a:defRPr sz="1300" b="1"/>
            </a:lvl3pPr>
            <a:lvl4pPr marL="963925" indent="0">
              <a:buNone/>
              <a:defRPr sz="1100" b="1"/>
            </a:lvl4pPr>
            <a:lvl5pPr marL="1285237" indent="0">
              <a:buNone/>
              <a:defRPr sz="1100" b="1"/>
            </a:lvl5pPr>
            <a:lvl6pPr marL="1606546" indent="0">
              <a:buNone/>
              <a:defRPr sz="1100" b="1"/>
            </a:lvl6pPr>
            <a:lvl7pPr marL="1927855" indent="0">
              <a:buNone/>
              <a:defRPr sz="1100" b="1"/>
            </a:lvl7pPr>
            <a:lvl8pPr marL="2249166" indent="0">
              <a:buNone/>
              <a:defRPr sz="1100" b="1"/>
            </a:lvl8pPr>
            <a:lvl9pPr marL="257047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DDAF2-EFE6-4547-A2BA-2B417FF23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8419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38906-C92D-CB40-BC9C-F92C0F0B5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88419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2F141-135B-7F41-A689-6FBD65826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6507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6" y="273482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6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08" indent="0">
              <a:buNone/>
              <a:defRPr sz="800"/>
            </a:lvl2pPr>
            <a:lvl3pPr marL="642618" indent="0">
              <a:buNone/>
              <a:defRPr sz="700"/>
            </a:lvl3pPr>
            <a:lvl4pPr marL="963925" indent="0">
              <a:buNone/>
              <a:defRPr sz="600"/>
            </a:lvl4pPr>
            <a:lvl5pPr marL="1285237" indent="0">
              <a:buNone/>
              <a:defRPr sz="600"/>
            </a:lvl5pPr>
            <a:lvl6pPr marL="1606546" indent="0">
              <a:buNone/>
              <a:defRPr sz="600"/>
            </a:lvl6pPr>
            <a:lvl7pPr marL="1927855" indent="0">
              <a:buNone/>
              <a:defRPr sz="600"/>
            </a:lvl7pPr>
            <a:lvl8pPr marL="2249166" indent="0">
              <a:buNone/>
              <a:defRPr sz="600"/>
            </a:lvl8pPr>
            <a:lvl9pPr marL="257047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ECB2-81E5-4A44-A2B7-69726F7FB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27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4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4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08" indent="0">
              <a:buNone/>
              <a:defRPr sz="2000"/>
            </a:lvl2pPr>
            <a:lvl3pPr marL="642618" indent="0">
              <a:buNone/>
              <a:defRPr sz="1700"/>
            </a:lvl3pPr>
            <a:lvl4pPr marL="963925" indent="0">
              <a:buNone/>
              <a:defRPr sz="1400"/>
            </a:lvl4pPr>
            <a:lvl5pPr marL="1285237" indent="0">
              <a:buNone/>
              <a:defRPr sz="1400"/>
            </a:lvl5pPr>
            <a:lvl6pPr marL="1606546" indent="0">
              <a:buNone/>
              <a:defRPr sz="1400"/>
            </a:lvl6pPr>
            <a:lvl7pPr marL="1927855" indent="0">
              <a:buNone/>
              <a:defRPr sz="1400"/>
            </a:lvl7pPr>
            <a:lvl8pPr marL="2249166" indent="0">
              <a:buNone/>
              <a:defRPr sz="1400"/>
            </a:lvl8pPr>
            <a:lvl9pPr marL="2570475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4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08" indent="0">
              <a:buNone/>
              <a:defRPr sz="800"/>
            </a:lvl2pPr>
            <a:lvl3pPr marL="642618" indent="0">
              <a:buNone/>
              <a:defRPr sz="700"/>
            </a:lvl3pPr>
            <a:lvl4pPr marL="963925" indent="0">
              <a:buNone/>
              <a:defRPr sz="600"/>
            </a:lvl4pPr>
            <a:lvl5pPr marL="1285237" indent="0">
              <a:buNone/>
              <a:defRPr sz="600"/>
            </a:lvl5pPr>
            <a:lvl6pPr marL="1606546" indent="0">
              <a:buNone/>
              <a:defRPr sz="600"/>
            </a:lvl6pPr>
            <a:lvl7pPr marL="1927855" indent="0">
              <a:buNone/>
              <a:defRPr sz="600"/>
            </a:lvl7pPr>
            <a:lvl8pPr marL="2249166" indent="0">
              <a:buNone/>
              <a:defRPr sz="600"/>
            </a:lvl8pPr>
            <a:lvl9pPr marL="257047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8A97B-C038-C044-A88E-05B6F2147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3416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09236-EAAB-734B-A341-004156F24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90742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81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81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9804-9929-0343-8515-FBAFE4CF7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210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>
              <a:solidFill>
                <a:prstClr val="white">
                  <a:shade val="50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285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240281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81328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609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0" name="矩形 9"/>
          <p:cNvSpPr/>
          <p:nvPr/>
        </p:nvSpPr>
        <p:spPr bwMode="invGray">
          <a:xfrm flipV="1">
            <a:off x="0" y="6019798"/>
            <a:ext cx="9144000" cy="7620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285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240281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81328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10667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>
              <a:solidFill>
                <a:prstClr val="white">
                  <a:shade val="50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 bwMode="ltGray">
          <a:xfrm>
            <a:off x="0" y="0"/>
            <a:ext cx="9144000" cy="609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矩形 9"/>
          <p:cNvSpPr/>
          <p:nvPr/>
        </p:nvSpPr>
        <p:spPr bwMode="invGray">
          <a:xfrm flipV="1">
            <a:off x="0" y="6019800"/>
            <a:ext cx="9144000" cy="762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rtlCol="0" anchor="t">
            <a:scene3d>
              <a:camera prst="orthographicFront"/>
              <a:lightRig rig="threePt" dir="t">
                <a:rot lat="0" lon="0" rev="4800000"/>
              </a:lightRig>
            </a:scene3d>
          </a:bodyPr>
          <a:lstStyle>
            <a:lvl1pPr algn="l">
              <a:defRPr sz="47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9427-854F-9343-871B-0976D937222D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B4977D-AB0B-2D4A-8087-C5EAEE6C90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964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3B507-464B-A949-BD29-40B117014423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39620-839C-744F-A7FA-4A06171F10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211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 bwMode="ltGray">
          <a:xfrm>
            <a:off x="0" y="0"/>
            <a:ext cx="9144000" cy="228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矩形 11"/>
          <p:cNvSpPr/>
          <p:nvPr/>
        </p:nvSpPr>
        <p:spPr bwMode="invGray">
          <a:xfrm>
            <a:off x="0" y="223996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81328"/>
          </a:xfrm>
        </p:spPr>
        <p:txBody>
          <a:bodyPr tIns="0" rIns="91440" bIns="0" rtlCol="0" anchor="b">
            <a:scene3d>
              <a:camera prst="orthographicFront"/>
              <a:lightRig rig="threePt" dir="t">
                <a:rot lat="0" lon="0" rev="4800000"/>
              </a:lightRig>
            </a:scene3d>
          </a:bodyPr>
          <a:lstStyle>
            <a:lvl1pPr algn="l">
              <a:defRPr sz="4700" b="1" cap="none" baseline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876A7-4985-A14F-B94A-5AC941FE2B8B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0D74DF-5329-B743-8ED2-AFA3F43F4D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088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70E14-2DDB-8748-966C-32C8DF20725F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68DC4-12E2-E646-BC45-C98456F7DD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74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 bwMode="ltGray">
          <a:xfrm>
            <a:off x="0" y="0"/>
            <a:ext cx="9144000" cy="106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A0F46B-884F-4E48-925D-98A070370DCD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28B52F-C472-F843-8DBE-CDE23BFC2C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204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E06A-D3F9-8D45-BA53-D4B5BDA9A783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6CABE-0765-5940-ACAA-9B9520A9E5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10667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8B7D-6BF2-144F-9654-5801329CE083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47B75-CCB2-D34B-9E63-A4F78B4F26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513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AC57-1A3C-F64E-A29A-211C236246F3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8AFC-3B6A-E34E-A352-11001EB163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6656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E60E9-BACE-6E40-B45C-862F519330EC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72E3-2A20-E04D-8DBE-D1D3C4F2AF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057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BFCD-1499-AB4D-932B-67D1E8CCC910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04F89-D566-A641-99A3-42AC708B6E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372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1"/>
          <p:cNvSpPr/>
          <p:nvPr/>
        </p:nvSpPr>
        <p:spPr bwMode="invGray">
          <a:xfrm>
            <a:off x="4038600" y="0"/>
            <a:ext cx="46038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矩形 8"/>
          <p:cNvSpPr/>
          <p:nvPr/>
        </p:nvSpPr>
        <p:spPr bwMode="invGray">
          <a:xfrm>
            <a:off x="4038600" y="0"/>
            <a:ext cx="46038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rtlCol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912EF3-2A47-8046-972B-D4ADB6B273FD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ED237-9565-FC43-B28A-550FC73695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8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矩形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C22CCC-98D3-D147-AB66-9CB13D042ED4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5EEB62-4DA0-114F-821C-B048FEF46C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93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9236E-1B12-CB4C-8D74-7700918E271C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FAE0E-4D33-2D4B-8534-0E2C118AC1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8238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矩形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1266A2-14C2-9747-A235-3F649F3D4D55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4EB20C-91F7-BB47-B150-15554FC125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508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Times New Roman" charset="0"/>
                <a:ea typeface="Times New Roman" charset="0"/>
              </a:defRPr>
            </a:lvl1pPr>
          </a:lstStyle>
          <a:p>
            <a:pPr>
              <a:defRPr/>
            </a:pPr>
            <a:r>
              <a:rPr lang="en-US"/>
              <a:t>R. Martin - Density Functional Theory - Introduction - IPAM/UCLA - 9/2005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</a:lstStyle>
          <a:p>
            <a:pPr>
              <a:defRPr/>
            </a:pPr>
            <a:fld id="{186F5A45-862B-4B4F-BB59-57DE6CE92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13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Times New Roman" charset="0"/>
                <a:ea typeface="Times New Roman" charset="0"/>
              </a:defRPr>
            </a:lvl1pPr>
          </a:lstStyle>
          <a:p>
            <a:pPr>
              <a:defRPr/>
            </a:pPr>
            <a:r>
              <a:rPr lang="en-US"/>
              <a:t>R. Martin - Density Functional Theory - Introduction - IPAM/UCLA - 9/2005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</a:lstStyle>
          <a:p>
            <a:pPr>
              <a:defRPr/>
            </a:pPr>
            <a:fld id="{E56F431B-8E21-1F4C-8824-BC7DE803F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F854E-72FA-264A-8983-33EF56637B44}" type="datetime1">
              <a:rPr lang="zh-CN" altLang="en-US"/>
              <a:pPr>
                <a:defRPr/>
              </a:pPr>
              <a:t>2013/1/3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245F-AD1C-E840-8F8A-3347098DC6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739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3124200" cy="381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761999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305800" cy="5181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24600"/>
            <a:ext cx="3276600" cy="5334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Electronic Structure: Theory and simulations      W. A. Al-Saidi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3124200" cy="381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3124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Electronic Structure: Theory and simulations      W. A. Al-Saidi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3124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Electronic Structure: Theory and simulations      W. A. Al-Saidi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172200"/>
            <a:ext cx="3276600" cy="54927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Electronic Structure: Theory and simulations      W. A. Al-Saidi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11/11/2009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3124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Electronic Structure: Theory and simulations      W. A. Al-Saidi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609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altLang="zh-CN" smtClean="0"/>
              <a:t>Click to edit Master subtitle style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0" name="矩形 9"/>
          <p:cNvSpPr/>
          <p:nvPr/>
        </p:nvSpPr>
        <p:spPr bwMode="invGray">
          <a:xfrm flipV="1">
            <a:off x="0" y="6019798"/>
            <a:ext cx="9144000" cy="7620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285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240281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81328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10667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4038600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altLang="zh-CN" smtClean="0"/>
              <a:t>Click icon to add picture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  <a:latin typeface="Corbe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06660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774176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10667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8022336" cy="5334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9145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878014"/>
            <a:ext cx="7772400" cy="527847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Arial Black" pitchFamily="-111" charset="0"/>
              </a:defRPr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9450"/>
            <a:ext cx="6400800" cy="1752600"/>
          </a:xfrm>
        </p:spPr>
        <p:txBody>
          <a:bodyPr/>
          <a:lstStyle>
            <a:lvl1pPr marL="0" indent="0" algn="ctr">
              <a:spcBef>
                <a:spcPct val="70000"/>
              </a:spcBef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2717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393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15623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1203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0988" y="1517650"/>
            <a:ext cx="42576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1064" y="1517650"/>
            <a:ext cx="42576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417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784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095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805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4970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1856"/>
            <a:ext cx="3008313" cy="6232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3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990600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1"/>
            <a:ext cx="9143999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4036" r:id="rId15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44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882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323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763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763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280" indent="-18750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722" indent="-18750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6162" indent="-18750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603" indent="-18750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47107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26475" y="6465888"/>
            <a:ext cx="219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84" tIns="32142" rIns="64284" bIns="32142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BF2612-3CF9-314A-ABF5-2EADD708A4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42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84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27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697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763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192" indent="-18749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618" indent="-18749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6041" indent="-18749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465" indent="-187498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1" tIns="35711" rIns="35711" bIns="3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48131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1" tIns="35711" rIns="35711" bIns="3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10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26475" y="6465888"/>
            <a:ext cx="219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81" tIns="32140" rIns="64281" bIns="3214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FAF216-68D5-AB47-A5AA-AB4805CE790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407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816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22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631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017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104" indent="-187489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514" indent="-187489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920" indent="-187489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328" indent="-187489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07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16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24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31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041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447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856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264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9" tIns="35709" rIns="35709" bIns="3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49155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9" tIns="35709" rIns="35709" bIns="3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51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26475" y="6465888"/>
            <a:ext cx="219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77" tIns="32139" rIns="64277" bIns="32139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7566CB-CD18-DF48-811B-19F7E5A616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391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783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17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565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017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016" indent="-18748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409" indent="-18748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799" indent="-18748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191" indent="-18748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50179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614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26475" y="6465888"/>
            <a:ext cx="219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74" tIns="32137" rIns="64274" bIns="32137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56CF88-FF01-5A4B-BC67-78C7476C81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1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37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75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12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5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017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928" indent="-18747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304" indent="-18747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678" indent="-18747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053" indent="-187470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5" tIns="35705" rIns="35705" bIns="3570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51203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5" tIns="35705" rIns="35705" bIns="3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717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26475" y="6465888"/>
            <a:ext cx="219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70" tIns="32135" rIns="64270" bIns="32135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35427-047D-474D-8F00-2D546EF73E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357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717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4075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43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017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840" indent="-187461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199" indent="-187461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557" indent="-187461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6916" indent="-187461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3" tIns="35703" rIns="35703" bIns="3570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2227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341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68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02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368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9847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1121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239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366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58456" indent="-187451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79797" indent="-187451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401140" indent="-187451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722481" indent="-187451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41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84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25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68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11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052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396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738" algn="l" defTabSz="3213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1" tIns="35701" rIns="35701" bIns="3570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53251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01" tIns="35701" rIns="35701" bIns="3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922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26475" y="6465888"/>
            <a:ext cx="219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64" tIns="32132" rIns="64264" bIns="32132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128AE9-ECCA-8D4D-8C15-BE43A6C821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324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651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3975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302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743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017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664" indent="-18744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3990" indent="-18744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315" indent="-18744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6641" indent="-18744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24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51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75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02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628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954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281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607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699" tIns="35699" rIns="35699" bIns="3569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54275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699" tIns="35699" rIns="35699" bIns="3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4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26475" y="6465888"/>
            <a:ext cx="2190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61" tIns="32130" rIns="64261" bIns="3213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Helvetica Neue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58CFB-04FC-DF48-A87B-FD1FE72A4F0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321308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642618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963925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1285237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87325" indent="-187325" algn="l" rtl="0" eaLnBrk="0" fontAlgn="base" hangingPunct="0">
        <a:lnSpc>
          <a:spcPct val="103000"/>
        </a:lnSpc>
        <a:spcBef>
          <a:spcPts val="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7438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0175" indent="-187325" algn="l" rtl="0" eaLnBrk="0" fontAlgn="base" hangingPunct="0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576" indent="-18743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3886" indent="-18743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194" indent="-18743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6504" indent="-187432" algn="l" rtl="0" fontAlgn="base">
        <a:lnSpc>
          <a:spcPct val="103000"/>
        </a:lnSpc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08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18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25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237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546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855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166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475" algn="l" defTabSz="3213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990600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1"/>
            <a:ext cx="9143999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990600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1"/>
            <a:ext cx="9143999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6530B31D-E503-4A19-B3D1-4197C8C1CDD0}" type="datetimeFigureOut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2013/1/3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26640B1-A456-4D5D-9139-80CDB806545B}" type="slidenum">
              <a:rPr lang="zh-CN" altLang="en-US" smtClean="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</a:rPr>
              <a:pPr/>
              <a:t>‹#›</a:t>
            </a:fld>
            <a:endParaRPr lang="zh-CN" altLang="en-US">
              <a:solidFill>
                <a:prstClr val="black">
                  <a:tint val="95000"/>
                </a:prstClr>
              </a:solidFill>
              <a:latin typeface="Corbel"/>
              <a:ea typeface="华文楷体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990600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4000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  <a:normAutofit/>
            <a:sp3d prstMaterial="matte">
              <a:bevelT w="50800" h="10160"/>
            </a:sp3d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3F3F3F"/>
                </a:solidFill>
                <a:latin typeface="Corbel" charset="0"/>
                <a:ea typeface="华文楷体" charset="0"/>
                <a:cs typeface="华文楷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B9CADB-832D-B94F-8581-94537D7526D9}" type="datetime1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  <a:ea typeface="华文楷体"/>
                <a:cs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3F3F3F"/>
                </a:solidFill>
                <a:latin typeface="Corbel" charset="0"/>
                <a:ea typeface="华文楷体" charset="0"/>
                <a:cs typeface="华文楷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55D45A-50B5-8B4F-8CE8-59D672E563D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  <p:sldLayoutId id="2147484077" r:id="rId16"/>
    <p:sldLayoutId id="2147484078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A8CDD7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C0BEAF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CEC597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05BC-1334-4F5A-810C-179AEE21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990600"/>
            <a:ext cx="9144000" cy="45719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0" y="1"/>
            <a:ext cx="9143999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/>
            <a:fld id="{4E479DE7-7E01-994E-91AF-B819F72891A3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/>
              <a:t>1/3/2013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/>
            <a:fld id="{B89A854D-75E4-2844-8702-D3C8E5C60B9F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  <p:sldLayoutId id="2147484374" r:id="rId17"/>
    <p:sldLayoutId id="2147483922" r:id="rId18"/>
    <p:sldLayoutId id="2147483923" r:id="rId19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5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9145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52400" y="219075"/>
            <a:ext cx="9129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177" tIns="45718" rIns="9144" bIns="457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517650"/>
            <a:ext cx="86677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  <a:ea typeface="ＭＳ Ｐゴシック" pitchFamily="-111" charset="-128"/>
          <a:cs typeface="ＭＳ Ｐゴシック" pitchFamily="-111" charset="-128"/>
        </a:defRPr>
      </a:lvl5pPr>
      <a:lvl6pPr marL="457177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</a:defRPr>
      </a:lvl6pPr>
      <a:lvl7pPr marL="914353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</a:defRPr>
      </a:lvl7pPr>
      <a:lvl8pPr marL="137153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</a:defRPr>
      </a:lvl8pPr>
      <a:lvl9pPr marL="1828706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14594D"/>
          </a:solidFill>
          <a:latin typeface="Arial Narrow Bold" pitchFamily="-111" charset="0"/>
        </a:defRPr>
      </a:lvl9pPr>
    </p:titleStyle>
    <p:bodyStyle>
      <a:lvl1pPr marL="168275" indent="-168275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452438" indent="-168275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690563" indent="-122238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3pPr>
      <a:lvl4pPr marL="1033463" indent="-227013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ea typeface="ＭＳ Ｐゴシック" pitchFamily="-111" charset="-128"/>
        </a:defRPr>
      </a:lvl4pPr>
      <a:lvl5pPr marL="1376363" indent="-227013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  <a:ea typeface="ＭＳ Ｐゴシック" pitchFamily="-111" charset="-128"/>
        </a:defRPr>
      </a:lvl5pPr>
      <a:lvl6pPr marL="1835056" indent="-228588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  <a:ea typeface="ＭＳ Ｐゴシック" pitchFamily="-111" charset="-128"/>
        </a:defRPr>
      </a:lvl6pPr>
      <a:lvl7pPr marL="2292233" indent="-228588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  <a:ea typeface="ＭＳ Ｐゴシック" pitchFamily="-111" charset="-128"/>
        </a:defRPr>
      </a:lvl7pPr>
      <a:lvl8pPr marL="2749409" indent="-228588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  <a:ea typeface="ＭＳ Ｐゴシック" pitchFamily="-111" charset="-128"/>
        </a:defRPr>
      </a:lvl8pPr>
      <a:lvl9pPr marL="3206586" indent="-228588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09" charset="0"/>
                <a:ea typeface="宋体" pitchFamily="-109" charset="-122"/>
                <a:cs typeface="宋体" pitchFamily="-10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09" charset="0"/>
                <a:ea typeface="宋体" pitchFamily="-109" charset="-122"/>
                <a:cs typeface="宋体" pitchFamily="-10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宋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87B09E-18D3-2D40-BA62-0AC7DB0CD93A}" type="slidenum">
              <a:rPr lang="en-US" smtClean="0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charset="0"/>
              <a:ea typeface="ＭＳ Ｐゴシック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4438"/>
            <a:ext cx="9145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9847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1121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239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366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59086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80543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402001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723458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6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9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0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9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11" Type="http://schemas.openxmlformats.org/officeDocument/2006/relationships/image" Target="../media/image82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1.png"/><Relationship Id="rId4" Type="http://schemas.openxmlformats.org/officeDocument/2006/relationships/image" Target="../media/image76.wmf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99.png"/><Relationship Id="rId5" Type="http://schemas.openxmlformats.org/officeDocument/2006/relationships/image" Target="../media/image84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14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23.jpeg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0.png"/><Relationship Id="rId5" Type="http://schemas.openxmlformats.org/officeDocument/2006/relationships/image" Target="../media/image134.png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1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8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85.png"/><Relationship Id="rId5" Type="http://schemas.openxmlformats.org/officeDocument/2006/relationships/image" Target="../media/image187.png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85.png"/><Relationship Id="rId5" Type="http://schemas.openxmlformats.org/officeDocument/2006/relationships/image" Target="../media/image195.png"/><Relationship Id="rId4" Type="http://schemas.openxmlformats.org/officeDocument/2006/relationships/image" Target="../media/image1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8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data:image/jpeg;base64,/9j/4AAQSkZJRgABAQAAAQABAAD/2wCEAAkGBhIRERQTExMVExUWGRsaFRcYGCMbGxwhGhwiHSIfIiIhJyYeHh4vGiAjITAiIykrLS8tHx4yODAqNSYrLCoBCQoKDgwOGQ8PGSklHyIpLDQzNTQtLS0vKTM1LTQpMC80LC4sLTQ1LCw1Mi0vNCwsLCw0NS01Ki8qLCwuNSksKv/AABEIAIAAkAMBIgACEQEDEQH/xAAcAAACAgMBAQAAAAAAAAAAAAAABwUGAwQIAgH/xABGEAACAQMCAwMHCQQIBgMAAAABAgMABBEFIQYSMUFRYQcTIjJxgZIUFiNCVHKRobEkUnPhCDM0Q2KCs/AVFzV0wtFEU8H/xAAZAQEAAwEBAAAAAAAAAAAAAAAAAQIDBQT/xAAuEQACAQMDAgUDAwUAAAAAAAAAAQIDETESIUEEUWGR0fDxcaGxBYHhExQiMkL/2gAMAwEAAhEDEQA/AHfRRRQATUUOLLL7VD8YqRufUb7p/SuOoVHKuw6D9KA60+ddl9qh+MUfOuy+1Q/GK5h0nhma5iuZownJaoJJeY4ODzerscn0D3dlRnKO4UB1j867L7VD8Yo+ddl9qh+MVzNw5wfc35kFtGr+aXmfJx7FHex7BUPyju/KgOsfnXZfaofjFHzrsvtUPxiuT0iyQAuSTgADJJPYB2mrpaeSC+ZA8pt7bmxyrNJysc+Cq2PYaAfnzrsvtUPxij512X2qH4xXNXEfA93YYM8Q82xwsqEPGT3ZHQ+BArQ0fQ5ruVYbeIyyNkgDGwHUknZR4nvHfQHUnzrsvtUPxij512X2qH4xSI/5M3uP62y58f1fnvS9nq4/OqzrvCt1ZMFuYGiz0bAKH2MMqfxoDp3512X2qH4xW5Y6nDOCYpEkCnDFWBwcZ3x4VyFyjuFO/wDo+D9mu/4y/wCmtANeiiigCiiigMdz6jfdP6Vx3D6q+wfpXYlz6jfdP6Vx3D6q+wfpQDB8nX/T9c/7VP0mqg/nV+8nX/T9c/7VP0mrQ8meiJLctcz7W1mpmlJ6Eruq/iObHgO8UJLBea0+g2tnbREC5kZbm7+72RnwO49invqC8pmjRpOl5b/2a8XzsZHQMd3XwOTnHia2tS8qiTytLJpdnIzfWcsWwNgDt1AwKmNK12PWrWbTvk8VrKi+dtBGSVLLksu/Q79B1BbuoQQ3kogSNr2+dQ7WVv5yNT05mD7+0BMD7xql6lfyXMjSzsZZG3Zm39wz0XuAq0eTjXoraee3u/Qt7qMwzE7chBIBPcPSYE9mQegrzq3ks1CB8JC1zGf6uWL0lYdh23Bx7qEkRY8VXMNtLaLJmCXHMjDmC4OfQz6ue3H5Gp/yZ8QW9ubyGeU23yqJUS4H92V5veM83Xp6O9fZOAFs7OWfUXMMjLi1gUgyM3ew/d7+724BjOEuD/8AiAlVLiKOdceahc4MmxJwfwG2e3OBgkCT/wCUzucwX2nz77MJQCfw5jn31rcX6Zq1rBHBeM72wfMR5vOJzYP1vW6E4DeOK0rzyb6jG/K1lKx71TnB94yKtsthLp2g3NvesFe5dfktuTlk5SCzY+qM+kcbA47TuIFlTu/o+f2a7/jL/prSRp3f0fP7Nd/xl/01oSNeiiihAUUUUBjuBlG9h/SuWo+ANTAA+QXOwA9Tw9tdTy9DjuNc7aXrF9PJFEt1PzSFFH0h6tgZ93X3VWUrHr6bpXXUmnaxEQ8GasgZVs7tQ4w4CkBh3EA7jc7HvNfE4L1YKyCzuwjesoUhWx3jOD76ZOta/JeC5htpZEktSTDyOcyxJhXH+JgRzA9oPtqkDiW8PS6nJPT6Q756fnUaz0U/0+U1lIiPmFqf2C5+D+dZIOCdVRgyWV0rDoyrgj2EHNMrUOLDDKLCaWQRrFGjzq30iTEcxfPUgcwVlPdVT1u/1C1do5LqbIXmVhISrqRsyntU/wAqOZFPoJT/AOku3iivvwJqhJJsbok7klMk/nW/Y6HrsC8sUN/Ev7qFlH4A4q1ca6tdnU5YYZphzGMRojkbsi7D31Iw8WG1misXneVTlLybnJPO45cI31VQnqOppqK/2MtKaeVcXN1wbq0rF5LO7kY9WZSxPvJzWIcBan9hufg/nU/qeqX1vNJC91PzRsVP0h3x0PsIwffU/oHFE9nbG8llkmMsgjhR2JBRCDK+O/Hog9+e+msvL9Pko3Uk748Ssw2fEKLyqmogd2W/97VGXXBurSsXks7uRj1Z1LE+8nNW7W3vhfGC3uLiQS4e3xIfSSQZBz3DcE+FWnS+IxYW8zGZrt4mjSWVnJUu7DMcf+FUDEt2nFNRnPomopp3btsKP5g6n9gufg/nTe8iOh3Frb3IuIZIS0qlQ4wSAgGfxFUriTVLu3upY1up+QNmMiQ7o/pIfhIHupieSO+lmtZWlkeQ+dIBdskAKu341Kld2Fbo3Tp/1NSa2L1RRRVjwBRRRQARSC4Ztvk0l1cHpaK6p/EZjEnv6t7qftJjjmyNuDaIC0lxcS3DBRlipYiMYHUZLnHYRVJ9zpdBL/aHe3lyU3TdSe3mSaM+mjcw7j3g+BGQfbVttuH4mv4LiMfscga5yeiCP0njbuw+3v8ACoiPg50Aa7kjs1O4EhzIR4RjLfjimDwxFZQWbQ+ckZZopJ8TLj6MABn5VPMqN1xnJANZpHR6iskrw34295XqKXUL8zSyTOcNI7Ocn945x7hge6p/Q5xdRCyuAxU5+TThS3mWbsJA3iY9R2dfZn1XXLizkMYtbOA9VeOHmDqejKXLZU9/4174e4jvrq5jja5kSLd5QgCKI0HM2ygY2GPfUG023C6SSW63x9ie4xgNjLLcKrPdTqqRMqkiFQgV3yB65Ow7h76WL7bHY+Ox/Per9xBxhcz26XkE0kPLK8Mqo2255o2wdt0OOntqBXju9+s8cv8AEhRifaeXJqXa5n0yqRhulfGe37e8m7eaa+ox2k8e8rlbafwZR6DnwMec/dFZ9a0RrhwVZbext1EUU0uysF6so6yMzZbbrVq4Y1pLdGEsEEdxJE0xihTkISNSwMmSQGYZ5Rjp161T9U07/iL+dt7lrh+yCbCSqO5B6jAAfU7qlmUKktVsJYec+7JskNV1pE0tBZu7CNzbSTuvLJyEFwF7VQnbvwOyoPXh5izs7boWVrmUeMnooPDCA7eypHhHRWuIbuycFGElvIVYEEYbkbI6gcn61A8UakLi7mkX1S3LH9xPQXp4DPvqptSitbiuHfzW35fkb+sj5RY21z1aIm2l/wAvpRn4CR7gKY/keTGnZ75pP1A//KW3CTedFxZn/wCRHmP+JFl0/Ecwx25HdTe8ndkYtNtlYYJTnP8AnJYfkRV45ueTrnppOHj9t/gsdFFFanECiiigClV5Udbu7a5AiYRJLGMOigOcEgqX9bY74GMcwpq1TfKhw293bIYk55Y3HKB1IfCkZ7BnlJ+7VZYPX0coxqrXhip4f05Z5HnuCTBCOedjkl+6PPUsx/LPhmQ4f19p9Vjll6TExFexUdSoX7o2rHr6FUSytleWOI5lkRGIll6FsgYKj1V9la1lwdqHMjLayrgqwL4QbEHqSKxO63GSbk0rqy8F/PoZLDUUVWsbzLQo7Kkg9eFlPKWX/CcZKdoqTl4flsbKYhTM9yRHHJCpdfMrhmfKg45iVGD+74Gt7i/SbezuZLq4UzvO3PDb4xGGwOYyN0YBs+gOvbnO2nrHFd21laTCd43aSdW82eQYRl5RgbYAOAKky1Oelww3v2vnby3+SJ4OkWR57JiALqMqufqyx+khx165GO3IrJpdktnELu5TMhyLW3btYbGRx/8AWp6DtNTeh8WXSRfLL2XngUkQoY0LzOP3TjIVe169cbmzub10ldraflTllOXhYMoYBh1TrjI2/Ogc5Oo4tbPNt8Z4Xhe3xA8HX7SalE0rFjMzLIx+t5xSp/XFV+VCjkdCp/Ag/wDupeXSZ7CeGWVfo1kR1lQ80bBWDbMNunYcGprUOHo0vbye52toZWJA6ysx5liX3Ec3cPbsNtcYy1LDX4f8lk4C1STkQ3khdpkcWwK5mMaAszc/rchxsD1xntqr61FYW7qGsnaN15oZIrlgkidhGQdx0I6g+6sPDuvST6vBNJ1kfzYA6KrKVCjwANaemanHEHsrvLW3OyhvrRMpKiRPw3HQjNL7GKouM2/BOy274t2++5I8O3Fg13biK2uUk86nmz8oDDOe3K9MZz4Zp5IgUAAAAbADoAKVnk44LeG9eV8PHGmYZF9STzmQGXw5QcjqCR7aalaQwczr5xlNKLvZd7hRRRVznhRRRQBQaKKARvGGq6ja3MkL3UoXqnLhAVPQ4UD2GtTh0nEl7cs8sNvjlR3ZhLKfUTckYB9I7bbU0PKJweb6BTGB5+M+gT0IJwQfDt91UfiXR4IfN28tysMFuPRjQecmkc+vIVGyk5wOY7D8KxcbM71CvCpTUUrPmy9O/r2K/Z8XSEyLdD5TDM3NLGxwQxPrRn6jDsA22A8avFpwRHLZRYaSW3SV5UXlKyurqPoyDjlPOME92/bVTstaQSJFp9qqyOQqyzYllJJ7B/Vp44z37VL33EomufkEspltyvmGkbcmXO0uezEvoj/D2dtFbkvVjJtaFp59rv23IvXuHtTupOd7R1UDljjQehGg6KoH599b3EHCN1OlpMyrCBbJHM07iMK0ZI9LO+4Ix1qvadoc73nyQu8bKxEh52ARU3ZuvTHT2ip3WNWXUbe4RBtaFZbUH1jCo5H36k49M92RUGktUXFRasvDCe3fkz8JGC3mW3S6kuzK3K0EUf7Oc9eYybbDJJXqKs/FNzaXgiEcUVy5DPBHJI0SyDmKtyFdmfK9DuRjFL7Sf2Wzluukk2YLfvA/vXHsX0c97V5z53SgfrWk/vCTDIPeAJAQPGpT2sZzo6qmu7za/wAW5svMzR8VLbTAjTrWFo2BbKuXXB3xkjBxUjxNr8sN9JFBb2ilmUo6wBpGEgDDJOcsc91RMOvxXSiK/BJAxHdKMyp4OP71PzGO3sY/DnCCvLaXbyJL5mDzYZDzK5RiFfPXPKTsehA7qLfBFaUKX+U48Pu0+3tlr0S3ljgjWZg0gX0yFCjJ3IAGBgdK3qKK2OA3d3CiiihAUUUUAUUUUAUmfKhwZ8mkN1Cv0Mh9MDojn/xY/gfbTmrBf2Mc8bxSKHRwQyntBqslc9PTV3QnqWOREaL+yWsl4dpZCYbXvBx9JIPursD3movS+Hbi5BMMRZB1c4WMf52wvhsav3H0CWHmeWyEqIgjhkmPPEmN8cnTnJ3JbrgY6YqkXGqXeoSxxPKzGRgiJ0ReY42UYGAN/dWT7HepVJTi6keeX6L1W9xharp0Y08zy3MaTTRxxXFxGjShlUkdnKw5sAM3Q4x3VXuD9HgW8i81fRTc2UaIwupdWGGXfI6b77bVjuOIIRqEkLf2IoLNhnYInoq+e9X9LPcTWG7sDpUMqsw+VT80cZB3SEHDSbdC/QfyqTCMJKLhd3ljHP7cfX6Gbj3h24R1EcZe1gjVIih58DHMWcDdWYnOSMEAb7VF8GESPPbZ2uYHVe0c8f0iHxOzAY7629S1KYQWl9DI8b8pt5ipx6UW657DmPv7FHfUnwZf/LryMvaqZo2Dm5h+jIx2yL6jZ3HeezpUcmmqUaLvx+V9fH4K5whwpLfziNQVRcGZ/wB0d33z0A99P7TtPjt4kiiUIiDCgf73PaTWLR9EhtUKQrygszt2kljkkn/e1b1axjY4/V9U68tsIKKKKseMKKKKAKKKKAKKKKAKKKKAw3dmkqNHIodGGGVhkGl9H5NfkdzJcxSKIljcxc5OY3YcuTjdgFLEHrnA8aY9FQ1c2p1p001F7M5/Oq2doCbeP5ZMMnz84xGCO1I+3ftapvjHioi68zcQRXMQjiOGHI6lowxKuu65J6bj2VceL/JjBeBnixBMQdwPQY4+sB09o/OsT+TNJ7xri5bmTljVY17eSMKeY92R0H8qz0vB1F1VCVpyvez+vGPvixAcMcMQXtrcR27zJFIUPLMmSjoequPRccpII8V7qY3D/D0NlCIoVwOrMfWY95Paa3re3WNQiKFUbAAYArJV0rHOrdRKpdX2uFFFFWPMFFFFAFFFF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orbel"/>
              <a:ea typeface="华文楷体"/>
            </a:endParaRPr>
          </a:p>
        </p:txBody>
      </p:sp>
      <p:sp>
        <p:nvSpPr>
          <p:cNvPr id="12" name="AutoShape 4" descr="data:image/jpeg;base64,/9j/4AAQSkZJRgABAQAAAQABAAD/2wCEAAkGBhIRERQTExMVExUWGRsaFRcYGCMbGxwhGhwiHSIfIiIhJyYeHh4vGiAjITAiIykrLS8tHx4yODAqNSYrLCoBCQoKDgwOGQ8PGSklHyIpLDQzNTQtLS0vKTM1LTQpMC80LC4sLTQ1LCw1Mi0vNCwsLCw0NS01Ki8qLCwuNSksKv/AABEIAIAAkAMBIgACEQEDEQH/xAAcAAACAgMBAQAAAAAAAAAAAAAABwUGAwQIAgH/xABGEAACAQMCAwMHCQQIBgMAAAABAgMABBEFIQYSMUFRYQcTIjJxgZIUFiNCVHKRobEkUnPhCDM0Q2KCs/AVFzV0wtFEU8H/xAAZAQEAAwEBAAAAAAAAAAAAAAAAAQIDBQT/xAAuEQACAQMDAgUDAwUAAAAAAAAAAQIDETESIUEEUWGR0fDxcaGxBYHhExQiMkL/2gAMAwEAAhEDEQA/AHfRRRQATUUOLLL7VD8YqRufUb7p/SuOoVHKuw6D9KA60+ddl9qh+MUfOuy+1Q/GK5h0nhma5iuZownJaoJJeY4ODzerscn0D3dlRnKO4UB1j867L7VD8Yo+ddl9qh+MVzNw5wfc35kFtGr+aXmfJx7FHex7BUPyju/KgOsfnXZfaofjFHzrsvtUPxiuT0iyQAuSTgADJJPYB2mrpaeSC+ZA8pt7bmxyrNJysc+Cq2PYaAfnzrsvtUPxij512X2qH4xXNXEfA93YYM8Q82xwsqEPGT3ZHQ+BArQ0fQ5ruVYbeIyyNkgDGwHUknZR4nvHfQHUnzrsvtUPxij512X2qH4xSI/5M3uP62y58f1fnvS9nq4/OqzrvCt1ZMFuYGiz0bAKH2MMqfxoDp3512X2qH4xW5Y6nDOCYpEkCnDFWBwcZ3x4VyFyjuFO/wDo+D9mu/4y/wCmtANeiiigCiiigMdz6jfdP6Vx3D6q+wfpXYlz6jfdP6Vx3D6q+wfpQDB8nX/T9c/7VP0mqg/nV+8nX/T9c/7VP0mrQ8meiJLctcz7W1mpmlJ6Eruq/iObHgO8UJLBea0+g2tnbREC5kZbm7+72RnwO49invqC8pmjRpOl5b/2a8XzsZHQMd3XwOTnHia2tS8qiTytLJpdnIzfWcsWwNgDt1AwKmNK12PWrWbTvk8VrKi+dtBGSVLLksu/Q79B1BbuoQQ3kogSNr2+dQ7WVv5yNT05mD7+0BMD7xql6lfyXMjSzsZZG3Zm39wz0XuAq0eTjXoraee3u/Qt7qMwzE7chBIBPcPSYE9mQegrzq3ks1CB8JC1zGf6uWL0lYdh23Bx7qEkRY8VXMNtLaLJmCXHMjDmC4OfQz6ue3H5Gp/yZ8QW9ubyGeU23yqJUS4H92V5veM83Xp6O9fZOAFs7OWfUXMMjLi1gUgyM3ew/d7+724BjOEuD/8AiAlVLiKOdceahc4MmxJwfwG2e3OBgkCT/wCUzucwX2nz77MJQCfw5jn31rcX6Zq1rBHBeM72wfMR5vOJzYP1vW6E4DeOK0rzyb6jG/K1lKx71TnB94yKtsthLp2g3NvesFe5dfktuTlk5SCzY+qM+kcbA47TuIFlTu/o+f2a7/jL/prSRp3f0fP7Nd/xl/01oSNeiiihAUUUUBjuBlG9h/SuWo+ANTAA+QXOwA9Tw9tdTy9DjuNc7aXrF9PJFEt1PzSFFH0h6tgZ93X3VWUrHr6bpXXUmnaxEQ8GasgZVs7tQ4w4CkBh3EA7jc7HvNfE4L1YKyCzuwjesoUhWx3jOD76ZOta/JeC5htpZEktSTDyOcyxJhXH+JgRzA9oPtqkDiW8PS6nJPT6Q756fnUaz0U/0+U1lIiPmFqf2C5+D+dZIOCdVRgyWV0rDoyrgj2EHNMrUOLDDKLCaWQRrFGjzq30iTEcxfPUgcwVlPdVT1u/1C1do5LqbIXmVhISrqRsyntU/wAqOZFPoJT/AOku3iivvwJqhJJsbok7klMk/nW/Y6HrsC8sUN/Ev7qFlH4A4q1ca6tdnU5YYZphzGMRojkbsi7D31Iw8WG1misXneVTlLybnJPO45cI31VQnqOppqK/2MtKaeVcXN1wbq0rF5LO7kY9WZSxPvJzWIcBan9hufg/nU/qeqX1vNJC91PzRsVP0h3x0PsIwffU/oHFE9nbG8llkmMsgjhR2JBRCDK+O/Hog9+e+msvL9Pko3Uk748Ssw2fEKLyqmogd2W/97VGXXBurSsXks7uRj1Z1LE+8nNW7W3vhfGC3uLiQS4e3xIfSSQZBz3DcE+FWnS+IxYW8zGZrt4mjSWVnJUu7DMcf+FUDEt2nFNRnPomopp3btsKP5g6n9gufg/nTe8iOh3Frb3IuIZIS0qlQ4wSAgGfxFUriTVLu3upY1up+QNmMiQ7o/pIfhIHupieSO+lmtZWlkeQ+dIBdskAKu341Kld2Fbo3Tp/1NSa2L1RRRVjwBRRRQARSC4Ztvk0l1cHpaK6p/EZjEnv6t7qftJjjmyNuDaIC0lxcS3DBRlipYiMYHUZLnHYRVJ9zpdBL/aHe3lyU3TdSe3mSaM+mjcw7j3g+BGQfbVttuH4mv4LiMfscga5yeiCP0njbuw+3v8ACoiPg50Aa7kjs1O4EhzIR4RjLfjimDwxFZQWbQ+ckZZopJ8TLj6MABn5VPMqN1xnJANZpHR6iskrw34295XqKXUL8zSyTOcNI7Ocn945x7hge6p/Q5xdRCyuAxU5+TThS3mWbsJA3iY9R2dfZn1XXLizkMYtbOA9VeOHmDqejKXLZU9/4174e4jvrq5jja5kSLd5QgCKI0HM2ygY2GPfUG023C6SSW63x9ie4xgNjLLcKrPdTqqRMqkiFQgV3yB65Ow7h76WL7bHY+Ox/Per9xBxhcz26XkE0kPLK8Mqo2255o2wdt0OOntqBXju9+s8cv8AEhRifaeXJqXa5n0yqRhulfGe37e8m7eaa+ox2k8e8rlbafwZR6DnwMec/dFZ9a0RrhwVZbext1EUU0uysF6so6yMzZbbrVq4Y1pLdGEsEEdxJE0xihTkISNSwMmSQGYZ5Rjp161T9U07/iL+dt7lrh+yCbCSqO5B6jAAfU7qlmUKktVsJYec+7JskNV1pE0tBZu7CNzbSTuvLJyEFwF7VQnbvwOyoPXh5izs7boWVrmUeMnooPDCA7eypHhHRWuIbuycFGElvIVYEEYbkbI6gcn61A8UakLi7mkX1S3LH9xPQXp4DPvqptSitbiuHfzW35fkb+sj5RY21z1aIm2l/wAvpRn4CR7gKY/keTGnZ75pP1A//KW3CTedFxZn/wCRHmP+JFl0/Ecwx25HdTe8ndkYtNtlYYJTnP8AnJYfkRV45ueTrnppOHj9t/gsdFFFanECiiigClV5Udbu7a5AiYRJLGMOigOcEgqX9bY74GMcwpq1TfKhw293bIYk55Y3HKB1IfCkZ7BnlJ+7VZYPX0coxqrXhip4f05Z5HnuCTBCOedjkl+6PPUsx/LPhmQ4f19p9Vjll6TExFexUdSoX7o2rHr6FUSytleWOI5lkRGIll6FsgYKj1V9la1lwdqHMjLayrgqwL4QbEHqSKxO63GSbk0rqy8F/PoZLDUUVWsbzLQo7Kkg9eFlPKWX/CcZKdoqTl4flsbKYhTM9yRHHJCpdfMrhmfKg45iVGD+74Gt7i/SbezuZLq4UzvO3PDb4xGGwOYyN0YBs+gOvbnO2nrHFd21laTCd43aSdW82eQYRl5RgbYAOAKky1Oelww3v2vnby3+SJ4OkWR57JiALqMqufqyx+khx165GO3IrJpdktnELu5TMhyLW3btYbGRx/8AWp6DtNTeh8WXSRfLL2XngUkQoY0LzOP3TjIVe169cbmzub10ldraflTllOXhYMoYBh1TrjI2/Ogc5Oo4tbPNt8Z4Xhe3xA8HX7SalE0rFjMzLIx+t5xSp/XFV+VCjkdCp/Ag/wDupeXSZ7CeGWVfo1kR1lQ80bBWDbMNunYcGprUOHo0vbye52toZWJA6ysx5liX3Ec3cPbsNtcYy1LDX4f8lk4C1STkQ3khdpkcWwK5mMaAszc/rchxsD1xntqr61FYW7qGsnaN15oZIrlgkidhGQdx0I6g+6sPDuvST6vBNJ1kfzYA6KrKVCjwANaemanHEHsrvLW3OyhvrRMpKiRPw3HQjNL7GKouM2/BOy274t2++5I8O3Fg13biK2uUk86nmz8oDDOe3K9MZz4Zp5IgUAAAAbADoAKVnk44LeG9eV8PHGmYZF9STzmQGXw5QcjqCR7aalaQwczr5xlNKLvZd7hRRRVznhRRRQBQaKKARvGGq6ja3MkL3UoXqnLhAVPQ4UD2GtTh0nEl7cs8sNvjlR3ZhLKfUTckYB9I7bbU0PKJweb6BTGB5+M+gT0IJwQfDt91UfiXR4IfN28tysMFuPRjQecmkc+vIVGyk5wOY7D8KxcbM71CvCpTUUrPmy9O/r2K/Z8XSEyLdD5TDM3NLGxwQxPrRn6jDsA22A8avFpwRHLZRYaSW3SV5UXlKyurqPoyDjlPOME92/bVTstaQSJFp9qqyOQqyzYllJJ7B/Vp44z37VL33EomufkEspltyvmGkbcmXO0uezEvoj/D2dtFbkvVjJtaFp59rv23IvXuHtTupOd7R1UDljjQehGg6KoH599b3EHCN1OlpMyrCBbJHM07iMK0ZI9LO+4Ix1qvadoc73nyQu8bKxEh52ARU3ZuvTHT2ip3WNWXUbe4RBtaFZbUH1jCo5H36k49M92RUGktUXFRasvDCe3fkz8JGC3mW3S6kuzK3K0EUf7Oc9eYybbDJJXqKs/FNzaXgiEcUVy5DPBHJI0SyDmKtyFdmfK9DuRjFL7Sf2Wzluukk2YLfvA/vXHsX0c97V5z53SgfrWk/vCTDIPeAJAQPGpT2sZzo6qmu7za/wAW5svMzR8VLbTAjTrWFo2BbKuXXB3xkjBxUjxNr8sN9JFBb2ilmUo6wBpGEgDDJOcsc91RMOvxXSiK/BJAxHdKMyp4OP71PzGO3sY/DnCCvLaXbyJL5mDzYZDzK5RiFfPXPKTsehA7qLfBFaUKX+U48Pu0+3tlr0S3ljgjWZg0gX0yFCjJ3IAGBgdK3qKK2OA3d3CiiihAUUUUAUUUUAUmfKhwZ8mkN1Cv0Mh9MDojn/xY/gfbTmrBf2Mc8bxSKHRwQyntBqslc9PTV3QnqWOREaL+yWsl4dpZCYbXvBx9JIPursD3movS+Hbi5BMMRZB1c4WMf52wvhsav3H0CWHmeWyEqIgjhkmPPEmN8cnTnJ3JbrgY6YqkXGqXeoSxxPKzGRgiJ0ReY42UYGAN/dWT7HepVJTi6keeX6L1W9xharp0Y08zy3MaTTRxxXFxGjShlUkdnKw5sAM3Q4x3VXuD9HgW8i81fRTc2UaIwupdWGGXfI6b77bVjuOIIRqEkLf2IoLNhnYInoq+e9X9LPcTWG7sDpUMqsw+VT80cZB3SEHDSbdC/QfyqTCMJKLhd3ljHP7cfX6Gbj3h24R1EcZe1gjVIih58DHMWcDdWYnOSMEAb7VF8GESPPbZ2uYHVe0c8f0iHxOzAY7629S1KYQWl9DI8b8pt5ipx6UW657DmPv7FHfUnwZf/LryMvaqZo2Dm5h+jIx2yL6jZ3HeezpUcmmqUaLvx+V9fH4K5whwpLfziNQVRcGZ/wB0d33z0A99P7TtPjt4kiiUIiDCgf73PaTWLR9EhtUKQrygszt2kljkkn/e1b1axjY4/V9U68tsIKKKKseMKKKKAKKKKAKKKKAKKKKAw3dmkqNHIodGGGVhkGl9H5NfkdzJcxSKIljcxc5OY3YcuTjdgFLEHrnA8aY9FQ1c2p1p001F7M5/Oq2doCbeP5ZMMnz84xGCO1I+3ftapvjHioi68zcQRXMQjiOGHI6lowxKuu65J6bj2VceL/JjBeBnixBMQdwPQY4+sB09o/OsT+TNJ7xri5bmTljVY17eSMKeY92R0H8qz0vB1F1VCVpyvez+vGPvixAcMcMQXtrcR27zJFIUPLMmSjoequPRccpII8V7qY3D/D0NlCIoVwOrMfWY95Paa3re3WNQiKFUbAAYArJV0rHOrdRKpdX2uFFFFWPMFFFFAFFFF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Corbel"/>
              <a:ea typeface="华文楷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2393300"/>
            <a:ext cx="8144073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TW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 overview on </a:t>
            </a:r>
            <a:r>
              <a:rPr lang="en-US" altLang="zh-CN" sz="2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metals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CN" sz="2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0-Dimensional </a:t>
            </a:r>
            <a:r>
              <a:rPr lang="en-US" altLang="zh-C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System: </a:t>
            </a:r>
            <a:r>
              <a:rPr lang="en-US" altLang="zh-CN" sz="2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magic clusters</a:t>
            </a:r>
            <a:endParaRPr lang="en-US" altLang="zh-TW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000" indent="-3420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Growth of quantum-sized metallic films </a:t>
            </a:r>
          </a:p>
          <a:p>
            <a:pPr marL="576000" indent="-342000"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One Dimensional System: Metal Atom Wires</a:t>
            </a:r>
          </a:p>
          <a:p>
            <a:pPr marL="576000" indent="-342000"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TW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Two Dimensional System: A </a:t>
            </a:r>
            <a:r>
              <a:rPr lang="en-US" altLang="zh-TW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brief overview of quantum 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growth</a:t>
            </a:r>
          </a:p>
          <a:p>
            <a:pPr marL="576000" indent="-342000"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TW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altLang="zh-TW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precise structural control to 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property optimization</a:t>
            </a:r>
            <a:endParaRPr lang="en-US" altLang="zh-TW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C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Nano </a:t>
            </a:r>
            <a:r>
              <a:rPr lang="en-US" altLang="zh-CN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Plasmonics</a:t>
            </a:r>
            <a:endParaRPr lang="en-US" altLang="zh-TW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187624" y="980728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prstClr val="black"/>
                </a:solidFill>
              </a:rPr>
              <a:t>Chapter 4  </a:t>
            </a:r>
            <a:r>
              <a:rPr lang="en-US" altLang="zh-TW" sz="3200" b="1" dirty="0">
                <a:solidFill>
                  <a:prstClr val="black"/>
                </a:solidFill>
              </a:rPr>
              <a:t>Computational design of metal </a:t>
            </a:r>
            <a:r>
              <a:rPr lang="en-US" altLang="zh-TW" sz="3200" b="1" dirty="0" smtClean="0">
                <a:solidFill>
                  <a:prstClr val="black"/>
                </a:solidFill>
              </a:rPr>
              <a:t>systems</a:t>
            </a:r>
            <a:endParaRPr lang="en-US" altLang="zh-TW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8"/>
          <p:cNvGrpSpPr>
            <a:grpSpLocks/>
          </p:cNvGrpSpPr>
          <p:nvPr/>
        </p:nvGrpSpPr>
        <p:grpSpPr bwMode="auto">
          <a:xfrm>
            <a:off x="5546204" y="3284984"/>
            <a:ext cx="3581400" cy="3387725"/>
            <a:chOff x="3504" y="2112"/>
            <a:chExt cx="2256" cy="2134"/>
          </a:xfrm>
        </p:grpSpPr>
        <p:pic>
          <p:nvPicPr>
            <p:cNvPr id="7179" name="Picture 8" descr="Plasmo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112"/>
              <a:ext cx="2256" cy="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077" name="Text Box 13"/>
            <p:cNvSpPr txBox="1">
              <a:spLocks noChangeArrowheads="1"/>
            </p:cNvSpPr>
            <p:nvPr/>
          </p:nvSpPr>
          <p:spPr bwMode="auto">
            <a:xfrm>
              <a:off x="3984" y="23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1</a:t>
              </a:r>
            </a:p>
          </p:txBody>
        </p:sp>
        <p:sp>
          <p:nvSpPr>
            <p:cNvPr id="216078" name="Text Box 14"/>
            <p:cNvSpPr txBox="1">
              <a:spLocks noChangeArrowheads="1"/>
            </p:cNvSpPr>
            <p:nvPr/>
          </p:nvSpPr>
          <p:spPr bwMode="auto">
            <a:xfrm>
              <a:off x="4224" y="278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2</a:t>
              </a:r>
            </a:p>
          </p:txBody>
        </p:sp>
        <p:sp>
          <p:nvSpPr>
            <p:cNvPr id="216079" name="Text Box 15"/>
            <p:cNvSpPr txBox="1">
              <a:spLocks noChangeArrowheads="1"/>
            </p:cNvSpPr>
            <p:nvPr/>
          </p:nvSpPr>
          <p:spPr bwMode="auto">
            <a:xfrm>
              <a:off x="4464" y="292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3</a:t>
              </a:r>
            </a:p>
          </p:txBody>
        </p:sp>
        <p:sp>
          <p:nvSpPr>
            <p:cNvPr id="216080" name="Text Box 16"/>
            <p:cNvSpPr txBox="1">
              <a:spLocks noChangeArrowheads="1"/>
            </p:cNvSpPr>
            <p:nvPr/>
          </p:nvSpPr>
          <p:spPr bwMode="auto">
            <a:xfrm>
              <a:off x="4656" y="307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4</a:t>
              </a:r>
            </a:p>
          </p:txBody>
        </p:sp>
        <p:sp>
          <p:nvSpPr>
            <p:cNvPr id="216081" name="Text Box 17"/>
            <p:cNvSpPr txBox="1">
              <a:spLocks noChangeArrowheads="1"/>
            </p:cNvSpPr>
            <p:nvPr/>
          </p:nvSpPr>
          <p:spPr bwMode="auto">
            <a:xfrm>
              <a:off x="4871" y="3120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5</a:t>
              </a:r>
            </a:p>
          </p:txBody>
        </p:sp>
      </p:grpSp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71628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Plasmon Resonance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23156" y="1088901"/>
            <a:ext cx="85344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Right at the </a:t>
            </a:r>
            <a:r>
              <a:rPr lang="en-US" sz="2000" dirty="0" err="1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plasmon</a:t>
            </a:r>
            <a:r>
              <a:rPr lang="en-US" sz="2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 frequency </a:t>
            </a:r>
            <a:r>
              <a:rPr lang="en-US" sz="2400" b="1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</a:t>
            </a:r>
            <a:r>
              <a:rPr lang="en-US" sz="2000" baseline="-25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the electron gas has a resonance,     it oscillates violently.  This resonance frequency increases with the 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electron density </a:t>
            </a:r>
            <a:r>
              <a:rPr lang="en-US" sz="2000" i="1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, since the electric restoring force is proportional to the displaced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charge.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Similar to an oscillating spring one obtains the proportionality: </a:t>
            </a:r>
            <a:r>
              <a:rPr lang="en-US" sz="2000" baseline="-25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>
                <a:solidFill>
                  <a:srgbClr val="CC3300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</a:t>
            </a:r>
            <a:r>
              <a:rPr lang="en-US" sz="2000" baseline="-25000" dirty="0">
                <a:solidFill>
                  <a:srgbClr val="CC3300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p </a:t>
            </a:r>
            <a:r>
              <a:rPr lang="en-US" sz="2000" dirty="0">
                <a:solidFill>
                  <a:srgbClr val="CC3300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</a:t>
            </a:r>
            <a:r>
              <a:rPr lang="en-US" sz="2000" b="1" dirty="0">
                <a:solidFill>
                  <a:srgbClr val="CC3300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 </a:t>
            </a:r>
            <a:r>
              <a:rPr lang="en-US" sz="2000" i="1" dirty="0">
                <a:solidFill>
                  <a:srgbClr val="CC3300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67544" y="3888803"/>
            <a:ext cx="4953000" cy="213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ts val="2300"/>
              </a:lnSpc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The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plasmon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 resonance can be observed in electron energy loss spectroscopy (EELS). Electrons with </a:t>
            </a:r>
            <a:r>
              <a:rPr lang="en-US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an 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energy of 2</a:t>
            </a:r>
            <a:r>
              <a:rPr lang="en-US" baseline="-25000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keV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 are </a:t>
            </a:r>
            <a:r>
              <a:rPr lang="en-US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reflected 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from an Al surface and lose energy  by exciting 1, 2, 3,…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plasmons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. The larger peaks at multiples of 15.3</a:t>
            </a:r>
            <a:r>
              <a:rPr lang="en-US" baseline="-25000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eV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 are from bulk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plasmons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, the smaller peaks at multiples of 10.3</a:t>
            </a:r>
            <a:r>
              <a:rPr lang="en-US" baseline="-25000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eV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 from surface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plasmons</a:t>
            </a:r>
            <a:r>
              <a:rPr lang="en-US" dirty="0">
                <a:solidFill>
                  <a:srgbClr val="002060"/>
                </a:solidFill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362272" y="332656"/>
            <a:ext cx="8458200" cy="4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How to Couple Light with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Plasmons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467544" y="1050989"/>
            <a:ext cx="850309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000" indent="-360000" eaLnBrk="0" fontAlgn="base" hangingPunct="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To combine optoelectronics with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plasmonics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one has to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convert light into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. This is not as simple as it sounds.</a:t>
            </a:r>
          </a:p>
          <a:p>
            <a:pPr marL="288000" indent="-360000" eaLnBrk="0" fontAlgn="base" hangingPunct="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Bulk </a:t>
            </a:r>
            <a:r>
              <a:rPr lang="en-US" sz="2000" dirty="0" err="1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are </a:t>
            </a:r>
            <a:r>
              <a:rPr lang="en-US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longitudinal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oscillations (parallel to the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propagation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direction), while </a:t>
            </a:r>
            <a:r>
              <a:rPr lang="en-US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photons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are </a:t>
            </a:r>
            <a:r>
              <a:rPr lang="en-US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transverse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(perpendicular to the propagation). They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do not match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.</a:t>
            </a:r>
          </a:p>
          <a:p>
            <a:pPr marL="288000" indent="-360000" eaLnBrk="0" fontAlgn="base" hangingPunct="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Surface </a:t>
            </a:r>
            <a:r>
              <a:rPr lang="en-US" sz="2000" dirty="0" err="1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are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transverse, but they are mismatched to photons in their momentum. The two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(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k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)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curves never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cross. It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is possible to </a:t>
            </a:r>
            <a:r>
              <a:rPr lang="en-US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provide the necessary momentum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by a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grating, which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transmits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the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wavevector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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k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=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2/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 (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=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line spacing)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(generally termed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momentum compensation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).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  <a:sym typeface="Symbol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627784" y="4221088"/>
            <a:ext cx="3531693" cy="2636912"/>
            <a:chOff x="2627784" y="4221088"/>
            <a:chExt cx="3531693" cy="2636912"/>
          </a:xfrm>
        </p:grpSpPr>
        <p:pic>
          <p:nvPicPr>
            <p:cNvPr id="194150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221088"/>
              <a:ext cx="3531693" cy="2636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直線單箭頭接點 2"/>
            <p:cNvCxnSpPr/>
            <p:nvPr/>
          </p:nvCxnSpPr>
          <p:spPr bwMode="auto">
            <a:xfrm>
              <a:off x="4067944" y="5445224"/>
              <a:ext cx="4572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067944" y="5075892"/>
                <a:ext cx="513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5075892"/>
                <a:ext cx="51360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3851920" y="4746630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photonline</a:t>
            </a:r>
            <a:endParaRPr lang="zh-TW" alt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5" y="2080950"/>
            <a:ext cx="4896544" cy="146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382266" y="327661"/>
            <a:ext cx="86897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Excitation of surface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plasmon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polaritons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16070" name="Line 6"/>
          <p:cNvSpPr>
            <a:spLocks noChangeShapeType="1"/>
          </p:cNvSpPr>
          <p:nvPr/>
        </p:nvSpPr>
        <p:spPr bwMode="auto">
          <a:xfrm>
            <a:off x="1092200" y="-150164"/>
            <a:ext cx="155575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48569" y="1208157"/>
            <a:ext cx="2215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Prism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coupling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Grating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coupling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680695" y="2060848"/>
            <a:ext cx="2657524" cy="1800200"/>
            <a:chOff x="611560" y="3591222"/>
            <a:chExt cx="2470729" cy="1709986"/>
          </a:xfrm>
        </p:grpSpPr>
        <p:pic>
          <p:nvPicPr>
            <p:cNvPr id="19466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591222"/>
              <a:ext cx="2470728" cy="1709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6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339" y="3666661"/>
              <a:ext cx="1654950" cy="403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466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0" y="3861048"/>
            <a:ext cx="8559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021969" y="1978781"/>
                <a:ext cx="2253887" cy="514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600" i="1" smtClean="0">
                          <a:latin typeface="Cambria Math"/>
                        </a:rPr>
                        <m:t>𝛽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zh-TW" altLang="en-US" sz="1600" b="0" i="1" smtClean="0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sz="16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16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𝑝𝑟𝑖𝑠𝑚</m:t>
                              </m:r>
                            </m:sub>
                          </m:sSub>
                        </m:e>
                      </m:rad>
                      <m:r>
                        <a:rPr lang="en-US" altLang="zh-TW" sz="1600" b="0" i="1" smtClean="0">
                          <a:latin typeface="Cambria Math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𝑠𝑖𝑛</m:t>
                      </m:r>
                      <m:r>
                        <a:rPr lang="zh-TW" altLang="en-US" sz="1600" b="0" i="1" smtClean="0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69" y="1978781"/>
                <a:ext cx="2253887" cy="5141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566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842391" y="304800"/>
            <a:ext cx="7762057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Excitation of surface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plasmon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polaritons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16070" name="Line 6"/>
          <p:cNvSpPr>
            <a:spLocks noChangeShapeType="1"/>
          </p:cNvSpPr>
          <p:nvPr/>
        </p:nvSpPr>
        <p:spPr bwMode="auto">
          <a:xfrm>
            <a:off x="1092200" y="-150164"/>
            <a:ext cx="155575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1268760"/>
            <a:ext cx="5200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Excitation 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using highly focused optical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beams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Near-field excitation</a:t>
            </a:r>
          </a:p>
        </p:txBody>
      </p:sp>
      <p:pic>
        <p:nvPicPr>
          <p:cNvPr id="194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581" y="1340768"/>
            <a:ext cx="3112859" cy="176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335732" y="4005064"/>
            <a:ext cx="8414347" cy="2489634"/>
            <a:chOff x="406124" y="2306616"/>
            <a:chExt cx="8414347" cy="2489634"/>
          </a:xfrm>
        </p:grpSpPr>
        <p:pic>
          <p:nvPicPr>
            <p:cNvPr id="19476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306616"/>
              <a:ext cx="6555284" cy="1914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406124" y="4211475"/>
              <a:ext cx="84143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/>
                <a:t>Principle of the detection of </a:t>
              </a:r>
              <a:r>
                <a:rPr lang="en-US" altLang="zh-TW" sz="1600" dirty="0" smtClean="0"/>
                <a:t>SPPs with </a:t>
              </a:r>
              <a:r>
                <a:rPr lang="en-US" altLang="zh-TW" sz="1600" dirty="0"/>
                <a:t>a SNOM probe</a:t>
              </a:r>
              <a:r>
                <a:rPr lang="en-US" altLang="zh-TW" sz="1600" dirty="0" smtClean="0"/>
                <a:t>. (</a:t>
              </a:r>
              <a:r>
                <a:rPr lang="en-US" altLang="zh-TW" sz="1600" dirty="0"/>
                <a:t>b) and (c) SNOM images, propagation of SPPs along gold nanowires (wavelength 633 nm).</a:t>
              </a:r>
              <a:endParaRPr lang="zh-TW" altLang="en-US" sz="1600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467543" y="3140968"/>
            <a:ext cx="8282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Schematic of the excitation of a white-light continuum of SPPs and their </a:t>
            </a:r>
            <a:r>
              <a:rPr lang="en-US" altLang="zh-TW" sz="1600" dirty="0" smtClean="0"/>
              <a:t>observation through </a:t>
            </a:r>
            <a:r>
              <a:rPr lang="en-US" altLang="zh-TW" sz="1600" dirty="0"/>
              <a:t>an index-matched oil-immersion lens.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279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362272" y="260648"/>
            <a:ext cx="8458200" cy="44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Low-Dimensional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Plasmons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in Nanostructures </a:t>
            </a: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304800" y="1217652"/>
            <a:ext cx="8659688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Single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electron waves become 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quantized </a:t>
            </a:r>
            <a:r>
              <a:rPr lang="en-US" sz="2000" baseline="-25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by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confinement in a nanostructure.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Likewise, collective electron waves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i.e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.,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plasmons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) are affected by the boundary conditions in a thin film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a </a:t>
            </a:r>
            <a:r>
              <a:rPr lang="en-US" sz="2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nano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-rod, or a </a:t>
            </a:r>
            <a:r>
              <a:rPr lang="en-US" sz="2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nano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-particle. 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Plasmons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in metal nanoparticles are often called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Mie-resonances (after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Gustav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Mie).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Their resonance energy and color depend strongly on their size,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similar to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the color change induced 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in 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semiconductor 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nanoparticles </a:t>
            </a:r>
            <a:r>
              <a:rPr lang="en-US" sz="2000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by confinement of single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electrons. </a:t>
            </a:r>
            <a:r>
              <a:rPr lang="en-US" sz="2000" baseline="-25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In both cases, </a:t>
            </a:r>
            <a:r>
              <a:rPr lang="en-US" sz="2000" dirty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smaller particles have higher resonance </a:t>
            </a:r>
            <a:r>
              <a:rPr lang="en-US" sz="2000" dirty="0" smtClean="0">
                <a:solidFill>
                  <a:srgbClr val="CC3300"/>
                </a:solidFill>
                <a:ea typeface="ＭＳ Ｐゴシック" charset="0"/>
                <a:cs typeface="ＭＳ Ｐゴシック" charset="0"/>
                <a:sym typeface="Symbol" charset="0"/>
              </a:rPr>
              <a:t>energy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ph idx="1"/>
          </p:nvPr>
        </p:nvSpPr>
        <p:spPr bwMode="auto">
          <a:xfrm>
            <a:off x="1619672" y="1628800"/>
            <a:ext cx="662473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Fundamental of </a:t>
            </a:r>
            <a:r>
              <a:rPr kumimoji="0" lang="en-US" altLang="zh-CN" sz="2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en-US" altLang="zh-CN" sz="28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lasmonics</a:t>
            </a:r>
            <a:endParaRPr kumimoji="0" lang="en-US" altLang="zh-CN" sz="2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18872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Plasmonic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Enhancement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Quantum 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Plasmonics</a:t>
            </a: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Landau Damping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58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64058"/>
            <a:ext cx="6582569" cy="528638"/>
          </a:xfrm>
          <a:noFill/>
        </p:spPr>
        <p:txBody>
          <a:bodyPr anchor="ctr"/>
          <a:lstStyle/>
          <a:p>
            <a:pPr algn="ctr"/>
            <a:r>
              <a:rPr lang="en-US" altLang="zh-CN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宋体" charset="0"/>
              </a:rPr>
              <a:t>Contributed by</a:t>
            </a:r>
            <a:endParaRPr lang="en-US" altLang="zh-CN" dirty="0">
              <a:solidFill>
                <a:srgbClr val="00009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372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990600"/>
            <a:ext cx="7757864" cy="4886672"/>
          </a:xfrm>
        </p:spPr>
        <p:txBody>
          <a:bodyPr/>
          <a:lstStyle/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 smtClean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Prof. </a:t>
            </a:r>
            <a:r>
              <a:rPr lang="en-US" altLang="zh-CN" sz="2000" dirty="0" err="1" smtClean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Zhenyu</a:t>
            </a: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 Zhang                         U of Tennessee =&gt; </a:t>
            </a:r>
            <a:r>
              <a:rPr lang="en-US" altLang="zh-CN" sz="2000" dirty="0" smtClean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ICQD/USTC</a:t>
            </a:r>
            <a:endParaRPr lang="en-US" altLang="zh-CN" sz="2000" dirty="0"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 smtClean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Dr</a:t>
            </a: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. </a:t>
            </a:r>
            <a:r>
              <a:rPr lang="en-US" altLang="zh-CN" sz="2000" dirty="0" err="1">
                <a:latin typeface="Times New Roman" pitchFamily="18" charset="0"/>
                <a:ea typeface="ＭＳ Ｐゴシック" charset="0"/>
                <a:cs typeface="Times New Roman" pitchFamily="18" charset="0"/>
              </a:rPr>
              <a:t>Ke</a:t>
            </a: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 Zhao			U of Tennessee =&gt; Rice U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</a:t>
            </a:r>
            <a:r>
              <a:rPr lang="en-US" altLang="zh-CN" sz="2000" dirty="0" err="1" smtClean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Xiaoguang</a:t>
            </a:r>
            <a:r>
              <a:rPr lang="en-US" altLang="zh-CN" sz="2000" dirty="0" smtClean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 Li </a:t>
            </a: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		</a:t>
            </a:r>
            <a:r>
              <a:rPr lang="en-US" altLang="zh-CN" sz="2000" dirty="0" smtClean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U </a:t>
            </a: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of Tennessee =&gt; </a:t>
            </a:r>
            <a:r>
              <a:rPr lang="en-US" altLang="zh-CN" sz="2000" dirty="0" err="1">
                <a:latin typeface="Times New Roman" pitchFamily="18" charset="0"/>
                <a:ea typeface="ＭＳ Ｐゴシック" charset="0"/>
                <a:cs typeface="Times New Roman" pitchFamily="18" charset="0"/>
              </a:rPr>
              <a:t>Fudan</a:t>
            </a: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 U/USTC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</a:t>
            </a:r>
            <a:r>
              <a:rPr lang="en-US" altLang="zh-CN" sz="2000" dirty="0" err="1">
                <a:latin typeface="Times New Roman" pitchFamily="18" charset="0"/>
                <a:ea typeface="ＭＳ Ｐゴシック" charset="0"/>
                <a:cs typeface="Times New Roman" pitchFamily="18" charset="0"/>
              </a:rPr>
              <a:t>Youlin</a:t>
            </a:r>
            <a:r>
              <a:rPr lang="en-US" altLang="zh-CN" sz="20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 Song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Zhengzhou U/U of Tennessee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		=&gt; Henan College of Education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endParaRPr lang="en-US" altLang="zh-CN" sz="2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Bo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Persson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Julich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Center, Germany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Hongxing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Xu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             IOP/CAS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&amp; Lund U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Baohua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Gu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ORNL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Nahla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Hatab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ORNL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Claudia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Troparevsky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ORNL/U of Tennessee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Di Xiao			ORNL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Yu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Jia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Zhengzhou U/ORNL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Gyula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Eres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ORNL</a:t>
            </a: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Chun-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Hway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Hsueh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UT=&gt;Taiwan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341313" indent="-341313">
              <a:lnSpc>
                <a:spcPct val="75000"/>
              </a:lnSpc>
              <a:buClr>
                <a:schemeClr val="hlink"/>
              </a:buClr>
              <a:buSzPct val="75000"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Dr. Adolfo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Eguiluz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U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of Tennessee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8640"/>
            <a:ext cx="8280920" cy="484744"/>
          </a:xfrm>
          <a:solidFill>
            <a:srgbClr val="66CCFF"/>
          </a:solidFill>
        </p:spPr>
        <p:txBody>
          <a:bodyPr lIns="91435" rIns="91435" anchor="ctr"/>
          <a:lstStyle/>
          <a:p>
            <a:pPr algn="ctr" eaLnBrk="1" hangingPunct="1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Surface Enhanced Raman Scattering (SERS)</a:t>
            </a: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516632" y="3940646"/>
            <a:ext cx="8159824" cy="258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CC"/>
                </a:solidFill>
                <a:cs typeface="宋体" charset="0"/>
              </a:rPr>
              <a:t>Challenges:</a:t>
            </a:r>
            <a:r>
              <a:rPr lang="en-US" sz="2000" b="1" dirty="0" smtClean="0">
                <a:solidFill>
                  <a:srgbClr val="000000"/>
                </a:solidFill>
                <a:cs typeface="宋体" charset="0"/>
              </a:rPr>
              <a:t> 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cs typeface="宋体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(a) still too weak to detect single molecules , making SERS an ensemble 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average technique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(b) too few SERS-active “hot spots”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(c) lack of control: searching for “hot spots” by trial-and-error</a:t>
            </a:r>
          </a:p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CC"/>
                </a:solidFill>
                <a:cs typeface="宋体" charset="0"/>
              </a:rPr>
              <a:t>Standing Puzzle: </a:t>
            </a:r>
            <a:r>
              <a:rPr lang="en-US" sz="2000" b="1" dirty="0" smtClean="0">
                <a:solidFill>
                  <a:srgbClr val="000000"/>
                </a:solidFill>
                <a:cs typeface="宋体" charset="0"/>
              </a:rPr>
              <a:t>underlying mechanism for SERS still unclear</a:t>
            </a:r>
          </a:p>
        </p:txBody>
      </p:sp>
      <p:pic>
        <p:nvPicPr>
          <p:cNvPr id="147459" name="Picture 18" descr="sers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2672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19"/>
          <p:cNvSpPr txBox="1">
            <a:spLocks noChangeArrowheads="1"/>
          </p:cNvSpPr>
          <p:nvPr/>
        </p:nvSpPr>
        <p:spPr bwMode="auto">
          <a:xfrm>
            <a:off x="4800600" y="990600"/>
            <a:ext cx="38100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Fleischman, </a:t>
            </a:r>
            <a:r>
              <a:rPr lang="en-US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Hendra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McQuillan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 (1974)</a:t>
            </a:r>
          </a:p>
          <a:p>
            <a:pPr algn="ctr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Jeamaire</a:t>
            </a:r>
            <a:r>
              <a:rPr lang="en-US" altLang="zh-CN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and Van </a:t>
            </a:r>
            <a:r>
              <a:rPr lang="en-US" altLang="zh-CN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Duyne</a:t>
            </a:r>
            <a:r>
              <a:rPr lang="en-US" altLang="zh-CN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(1977)</a:t>
            </a:r>
          </a:p>
          <a:p>
            <a:pPr algn="ctr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Enhancement factor: </a:t>
            </a:r>
          </a:p>
          <a:p>
            <a:pPr algn="ctr"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0" baseline="30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- 10</a:t>
            </a:r>
            <a:r>
              <a:rPr lang="en-US" altLang="zh-CN" sz="2000" baseline="30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523875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Systems, Scales, Approaches, Main Findings </a:t>
            </a:r>
          </a:p>
        </p:txBody>
      </p:sp>
      <p:sp>
        <p:nvSpPr>
          <p:cNvPr id="6" name="Rectangle 1062"/>
          <p:cNvSpPr>
            <a:spLocks noChangeArrowheads="1"/>
          </p:cNvSpPr>
          <p:nvPr/>
        </p:nvSpPr>
        <p:spPr bwMode="auto">
          <a:xfrm>
            <a:off x="1244600" y="685800"/>
            <a:ext cx="1676400" cy="5334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51" name="Text Box 1082"/>
          <p:cNvSpPr txBox="1">
            <a:spLocks noChangeArrowheads="1"/>
          </p:cNvSpPr>
          <p:nvPr/>
        </p:nvSpPr>
        <p:spPr bwMode="auto">
          <a:xfrm>
            <a:off x="-9525" y="3717925"/>
            <a:ext cx="1111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8000"/>
                </a:solidFill>
                <a:cs typeface="宋体" charset="0"/>
              </a:rPr>
              <a:t>System:</a:t>
            </a:r>
          </a:p>
        </p:txBody>
      </p:sp>
      <p:sp>
        <p:nvSpPr>
          <p:cNvPr id="155652" name="Text Box 1083"/>
          <p:cNvSpPr txBox="1">
            <a:spLocks noChangeArrowheads="1"/>
          </p:cNvSpPr>
          <p:nvPr/>
        </p:nvSpPr>
        <p:spPr bwMode="auto">
          <a:xfrm>
            <a:off x="-36513" y="4373563"/>
            <a:ext cx="1366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3333CC"/>
                </a:solidFill>
                <a:cs typeface="宋体" charset="0"/>
              </a:rPr>
              <a:t>Approach:</a:t>
            </a:r>
          </a:p>
        </p:txBody>
      </p:sp>
      <p:sp>
        <p:nvSpPr>
          <p:cNvPr id="155653" name="Text Box 1084"/>
          <p:cNvSpPr txBox="1">
            <a:spLocks noChangeArrowheads="1"/>
          </p:cNvSpPr>
          <p:nvPr/>
        </p:nvSpPr>
        <p:spPr bwMode="auto">
          <a:xfrm>
            <a:off x="0" y="5318125"/>
            <a:ext cx="115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Science:</a:t>
            </a:r>
          </a:p>
        </p:txBody>
      </p:sp>
      <p:grpSp>
        <p:nvGrpSpPr>
          <p:cNvPr id="155654" name="Group 1028"/>
          <p:cNvGrpSpPr>
            <a:grpSpLocks noChangeAspect="1"/>
          </p:cNvGrpSpPr>
          <p:nvPr/>
        </p:nvGrpSpPr>
        <p:grpSpPr bwMode="auto">
          <a:xfrm>
            <a:off x="1889125" y="1706563"/>
            <a:ext cx="255588" cy="280987"/>
            <a:chOff x="6117" y="13140"/>
            <a:chExt cx="540" cy="471"/>
          </a:xfrm>
        </p:grpSpPr>
        <p:sp>
          <p:nvSpPr>
            <p:cNvPr id="155695" name="Oval 1029"/>
            <p:cNvSpPr>
              <a:spLocks noChangeAspect="1" noChangeArrowheads="1"/>
            </p:cNvSpPr>
            <p:nvPr/>
          </p:nvSpPr>
          <p:spPr bwMode="auto">
            <a:xfrm>
              <a:off x="6117" y="13140"/>
              <a:ext cx="360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5696" name="Oval 1030"/>
            <p:cNvSpPr>
              <a:spLocks noChangeAspect="1" noChangeArrowheads="1"/>
            </p:cNvSpPr>
            <p:nvPr/>
          </p:nvSpPr>
          <p:spPr bwMode="auto">
            <a:xfrm>
              <a:off x="6117" y="13455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5697" name="Oval 1031"/>
            <p:cNvSpPr>
              <a:spLocks noChangeAspect="1" noChangeArrowheads="1"/>
            </p:cNvSpPr>
            <p:nvPr/>
          </p:nvSpPr>
          <p:spPr bwMode="auto">
            <a:xfrm>
              <a:off x="6477" y="13296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sp>
        <p:nvSpPr>
          <p:cNvPr id="155655" name="Text Box 1032"/>
          <p:cNvSpPr txBox="1">
            <a:spLocks noChangeArrowheads="1"/>
          </p:cNvSpPr>
          <p:nvPr/>
        </p:nvSpPr>
        <p:spPr bwMode="auto">
          <a:xfrm>
            <a:off x="1219200" y="4395788"/>
            <a:ext cx="13652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Quantum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many-body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theory</a:t>
            </a:r>
            <a:endParaRPr lang="en-US" sz="1800" smtClean="0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155656" name="Oval 1034"/>
          <p:cNvSpPr>
            <a:spLocks noChangeArrowheads="1"/>
          </p:cNvSpPr>
          <p:nvPr/>
        </p:nvSpPr>
        <p:spPr bwMode="auto">
          <a:xfrm>
            <a:off x="1431925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57" name="Oval 1040"/>
          <p:cNvSpPr>
            <a:spLocks noChangeArrowheads="1"/>
          </p:cNvSpPr>
          <p:nvPr/>
        </p:nvSpPr>
        <p:spPr bwMode="auto">
          <a:xfrm>
            <a:off x="1790700" y="1612900"/>
            <a:ext cx="381000" cy="3841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58" name="Line 1041"/>
          <p:cNvSpPr>
            <a:spLocks noChangeShapeType="1"/>
          </p:cNvSpPr>
          <p:nvPr/>
        </p:nvSpPr>
        <p:spPr bwMode="auto">
          <a:xfrm flipH="1">
            <a:off x="2095500" y="1181100"/>
            <a:ext cx="1524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9" name="Text Box 1042"/>
          <p:cNvSpPr txBox="1">
            <a:spLocks noChangeArrowheads="1"/>
          </p:cNvSpPr>
          <p:nvPr/>
        </p:nvSpPr>
        <p:spPr bwMode="auto">
          <a:xfrm>
            <a:off x="1244600" y="708025"/>
            <a:ext cx="121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molecule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(2-3Å)</a:t>
            </a:r>
          </a:p>
        </p:txBody>
      </p:sp>
      <p:sp>
        <p:nvSpPr>
          <p:cNvPr id="155660" name="Text Box 1085"/>
          <p:cNvSpPr txBox="1">
            <a:spLocks noChangeArrowheads="1"/>
          </p:cNvSpPr>
          <p:nvPr/>
        </p:nvSpPr>
        <p:spPr bwMode="auto">
          <a:xfrm>
            <a:off x="1204913" y="3702050"/>
            <a:ext cx="1792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Molecule 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single substrate</a:t>
            </a:r>
          </a:p>
        </p:txBody>
      </p:sp>
      <p:sp>
        <p:nvSpPr>
          <p:cNvPr id="155661" name="Text Box 1086"/>
          <p:cNvSpPr txBox="1">
            <a:spLocks noChangeArrowheads="1"/>
          </p:cNvSpPr>
          <p:nvPr/>
        </p:nvSpPr>
        <p:spPr bwMode="auto">
          <a:xfrm>
            <a:off x="1276350" y="5348288"/>
            <a:ext cx="16446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New chemical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effect</a:t>
            </a:r>
          </a:p>
        </p:txBody>
      </p:sp>
      <p:sp>
        <p:nvSpPr>
          <p:cNvPr id="155662" name="Oval 1036"/>
          <p:cNvSpPr>
            <a:spLocks noChangeArrowheads="1"/>
          </p:cNvSpPr>
          <p:nvPr/>
        </p:nvSpPr>
        <p:spPr bwMode="auto">
          <a:xfrm>
            <a:off x="3035300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63" name="Oval 1037"/>
          <p:cNvSpPr>
            <a:spLocks noChangeArrowheads="1"/>
          </p:cNvSpPr>
          <p:nvPr/>
        </p:nvSpPr>
        <p:spPr bwMode="auto">
          <a:xfrm>
            <a:off x="4483100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64" name="Line 1043"/>
          <p:cNvSpPr>
            <a:spLocks noChangeShapeType="1"/>
          </p:cNvSpPr>
          <p:nvPr/>
        </p:nvSpPr>
        <p:spPr bwMode="auto">
          <a:xfrm rot="5400000">
            <a:off x="4330700" y="23241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65" name="Text Box 1044"/>
          <p:cNvSpPr txBox="1">
            <a:spLocks noChangeArrowheads="1"/>
          </p:cNvSpPr>
          <p:nvPr/>
        </p:nvSpPr>
        <p:spPr bwMode="auto">
          <a:xfrm>
            <a:off x="3886200" y="1676400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S:1-10Å</a:t>
            </a:r>
          </a:p>
        </p:txBody>
      </p:sp>
      <p:sp>
        <p:nvSpPr>
          <p:cNvPr id="155666" name="Text Box 1087"/>
          <p:cNvSpPr txBox="1">
            <a:spLocks noChangeArrowheads="1"/>
          </p:cNvSpPr>
          <p:nvPr/>
        </p:nvSpPr>
        <p:spPr bwMode="auto">
          <a:xfrm>
            <a:off x="2933700" y="3717925"/>
            <a:ext cx="272256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Nanoparticle dimer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Around touching contact</a:t>
            </a:r>
          </a:p>
        </p:txBody>
      </p:sp>
      <p:sp>
        <p:nvSpPr>
          <p:cNvPr id="155667" name="Text Box 1088"/>
          <p:cNvSpPr txBox="1">
            <a:spLocks noChangeArrowheads="1"/>
          </p:cNvSpPr>
          <p:nvPr/>
        </p:nvSpPr>
        <p:spPr bwMode="auto">
          <a:xfrm>
            <a:off x="3186083" y="4381500"/>
            <a:ext cx="2108259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 err="1" smtClean="0">
                <a:solidFill>
                  <a:srgbClr val="3333CC"/>
                </a:solidFill>
                <a:cs typeface="宋体" charset="0"/>
              </a:rPr>
              <a:t>ab</a:t>
            </a:r>
            <a:r>
              <a:rPr lang="en-US" sz="1800" i="1" dirty="0" smtClean="0">
                <a:solidFill>
                  <a:srgbClr val="3333CC"/>
                </a:solidFill>
                <a:cs typeface="宋体" charset="0"/>
              </a:rPr>
              <a:t> initio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density functional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3333CC"/>
                </a:solidFill>
                <a:cs typeface="宋体" charset="0"/>
              </a:rPr>
              <a:t>t</a:t>
            </a: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heory of real atom</a:t>
            </a:r>
          </a:p>
        </p:txBody>
      </p:sp>
      <p:sp>
        <p:nvSpPr>
          <p:cNvPr id="155668" name="Text Box 1089"/>
          <p:cNvSpPr txBox="1">
            <a:spLocks noChangeArrowheads="1"/>
          </p:cNvSpPr>
          <p:nvPr/>
        </p:nvSpPr>
        <p:spPr bwMode="auto">
          <a:xfrm>
            <a:off x="3154363" y="5287963"/>
            <a:ext cx="20478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Optimal gap size,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magentic moment</a:t>
            </a:r>
          </a:p>
        </p:txBody>
      </p:sp>
      <p:sp>
        <p:nvSpPr>
          <p:cNvPr id="155669" name="Oval 1046"/>
          <p:cNvSpPr>
            <a:spLocks noChangeAspect="1" noChangeArrowheads="1"/>
          </p:cNvSpPr>
          <p:nvPr/>
        </p:nvSpPr>
        <p:spPr bwMode="auto">
          <a:xfrm>
            <a:off x="5918200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70" name="Text Box 1049"/>
          <p:cNvSpPr txBox="1">
            <a:spLocks noChangeArrowheads="1"/>
          </p:cNvSpPr>
          <p:nvPr/>
        </p:nvSpPr>
        <p:spPr bwMode="auto">
          <a:xfrm>
            <a:off x="6057900" y="609600"/>
            <a:ext cx="120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S:1-3</a:t>
            </a:r>
            <a:r>
              <a:rPr lang="en-US" sz="2000" i="1" smtClean="0">
                <a:solidFill>
                  <a:srgbClr val="FF0000"/>
                </a:solidFill>
                <a:cs typeface="宋体" charset="0"/>
              </a:rPr>
              <a:t>nm</a:t>
            </a:r>
          </a:p>
        </p:txBody>
      </p:sp>
      <p:sp>
        <p:nvSpPr>
          <p:cNvPr id="155671" name="Text Box 1056"/>
          <p:cNvSpPr txBox="1">
            <a:spLocks noChangeArrowheads="1"/>
          </p:cNvSpPr>
          <p:nvPr/>
        </p:nvSpPr>
        <p:spPr bwMode="auto">
          <a:xfrm>
            <a:off x="5845175" y="5287963"/>
            <a:ext cx="281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localized surface plasmon </a:t>
            </a:r>
            <a:r>
              <a:rPr lang="en-US" sz="1800" b="1" smtClean="0">
                <a:solidFill>
                  <a:srgbClr val="FF0000"/>
                </a:solidFill>
                <a:cs typeface="宋体" charset="0"/>
              </a:rPr>
              <a:t>+</a:t>
            </a: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 photonic effect (SERS)</a:t>
            </a:r>
          </a:p>
        </p:txBody>
      </p:sp>
      <p:sp>
        <p:nvSpPr>
          <p:cNvPr id="155672" name="Line 1058"/>
          <p:cNvSpPr>
            <a:spLocks noChangeShapeType="1"/>
          </p:cNvSpPr>
          <p:nvPr/>
        </p:nvSpPr>
        <p:spPr bwMode="auto">
          <a:xfrm flipH="1">
            <a:off x="7835900" y="1219200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73" name="Line 1059"/>
          <p:cNvSpPr>
            <a:spLocks noChangeShapeType="1"/>
          </p:cNvSpPr>
          <p:nvPr/>
        </p:nvSpPr>
        <p:spPr bwMode="auto">
          <a:xfrm>
            <a:off x="7712075" y="12192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74" name="Line 1060"/>
          <p:cNvSpPr>
            <a:spLocks noChangeShapeType="1"/>
          </p:cNvSpPr>
          <p:nvPr/>
        </p:nvSpPr>
        <p:spPr bwMode="auto">
          <a:xfrm>
            <a:off x="7712075" y="21336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75" name="Text Box 1061"/>
          <p:cNvSpPr txBox="1">
            <a:spLocks noChangeArrowheads="1"/>
          </p:cNvSpPr>
          <p:nvPr/>
        </p:nvSpPr>
        <p:spPr bwMode="auto">
          <a:xfrm>
            <a:off x="7178675" y="1524000"/>
            <a:ext cx="60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d~λ</a:t>
            </a:r>
          </a:p>
        </p:txBody>
      </p:sp>
      <p:sp>
        <p:nvSpPr>
          <p:cNvPr id="155676" name="Oval 1063"/>
          <p:cNvSpPr>
            <a:spLocks noChangeAspect="1" noChangeArrowheads="1"/>
          </p:cNvSpPr>
          <p:nvPr/>
        </p:nvSpPr>
        <p:spPr bwMode="auto">
          <a:xfrm>
            <a:off x="6527800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77" name="Oval 1064"/>
          <p:cNvSpPr>
            <a:spLocks noChangeAspect="1" noChangeArrowheads="1"/>
          </p:cNvSpPr>
          <p:nvPr/>
        </p:nvSpPr>
        <p:spPr bwMode="auto">
          <a:xfrm>
            <a:off x="7940675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78" name="Oval 1067"/>
          <p:cNvSpPr>
            <a:spLocks noChangeAspect="1" noChangeArrowheads="1"/>
          </p:cNvSpPr>
          <p:nvPr/>
        </p:nvSpPr>
        <p:spPr bwMode="auto">
          <a:xfrm>
            <a:off x="8550275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79" name="Oval 1068"/>
          <p:cNvSpPr>
            <a:spLocks noChangeAspect="1" noChangeArrowheads="1"/>
          </p:cNvSpPr>
          <p:nvPr/>
        </p:nvSpPr>
        <p:spPr bwMode="auto">
          <a:xfrm>
            <a:off x="7940675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0" name="Oval 1069"/>
          <p:cNvSpPr>
            <a:spLocks noChangeAspect="1" noChangeArrowheads="1"/>
          </p:cNvSpPr>
          <p:nvPr/>
        </p:nvSpPr>
        <p:spPr bwMode="auto">
          <a:xfrm>
            <a:off x="8550275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1" name="Oval 1070"/>
          <p:cNvSpPr>
            <a:spLocks noChangeAspect="1" noChangeArrowheads="1"/>
          </p:cNvSpPr>
          <p:nvPr/>
        </p:nvSpPr>
        <p:spPr bwMode="auto">
          <a:xfrm>
            <a:off x="5918200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2" name="Oval 1071"/>
          <p:cNvSpPr>
            <a:spLocks noChangeAspect="1" noChangeArrowheads="1"/>
          </p:cNvSpPr>
          <p:nvPr/>
        </p:nvSpPr>
        <p:spPr bwMode="auto">
          <a:xfrm>
            <a:off x="6527800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3" name="Oval 1072"/>
          <p:cNvSpPr>
            <a:spLocks noChangeAspect="1" noChangeArrowheads="1"/>
          </p:cNvSpPr>
          <p:nvPr/>
        </p:nvSpPr>
        <p:spPr bwMode="auto">
          <a:xfrm>
            <a:off x="7940675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4" name="Oval 1073"/>
          <p:cNvSpPr>
            <a:spLocks noChangeAspect="1" noChangeArrowheads="1"/>
          </p:cNvSpPr>
          <p:nvPr/>
        </p:nvSpPr>
        <p:spPr bwMode="auto">
          <a:xfrm>
            <a:off x="8550275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5" name="Oval 1074"/>
          <p:cNvSpPr>
            <a:spLocks noChangeAspect="1" noChangeArrowheads="1"/>
          </p:cNvSpPr>
          <p:nvPr/>
        </p:nvSpPr>
        <p:spPr bwMode="auto">
          <a:xfrm>
            <a:off x="5918200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6" name="Oval 1075"/>
          <p:cNvSpPr>
            <a:spLocks noChangeAspect="1" noChangeArrowheads="1"/>
          </p:cNvSpPr>
          <p:nvPr/>
        </p:nvSpPr>
        <p:spPr bwMode="auto">
          <a:xfrm>
            <a:off x="6527800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5687" name="Line 1048"/>
          <p:cNvSpPr>
            <a:spLocks noChangeShapeType="1"/>
          </p:cNvSpPr>
          <p:nvPr/>
        </p:nvSpPr>
        <p:spPr bwMode="auto">
          <a:xfrm rot="5400000">
            <a:off x="6451600" y="10668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88" name="Line 1076"/>
          <p:cNvSpPr>
            <a:spLocks noChangeShapeType="1"/>
          </p:cNvSpPr>
          <p:nvPr/>
        </p:nvSpPr>
        <p:spPr bwMode="auto">
          <a:xfrm>
            <a:off x="6756400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89" name="Line 1077"/>
          <p:cNvSpPr>
            <a:spLocks noChangeShapeType="1"/>
          </p:cNvSpPr>
          <p:nvPr/>
        </p:nvSpPr>
        <p:spPr bwMode="auto">
          <a:xfrm>
            <a:off x="8778875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90" name="Line 1078"/>
          <p:cNvSpPr>
            <a:spLocks noChangeShapeType="1"/>
          </p:cNvSpPr>
          <p:nvPr/>
        </p:nvSpPr>
        <p:spPr bwMode="auto">
          <a:xfrm>
            <a:off x="6781800" y="3429000"/>
            <a:ext cx="19970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91" name="Text Box 1079"/>
          <p:cNvSpPr txBox="1">
            <a:spLocks noChangeArrowheads="1"/>
          </p:cNvSpPr>
          <p:nvPr/>
        </p:nvSpPr>
        <p:spPr bwMode="auto">
          <a:xfrm>
            <a:off x="7254875" y="3048000"/>
            <a:ext cx="60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b~λ</a:t>
            </a:r>
          </a:p>
        </p:txBody>
      </p:sp>
      <p:sp>
        <p:nvSpPr>
          <p:cNvPr id="155692" name="Text Box 1081"/>
          <p:cNvSpPr txBox="1">
            <a:spLocks noChangeArrowheads="1"/>
          </p:cNvSpPr>
          <p:nvPr/>
        </p:nvSpPr>
        <p:spPr bwMode="auto">
          <a:xfrm>
            <a:off x="6873875" y="2362200"/>
            <a:ext cx="167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λ:10</a:t>
            </a:r>
            <a:r>
              <a:rPr lang="en-US" sz="2000" baseline="30000" smtClean="0">
                <a:solidFill>
                  <a:srgbClr val="FF0000"/>
                </a:solidFill>
                <a:cs typeface="宋体" charset="0"/>
              </a:rPr>
              <a:t>2</a:t>
            </a: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-10</a:t>
            </a:r>
            <a:r>
              <a:rPr lang="en-US" sz="2000" baseline="30000" smtClean="0">
                <a:solidFill>
                  <a:srgbClr val="FF0000"/>
                </a:solidFill>
                <a:cs typeface="宋体" charset="0"/>
              </a:rPr>
              <a:t>3</a:t>
            </a: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 nm</a:t>
            </a:r>
          </a:p>
        </p:txBody>
      </p:sp>
      <p:sp>
        <p:nvSpPr>
          <p:cNvPr id="155693" name="Text Box 1090"/>
          <p:cNvSpPr txBox="1">
            <a:spLocks noChangeArrowheads="1"/>
          </p:cNvSpPr>
          <p:nvPr/>
        </p:nvSpPr>
        <p:spPr bwMode="auto">
          <a:xfrm>
            <a:off x="5772703" y="3717925"/>
            <a:ext cx="2480157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8000"/>
                </a:solidFill>
                <a:cs typeface="宋体" charset="0"/>
              </a:rPr>
              <a:t>1D &amp; 2D Nanoparticle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8000"/>
                </a:solidFill>
                <a:cs typeface="宋体" charset="0"/>
              </a:rPr>
              <a:t>dimer </a:t>
            </a:r>
            <a:r>
              <a:rPr lang="en-US" sz="1800" b="1" dirty="0" smtClean="0">
                <a:solidFill>
                  <a:srgbClr val="008000"/>
                </a:solidFill>
                <a:cs typeface="宋体" charset="0"/>
              </a:rPr>
              <a:t>arrays</a:t>
            </a:r>
          </a:p>
        </p:txBody>
      </p:sp>
      <p:sp>
        <p:nvSpPr>
          <p:cNvPr id="155694" name="Text Box 1091"/>
          <p:cNvSpPr txBox="1">
            <a:spLocks noChangeArrowheads="1"/>
          </p:cNvSpPr>
          <p:nvPr/>
        </p:nvSpPr>
        <p:spPr bwMode="auto">
          <a:xfrm>
            <a:off x="5826125" y="4373563"/>
            <a:ext cx="2870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Classical Electromagnetic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116632"/>
            <a:ext cx="8839200" cy="877159"/>
          </a:xfrm>
        </p:spPr>
        <p:txBody>
          <a:bodyPr/>
          <a:lstStyle/>
          <a:p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Prevailing Mechanism: Perpendicular Electric Field </a:t>
            </a:r>
          </a:p>
        </p:txBody>
      </p:sp>
      <p:sp>
        <p:nvSpPr>
          <p:cNvPr id="156675" name="Line 1036"/>
          <p:cNvSpPr>
            <a:spLocks noChangeShapeType="1"/>
          </p:cNvSpPr>
          <p:nvPr/>
        </p:nvSpPr>
        <p:spPr bwMode="auto">
          <a:xfrm>
            <a:off x="4164013" y="283527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Text Box 1037"/>
          <p:cNvSpPr txBox="1">
            <a:spLocks noChangeArrowheads="1"/>
          </p:cNvSpPr>
          <p:nvPr/>
        </p:nvSpPr>
        <p:spPr bwMode="auto">
          <a:xfrm>
            <a:off x="3095625" y="1295400"/>
            <a:ext cx="1954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electron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in molecule</a:t>
            </a:r>
          </a:p>
        </p:txBody>
      </p:sp>
      <p:sp>
        <p:nvSpPr>
          <p:cNvPr id="156677" name="Text Box 1038"/>
          <p:cNvSpPr txBox="1">
            <a:spLocks noChangeArrowheads="1"/>
          </p:cNvSpPr>
          <p:nvPr/>
        </p:nvSpPr>
        <p:spPr bwMode="auto">
          <a:xfrm>
            <a:off x="3325813" y="3886200"/>
            <a:ext cx="1954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electron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in metal</a:t>
            </a:r>
          </a:p>
        </p:txBody>
      </p:sp>
      <p:sp>
        <p:nvSpPr>
          <p:cNvPr id="156678" name="Text Box 1039"/>
          <p:cNvSpPr txBox="1">
            <a:spLocks noChangeArrowheads="1"/>
          </p:cNvSpPr>
          <p:nvPr/>
        </p:nvSpPr>
        <p:spPr bwMode="auto">
          <a:xfrm>
            <a:off x="5514975" y="3962400"/>
            <a:ext cx="1916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charge transfer</a:t>
            </a:r>
          </a:p>
        </p:txBody>
      </p:sp>
      <p:sp>
        <p:nvSpPr>
          <p:cNvPr id="156679" name="Text Box 1040"/>
          <p:cNvSpPr txBox="1">
            <a:spLocks noChangeArrowheads="1"/>
          </p:cNvSpPr>
          <p:nvPr/>
        </p:nvSpPr>
        <p:spPr bwMode="auto">
          <a:xfrm>
            <a:off x="6873875" y="4191000"/>
            <a:ext cx="225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molecule vibration</a:t>
            </a:r>
          </a:p>
        </p:txBody>
      </p:sp>
      <p:sp>
        <p:nvSpPr>
          <p:cNvPr id="156680" name="Text Box 1041"/>
          <p:cNvSpPr txBox="1">
            <a:spLocks noChangeArrowheads="1"/>
          </p:cNvSpPr>
          <p:nvPr/>
        </p:nvSpPr>
        <p:spPr bwMode="auto">
          <a:xfrm>
            <a:off x="7239000" y="2011363"/>
            <a:ext cx="182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photon energy</a:t>
            </a:r>
          </a:p>
        </p:txBody>
      </p:sp>
      <p:sp>
        <p:nvSpPr>
          <p:cNvPr id="156681" name="Text Box 1043"/>
          <p:cNvSpPr txBox="1">
            <a:spLocks noChangeArrowheads="1"/>
          </p:cNvSpPr>
          <p:nvPr/>
        </p:nvSpPr>
        <p:spPr bwMode="auto">
          <a:xfrm>
            <a:off x="5337175" y="1311275"/>
            <a:ext cx="299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photon-electron coupling</a:t>
            </a:r>
          </a:p>
        </p:txBody>
      </p:sp>
      <p:sp>
        <p:nvSpPr>
          <p:cNvPr id="156682" name="Line 1044"/>
          <p:cNvSpPr>
            <a:spLocks noChangeShapeType="1"/>
          </p:cNvSpPr>
          <p:nvPr/>
        </p:nvSpPr>
        <p:spPr bwMode="auto">
          <a:xfrm>
            <a:off x="5078413" y="283527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3" name="Line 1045"/>
          <p:cNvSpPr>
            <a:spLocks noChangeShapeType="1"/>
          </p:cNvSpPr>
          <p:nvPr/>
        </p:nvSpPr>
        <p:spPr bwMode="auto">
          <a:xfrm flipV="1">
            <a:off x="3554413" y="3521075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4" name="Line 1046"/>
          <p:cNvSpPr>
            <a:spLocks noChangeShapeType="1"/>
          </p:cNvSpPr>
          <p:nvPr/>
        </p:nvSpPr>
        <p:spPr bwMode="auto">
          <a:xfrm>
            <a:off x="5029200" y="3505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5" name="Line 1047"/>
          <p:cNvSpPr>
            <a:spLocks noChangeShapeType="1"/>
          </p:cNvSpPr>
          <p:nvPr/>
        </p:nvSpPr>
        <p:spPr bwMode="auto">
          <a:xfrm>
            <a:off x="7440613" y="329247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6" name="Line 1048"/>
          <p:cNvSpPr>
            <a:spLocks noChangeShapeType="1"/>
          </p:cNvSpPr>
          <p:nvPr/>
        </p:nvSpPr>
        <p:spPr bwMode="auto">
          <a:xfrm>
            <a:off x="8507413" y="329247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7" name="Line 1049"/>
          <p:cNvSpPr>
            <a:spLocks noChangeShapeType="1"/>
          </p:cNvSpPr>
          <p:nvPr/>
        </p:nvSpPr>
        <p:spPr bwMode="auto">
          <a:xfrm>
            <a:off x="4164013" y="1997075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8" name="Line 1050"/>
          <p:cNvSpPr>
            <a:spLocks noChangeShapeType="1"/>
          </p:cNvSpPr>
          <p:nvPr/>
        </p:nvSpPr>
        <p:spPr bwMode="auto">
          <a:xfrm flipH="1">
            <a:off x="5535613" y="1692275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9" name="Line 1051"/>
          <p:cNvSpPr>
            <a:spLocks noChangeShapeType="1"/>
          </p:cNvSpPr>
          <p:nvPr/>
        </p:nvSpPr>
        <p:spPr bwMode="auto">
          <a:xfrm flipV="1">
            <a:off x="4164013" y="35210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90" name="Line 1052"/>
          <p:cNvSpPr>
            <a:spLocks noChangeShapeType="1"/>
          </p:cNvSpPr>
          <p:nvPr/>
        </p:nvSpPr>
        <p:spPr bwMode="auto">
          <a:xfrm flipV="1">
            <a:off x="6324600" y="3505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91" name="Line 1053"/>
          <p:cNvSpPr>
            <a:spLocks noChangeShapeType="1"/>
          </p:cNvSpPr>
          <p:nvPr/>
        </p:nvSpPr>
        <p:spPr bwMode="auto">
          <a:xfrm flipV="1">
            <a:off x="7897813" y="32924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92" name="Line 1054"/>
          <p:cNvSpPr>
            <a:spLocks noChangeShapeType="1"/>
          </p:cNvSpPr>
          <p:nvPr/>
        </p:nvSpPr>
        <p:spPr bwMode="auto">
          <a:xfrm>
            <a:off x="8278813" y="234888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93" name="Text Box 1056"/>
          <p:cNvSpPr txBox="1">
            <a:spLocks noChangeArrowheads="1"/>
          </p:cNvSpPr>
          <p:nvPr/>
        </p:nvSpPr>
        <p:spPr bwMode="auto">
          <a:xfrm>
            <a:off x="3276600" y="5105400"/>
            <a:ext cx="47402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Estimated chemical effect:</a:t>
            </a:r>
            <a:r>
              <a:rPr lang="en-US" sz="1800" i="1" dirty="0" smtClean="0">
                <a:solidFill>
                  <a:srgbClr val="3333CC"/>
                </a:solidFill>
                <a:cs typeface="宋体" charset="0"/>
              </a:rPr>
              <a:t> M</a:t>
            </a:r>
            <a:r>
              <a:rPr lang="en-US" sz="1800" baseline="-25000" dirty="0" smtClean="0">
                <a:solidFill>
                  <a:srgbClr val="3333CC"/>
                </a:solidFill>
                <a:cs typeface="宋体" charset="0"/>
              </a:rPr>
              <a:t>CH </a:t>
            </a: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~ 10</a:t>
            </a:r>
            <a:r>
              <a:rPr lang="en-US" sz="1800" baseline="30000" dirty="0" smtClean="0">
                <a:solidFill>
                  <a:srgbClr val="3333CC"/>
                </a:solidFill>
                <a:cs typeface="宋体" charset="0"/>
              </a:rPr>
              <a:t>2</a:t>
            </a:r>
          </a:p>
        </p:txBody>
      </p:sp>
      <p:sp>
        <p:nvSpPr>
          <p:cNvPr id="156694" name="Text Box 1075"/>
          <p:cNvSpPr txBox="1">
            <a:spLocks noChangeArrowheads="1"/>
          </p:cNvSpPr>
          <p:nvPr/>
        </p:nvSpPr>
        <p:spPr bwMode="auto">
          <a:xfrm>
            <a:off x="3276600" y="5715000"/>
            <a:ext cx="52625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F0000"/>
                </a:solidFill>
                <a:cs typeface="宋体" charset="0"/>
              </a:rPr>
              <a:t>Selection Rule: </a:t>
            </a:r>
            <a:r>
              <a:rPr lang="en-US" sz="1800" dirty="0" smtClean="0">
                <a:solidFill>
                  <a:srgbClr val="FF0000"/>
                </a:solidFill>
                <a:cs typeface="宋体" charset="0"/>
              </a:rPr>
              <a:t>Electric Field Parallel to Vibration</a:t>
            </a:r>
          </a:p>
        </p:txBody>
      </p:sp>
      <p:grpSp>
        <p:nvGrpSpPr>
          <p:cNvPr id="156695" name="Group 1081"/>
          <p:cNvGrpSpPr>
            <a:grpSpLocks/>
          </p:cNvGrpSpPr>
          <p:nvPr/>
        </p:nvGrpSpPr>
        <p:grpSpPr bwMode="auto">
          <a:xfrm>
            <a:off x="157163" y="1371600"/>
            <a:ext cx="2814637" cy="3505200"/>
            <a:chOff x="99" y="864"/>
            <a:chExt cx="1773" cy="2208"/>
          </a:xfrm>
        </p:grpSpPr>
        <p:grpSp>
          <p:nvGrpSpPr>
            <p:cNvPr id="156697" name="Group 1062"/>
            <p:cNvGrpSpPr>
              <a:grpSpLocks noChangeAspect="1"/>
            </p:cNvGrpSpPr>
            <p:nvPr/>
          </p:nvGrpSpPr>
          <p:grpSpPr bwMode="auto">
            <a:xfrm>
              <a:off x="915" y="1219"/>
              <a:ext cx="247" cy="269"/>
              <a:chOff x="6117" y="13140"/>
              <a:chExt cx="540" cy="471"/>
            </a:xfrm>
          </p:grpSpPr>
          <p:sp>
            <p:nvSpPr>
              <p:cNvPr id="156708" name="Oval 1063"/>
              <p:cNvSpPr>
                <a:spLocks noChangeAspect="1" noChangeArrowheads="1"/>
              </p:cNvSpPr>
              <p:nvPr/>
            </p:nvSpPr>
            <p:spPr bwMode="auto">
              <a:xfrm>
                <a:off x="6117" y="13140"/>
                <a:ext cx="360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56709" name="Oval 1064"/>
              <p:cNvSpPr>
                <a:spLocks noChangeAspect="1" noChangeArrowheads="1"/>
              </p:cNvSpPr>
              <p:nvPr/>
            </p:nvSpPr>
            <p:spPr bwMode="auto">
              <a:xfrm>
                <a:off x="6117" y="13455"/>
                <a:ext cx="180" cy="1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56710" name="Oval 1065"/>
              <p:cNvSpPr>
                <a:spLocks noChangeAspect="1" noChangeArrowheads="1"/>
              </p:cNvSpPr>
              <p:nvPr/>
            </p:nvSpPr>
            <p:spPr bwMode="auto">
              <a:xfrm>
                <a:off x="6477" y="13296"/>
                <a:ext cx="180" cy="1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56698" name="Oval 1066"/>
            <p:cNvSpPr>
              <a:spLocks noChangeAspect="1" noChangeArrowheads="1"/>
            </p:cNvSpPr>
            <p:nvPr/>
          </p:nvSpPr>
          <p:spPr bwMode="auto">
            <a:xfrm>
              <a:off x="291" y="1488"/>
              <a:ext cx="1581" cy="1584"/>
            </a:xfrm>
            <a:prstGeom prst="ellipse">
              <a:avLst/>
            </a:prstGeom>
            <a:solidFill>
              <a:srgbClr val="80808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6699" name="Line 1067"/>
            <p:cNvSpPr>
              <a:spLocks noChangeShapeType="1"/>
            </p:cNvSpPr>
            <p:nvPr/>
          </p:nvSpPr>
          <p:spPr bwMode="auto">
            <a:xfrm>
              <a:off x="963" y="1313"/>
              <a:ext cx="0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700" name="Line 1068"/>
            <p:cNvSpPr>
              <a:spLocks noChangeShapeType="1"/>
            </p:cNvSpPr>
            <p:nvPr/>
          </p:nvSpPr>
          <p:spPr bwMode="auto">
            <a:xfrm flipV="1">
              <a:off x="1045" y="1313"/>
              <a:ext cx="0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701" name="Text Box 1069"/>
            <p:cNvSpPr txBox="1">
              <a:spLocks noChangeArrowheads="1"/>
            </p:cNvSpPr>
            <p:nvPr/>
          </p:nvSpPr>
          <p:spPr bwMode="auto">
            <a:xfrm>
              <a:off x="1059" y="1536"/>
              <a:ext cx="2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CC0000"/>
                  </a:solidFill>
                  <a:cs typeface="宋体" charset="0"/>
                </a:rPr>
                <a:t>e</a:t>
              </a:r>
              <a:r>
                <a:rPr lang="en-US" sz="1800" baseline="30000" smtClean="0">
                  <a:solidFill>
                    <a:srgbClr val="CC0000"/>
                  </a:solidFill>
                  <a:cs typeface="宋体" charset="0"/>
                </a:rPr>
                <a:t>-</a:t>
              </a:r>
            </a:p>
          </p:txBody>
        </p:sp>
        <p:sp>
          <p:nvSpPr>
            <p:cNvPr id="156702" name="Text Box 1070"/>
            <p:cNvSpPr txBox="1">
              <a:spLocks noChangeArrowheads="1"/>
            </p:cNvSpPr>
            <p:nvPr/>
          </p:nvSpPr>
          <p:spPr bwMode="auto">
            <a:xfrm>
              <a:off x="406" y="1941"/>
              <a:ext cx="124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Metal Substrate</a:t>
              </a:r>
            </a:p>
          </p:txBody>
        </p:sp>
        <p:sp>
          <p:nvSpPr>
            <p:cNvPr id="156703" name="Text Box 1071"/>
            <p:cNvSpPr txBox="1">
              <a:spLocks noChangeArrowheads="1"/>
            </p:cNvSpPr>
            <p:nvPr/>
          </p:nvSpPr>
          <p:spPr bwMode="auto">
            <a:xfrm>
              <a:off x="99" y="1099"/>
              <a:ext cx="7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Molecule</a:t>
              </a:r>
            </a:p>
          </p:txBody>
        </p:sp>
        <p:sp>
          <p:nvSpPr>
            <p:cNvPr id="156704" name="Line 1072"/>
            <p:cNvSpPr>
              <a:spLocks noChangeShapeType="1"/>
            </p:cNvSpPr>
            <p:nvPr/>
          </p:nvSpPr>
          <p:spPr bwMode="auto">
            <a:xfrm>
              <a:off x="1251" y="110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706" name="Line 1078"/>
            <p:cNvSpPr>
              <a:spLocks noChangeShapeType="1"/>
            </p:cNvSpPr>
            <p:nvPr/>
          </p:nvSpPr>
          <p:spPr bwMode="auto">
            <a:xfrm>
              <a:off x="867" y="95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707" name="Text Box 1079"/>
            <p:cNvSpPr txBox="1">
              <a:spLocks noChangeArrowheads="1"/>
            </p:cNvSpPr>
            <p:nvPr/>
          </p:nvSpPr>
          <p:spPr bwMode="auto">
            <a:xfrm>
              <a:off x="647" y="864"/>
              <a:ext cx="26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i="1" dirty="0" smtClean="0">
                  <a:solidFill>
                    <a:srgbClr val="000000"/>
                  </a:solidFill>
                  <a:cs typeface="宋体" charset="0"/>
                </a:rPr>
                <a:t>Q</a:t>
              </a:r>
            </a:p>
          </p:txBody>
        </p:sp>
      </p:grpSp>
      <p:sp>
        <p:nvSpPr>
          <p:cNvPr id="156696" name="Text Box 1080"/>
          <p:cNvSpPr txBox="1">
            <a:spLocks noChangeArrowheads="1"/>
          </p:cNvSpPr>
          <p:nvPr/>
        </p:nvSpPr>
        <p:spPr bwMode="auto">
          <a:xfrm>
            <a:off x="533400" y="5029200"/>
            <a:ext cx="228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N. J.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Persson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Chem. Phys.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561 (1981)</a:t>
            </a:r>
          </a:p>
        </p:txBody>
      </p:sp>
      <p:pic>
        <p:nvPicPr>
          <p:cNvPr id="1886272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13" y="1368574"/>
            <a:ext cx="119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6274" name="Pictur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29" y="2420491"/>
            <a:ext cx="56959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1432"/>
            <a:ext cx="8784976" cy="897288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Outline of the Lecture</a:t>
            </a:r>
            <a:endParaRPr lang="zh-CN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9458" y="1340768"/>
            <a:ext cx="8341014" cy="2445897"/>
          </a:xfrm>
        </p:spPr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Fundamental of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lasmonics</a:t>
            </a:r>
            <a:endParaRPr lang="en-US" altLang="zh-C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8872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Plasmonic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Enhancement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Quantum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Plasmonics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: Landau Damping</a:t>
            </a:r>
            <a:endParaRPr lang="en-US" altLang="zh-CN" dirty="0"/>
          </a:p>
        </p:txBody>
      </p:sp>
      <p:sp>
        <p:nvSpPr>
          <p:cNvPr id="4" name="矩形 3"/>
          <p:cNvSpPr/>
          <p:nvPr/>
        </p:nvSpPr>
        <p:spPr>
          <a:xfrm>
            <a:off x="3131840" y="3861048"/>
            <a:ext cx="236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Lycurgus </a:t>
            </a:r>
            <a:r>
              <a:rPr lang="en-US" altLang="zh-TW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cup, </a:t>
            </a:r>
            <a:r>
              <a:rPr lang="en-US" altLang="zh-TW" b="1" dirty="0" smtClean="0">
                <a:latin typeface="Times New Roman" pitchFamily="18" charset="0"/>
                <a:cs typeface="Times New Roman" pitchFamily="18" charset="0"/>
              </a:rPr>
              <a:t>AD 400</a:t>
            </a:r>
            <a:endParaRPr lang="zh-TW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64" y="4230380"/>
            <a:ext cx="3057254" cy="24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6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80528" y="44624"/>
            <a:ext cx="9144000" cy="87715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New Enhancement Mechanism from </a:t>
            </a:r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</a:t>
            </a:r>
            <a:r>
              <a:rPr lang="en-US" sz="3000" b="1" dirty="0" smtClean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arallel </a:t>
            </a:r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E</a:t>
            </a:r>
            <a:r>
              <a:rPr lang="en-US" sz="3000" b="1" dirty="0" smtClean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lectric </a:t>
            </a:r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F</a:t>
            </a:r>
            <a:r>
              <a:rPr lang="en-US" sz="3000" b="1" dirty="0" smtClean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ield</a:t>
            </a:r>
            <a:endParaRPr lang="en-US" sz="3000" b="1" dirty="0">
              <a:solidFill>
                <a:srgbClr val="00009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7698" name="Oval 1037"/>
          <p:cNvSpPr>
            <a:spLocks noChangeAspect="1" noChangeArrowheads="1"/>
          </p:cNvSpPr>
          <p:nvPr/>
        </p:nvSpPr>
        <p:spPr bwMode="auto">
          <a:xfrm>
            <a:off x="457200" y="1844675"/>
            <a:ext cx="2509838" cy="2514600"/>
          </a:xfrm>
          <a:prstGeom prst="ellipse">
            <a:avLst/>
          </a:prstGeom>
          <a:solidFill>
            <a:srgbClr val="8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7699" name="Line 1038"/>
          <p:cNvSpPr>
            <a:spLocks noChangeShapeType="1"/>
          </p:cNvSpPr>
          <p:nvPr/>
        </p:nvSpPr>
        <p:spPr bwMode="auto">
          <a:xfrm flipH="1">
            <a:off x="1214438" y="1844675"/>
            <a:ext cx="3810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Line 1039"/>
          <p:cNvSpPr>
            <a:spLocks noChangeShapeType="1"/>
          </p:cNvSpPr>
          <p:nvPr/>
        </p:nvSpPr>
        <p:spPr bwMode="auto">
          <a:xfrm flipH="1" flipV="1">
            <a:off x="1671638" y="1844675"/>
            <a:ext cx="4572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1" name="Text Box 1040"/>
          <p:cNvSpPr txBox="1">
            <a:spLocks noChangeArrowheads="1"/>
          </p:cNvSpPr>
          <p:nvPr/>
        </p:nvSpPr>
        <p:spPr bwMode="auto">
          <a:xfrm>
            <a:off x="1747838" y="2073275"/>
            <a:ext cx="3667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C0000"/>
                </a:solidFill>
                <a:cs typeface="宋体" charset="0"/>
              </a:rPr>
              <a:t>e</a:t>
            </a:r>
            <a:r>
              <a:rPr lang="en-US" sz="1800" b="1" baseline="30000" smtClean="0">
                <a:solidFill>
                  <a:srgbClr val="CC0000"/>
                </a:solidFill>
                <a:cs typeface="宋体" charset="0"/>
              </a:rPr>
              <a:t>-</a:t>
            </a:r>
          </a:p>
        </p:txBody>
      </p:sp>
      <p:sp>
        <p:nvSpPr>
          <p:cNvPr id="157702" name="Text Box 1041"/>
          <p:cNvSpPr txBox="1">
            <a:spLocks noChangeArrowheads="1"/>
          </p:cNvSpPr>
          <p:nvPr/>
        </p:nvSpPr>
        <p:spPr bwMode="auto">
          <a:xfrm>
            <a:off x="658813" y="2900363"/>
            <a:ext cx="1282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Metal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Substrate</a:t>
            </a:r>
          </a:p>
        </p:txBody>
      </p:sp>
      <p:sp>
        <p:nvSpPr>
          <p:cNvPr id="157703" name="Line 1049"/>
          <p:cNvSpPr>
            <a:spLocks noChangeShapeType="1"/>
          </p:cNvSpPr>
          <p:nvPr/>
        </p:nvSpPr>
        <p:spPr bwMode="auto">
          <a:xfrm>
            <a:off x="1747838" y="3063875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4" name="Text Box 1051"/>
          <p:cNvSpPr txBox="1">
            <a:spLocks noChangeArrowheads="1"/>
          </p:cNvSpPr>
          <p:nvPr/>
        </p:nvSpPr>
        <p:spPr bwMode="auto">
          <a:xfrm>
            <a:off x="2139950" y="2625725"/>
            <a:ext cx="4111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R</a:t>
            </a:r>
          </a:p>
        </p:txBody>
      </p:sp>
      <p:sp>
        <p:nvSpPr>
          <p:cNvPr id="157705" name="Line 1059"/>
          <p:cNvSpPr>
            <a:spLocks noChangeShapeType="1"/>
          </p:cNvSpPr>
          <p:nvPr/>
        </p:nvSpPr>
        <p:spPr bwMode="auto">
          <a:xfrm flipH="1">
            <a:off x="1976438" y="176847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57707" name="Group 1082"/>
          <p:cNvGrpSpPr>
            <a:grpSpLocks/>
          </p:cNvGrpSpPr>
          <p:nvPr/>
        </p:nvGrpSpPr>
        <p:grpSpPr bwMode="auto">
          <a:xfrm>
            <a:off x="2354560" y="5109492"/>
            <a:ext cx="3352800" cy="381000"/>
            <a:chOff x="1440" y="3107"/>
            <a:chExt cx="2112" cy="240"/>
          </a:xfrm>
        </p:grpSpPr>
        <p:sp>
          <p:nvSpPr>
            <p:cNvPr id="157734" name="Line 1063"/>
            <p:cNvSpPr>
              <a:spLocks noChangeShapeType="1"/>
            </p:cNvSpPr>
            <p:nvPr/>
          </p:nvSpPr>
          <p:spPr bwMode="auto">
            <a:xfrm>
              <a:off x="1440" y="3107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735" name="Line 1064"/>
            <p:cNvSpPr>
              <a:spLocks noChangeShapeType="1"/>
            </p:cNvSpPr>
            <p:nvPr/>
          </p:nvSpPr>
          <p:spPr bwMode="auto">
            <a:xfrm flipH="1">
              <a:off x="1632" y="3107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737" name="Line 1066"/>
            <p:cNvSpPr>
              <a:spLocks noChangeShapeType="1"/>
            </p:cNvSpPr>
            <p:nvPr/>
          </p:nvSpPr>
          <p:spPr bwMode="auto">
            <a:xfrm>
              <a:off x="2304" y="3155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738" name="Line 1067"/>
            <p:cNvSpPr>
              <a:spLocks noChangeShapeType="1"/>
            </p:cNvSpPr>
            <p:nvPr/>
          </p:nvSpPr>
          <p:spPr bwMode="auto">
            <a:xfrm>
              <a:off x="2976" y="3155"/>
              <a:ext cx="96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7708" name="Group 1083"/>
          <p:cNvGrpSpPr>
            <a:grpSpLocks/>
          </p:cNvGrpSpPr>
          <p:nvPr/>
        </p:nvGrpSpPr>
        <p:grpSpPr bwMode="auto">
          <a:xfrm>
            <a:off x="3667125" y="1206500"/>
            <a:ext cx="4378325" cy="2246313"/>
            <a:chOff x="2310" y="750"/>
            <a:chExt cx="2758" cy="1415"/>
          </a:xfrm>
        </p:grpSpPr>
        <p:sp>
          <p:nvSpPr>
            <p:cNvPr id="157725" name="Line 1046"/>
            <p:cNvSpPr>
              <a:spLocks noChangeShapeType="1"/>
            </p:cNvSpPr>
            <p:nvPr/>
          </p:nvSpPr>
          <p:spPr bwMode="auto">
            <a:xfrm>
              <a:off x="3016" y="139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726" name="Line 1047"/>
            <p:cNvSpPr>
              <a:spLocks noChangeShapeType="1"/>
            </p:cNvSpPr>
            <p:nvPr/>
          </p:nvSpPr>
          <p:spPr bwMode="auto">
            <a:xfrm flipV="1">
              <a:off x="3112" y="139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727" name="Text Box 1048"/>
            <p:cNvSpPr txBox="1">
              <a:spLocks noChangeArrowheads="1"/>
            </p:cNvSpPr>
            <p:nvPr/>
          </p:nvSpPr>
          <p:spPr bwMode="auto">
            <a:xfrm>
              <a:off x="2405" y="1670"/>
              <a:ext cx="124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bulk damping</a:t>
              </a: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 </a:t>
              </a:r>
            </a:p>
          </p:txBody>
        </p:sp>
        <p:sp>
          <p:nvSpPr>
            <p:cNvPr id="157728" name="Line 1052"/>
            <p:cNvSpPr>
              <a:spLocks noChangeShapeType="1"/>
            </p:cNvSpPr>
            <p:nvPr/>
          </p:nvSpPr>
          <p:spPr bwMode="auto">
            <a:xfrm>
              <a:off x="3400" y="148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729" name="Line 1053"/>
            <p:cNvSpPr>
              <a:spLocks noChangeShapeType="1"/>
            </p:cNvSpPr>
            <p:nvPr/>
          </p:nvSpPr>
          <p:spPr bwMode="auto">
            <a:xfrm flipH="1" flipV="1">
              <a:off x="3552" y="1483"/>
              <a:ext cx="28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7730" name="Text Box 1054"/>
            <p:cNvSpPr txBox="1">
              <a:spLocks noChangeArrowheads="1"/>
            </p:cNvSpPr>
            <p:nvPr/>
          </p:nvSpPr>
          <p:spPr bwMode="auto">
            <a:xfrm>
              <a:off x="3678" y="1673"/>
              <a:ext cx="13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surface damping</a:t>
              </a:r>
            </a:p>
          </p:txBody>
        </p:sp>
        <p:sp>
          <p:nvSpPr>
            <p:cNvPr id="157731" name="Text Box 1055"/>
            <p:cNvSpPr txBox="1">
              <a:spLocks noChangeArrowheads="1"/>
            </p:cNvSpPr>
            <p:nvPr/>
          </p:nvSpPr>
          <p:spPr bwMode="auto">
            <a:xfrm>
              <a:off x="2592" y="1913"/>
              <a:ext cx="247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 smtClean="0">
                  <a:solidFill>
                    <a:srgbClr val="000000"/>
                  </a:solidFill>
                  <a:cs typeface="宋体" charset="0"/>
                </a:rPr>
                <a:t>C</a:t>
              </a: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 = Vacuum Value (no molecule)</a:t>
              </a:r>
            </a:p>
          </p:txBody>
        </p:sp>
        <p:sp>
          <p:nvSpPr>
            <p:cNvPr id="157732" name="Text Box 1074"/>
            <p:cNvSpPr txBox="1">
              <a:spLocks noChangeArrowheads="1"/>
            </p:cNvSpPr>
            <p:nvPr/>
          </p:nvSpPr>
          <p:spPr bwMode="auto">
            <a:xfrm>
              <a:off x="2310" y="750"/>
              <a:ext cx="93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cs typeface="宋体" charset="0"/>
                </a:rPr>
                <a:t>Nanoparticle</a:t>
              </a:r>
            </a:p>
          </p:txBody>
        </p:sp>
      </p:grpSp>
      <p:sp>
        <p:nvSpPr>
          <p:cNvPr id="157709" name="Text Box 1075"/>
          <p:cNvSpPr txBox="1">
            <a:spLocks noChangeArrowheads="1"/>
          </p:cNvSpPr>
          <p:nvPr/>
        </p:nvSpPr>
        <p:spPr bwMode="auto">
          <a:xfrm>
            <a:off x="6096000" y="4511675"/>
            <a:ext cx="28956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Estimated Chemical Enhancement</a:t>
            </a:r>
            <a:r>
              <a:rPr lang="en-US" sz="1800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1800" baseline="-25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 </a:t>
            </a:r>
            <a:r>
              <a:rPr lang="en-US" sz="1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800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for nanoparticle,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6×10</a:t>
            </a:r>
            <a:r>
              <a:rPr lang="en-US" sz="1800" baseline="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for flat surface</a:t>
            </a:r>
            <a:endParaRPr lang="en-US" sz="1800" baseline="300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710" name="Text Box 1077"/>
          <p:cNvSpPr txBox="1">
            <a:spLocks noChangeArrowheads="1"/>
          </p:cNvSpPr>
          <p:nvPr/>
        </p:nvSpPr>
        <p:spPr bwMode="auto">
          <a:xfrm>
            <a:off x="180975" y="6008265"/>
            <a:ext cx="59928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F0000"/>
                </a:solidFill>
                <a:cs typeface="宋体" charset="0"/>
              </a:rPr>
              <a:t>Selection Rule: </a:t>
            </a:r>
            <a:r>
              <a:rPr lang="en-US" sz="1800" dirty="0" smtClean="0">
                <a:solidFill>
                  <a:srgbClr val="FF0000"/>
                </a:solidFill>
                <a:cs typeface="宋体" charset="0"/>
              </a:rPr>
              <a:t>Electric Field Perpendicular to Vibration.</a:t>
            </a:r>
          </a:p>
        </p:txBody>
      </p:sp>
      <p:sp>
        <p:nvSpPr>
          <p:cNvPr id="157711" name="Text Box 1042"/>
          <p:cNvSpPr txBox="1">
            <a:spLocks noChangeArrowheads="1"/>
          </p:cNvSpPr>
          <p:nvPr/>
        </p:nvSpPr>
        <p:spPr bwMode="auto">
          <a:xfrm>
            <a:off x="153988" y="1447800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Molecule</a:t>
            </a:r>
          </a:p>
        </p:txBody>
      </p:sp>
      <p:grpSp>
        <p:nvGrpSpPr>
          <p:cNvPr id="157712" name="Group 1033"/>
          <p:cNvGrpSpPr>
            <a:grpSpLocks noChangeAspect="1"/>
          </p:cNvGrpSpPr>
          <p:nvPr/>
        </p:nvGrpSpPr>
        <p:grpSpPr bwMode="auto">
          <a:xfrm>
            <a:off x="1447800" y="1387475"/>
            <a:ext cx="392113" cy="427038"/>
            <a:chOff x="6117" y="13140"/>
            <a:chExt cx="540" cy="471"/>
          </a:xfrm>
        </p:grpSpPr>
        <p:sp>
          <p:nvSpPr>
            <p:cNvPr id="157720" name="Oval 1034"/>
            <p:cNvSpPr>
              <a:spLocks noChangeAspect="1" noChangeArrowheads="1"/>
            </p:cNvSpPr>
            <p:nvPr/>
          </p:nvSpPr>
          <p:spPr bwMode="auto">
            <a:xfrm>
              <a:off x="6117" y="13140"/>
              <a:ext cx="360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7721" name="Oval 1035"/>
            <p:cNvSpPr>
              <a:spLocks noChangeAspect="1" noChangeArrowheads="1"/>
            </p:cNvSpPr>
            <p:nvPr/>
          </p:nvSpPr>
          <p:spPr bwMode="auto">
            <a:xfrm>
              <a:off x="6117" y="13455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7722" name="Oval 1036"/>
            <p:cNvSpPr>
              <a:spLocks noChangeAspect="1" noChangeArrowheads="1"/>
            </p:cNvSpPr>
            <p:nvPr/>
          </p:nvSpPr>
          <p:spPr bwMode="auto">
            <a:xfrm>
              <a:off x="6477" y="13296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grpSp>
        <p:nvGrpSpPr>
          <p:cNvPr id="157713" name="Group 1081"/>
          <p:cNvGrpSpPr>
            <a:grpSpLocks/>
          </p:cNvGrpSpPr>
          <p:nvPr/>
        </p:nvGrpSpPr>
        <p:grpSpPr bwMode="auto">
          <a:xfrm>
            <a:off x="6019801" y="3521075"/>
            <a:ext cx="2671763" cy="765175"/>
            <a:chOff x="3792" y="2208"/>
            <a:chExt cx="1683" cy="482"/>
          </a:xfrm>
        </p:grpSpPr>
        <p:sp>
          <p:nvSpPr>
            <p:cNvPr id="157717" name="AutoShape 1056"/>
            <p:cNvSpPr>
              <a:spLocks noChangeArrowheads="1"/>
            </p:cNvSpPr>
            <p:nvPr/>
          </p:nvSpPr>
          <p:spPr bwMode="auto">
            <a:xfrm>
              <a:off x="3792" y="2208"/>
              <a:ext cx="96" cy="24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7719" name="Text Box 1058"/>
            <p:cNvSpPr txBox="1">
              <a:spLocks noChangeArrowheads="1"/>
            </p:cNvSpPr>
            <p:nvPr/>
          </p:nvSpPr>
          <p:spPr bwMode="auto">
            <a:xfrm>
              <a:off x="4272" y="2438"/>
              <a:ext cx="120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(with molecule)</a:t>
              </a:r>
            </a:p>
          </p:txBody>
        </p:sp>
      </p:grpSp>
      <p:sp>
        <p:nvSpPr>
          <p:cNvPr id="157714" name="Line 1078"/>
          <p:cNvSpPr>
            <a:spLocks noChangeShapeType="1"/>
          </p:cNvSpPr>
          <p:nvPr/>
        </p:nvSpPr>
        <p:spPr bwMode="auto">
          <a:xfrm>
            <a:off x="1295400" y="11588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15" name="Text Box 1079"/>
          <p:cNvSpPr txBox="1">
            <a:spLocks noChangeArrowheads="1"/>
          </p:cNvSpPr>
          <p:nvPr/>
        </p:nvSpPr>
        <p:spPr bwMode="auto">
          <a:xfrm>
            <a:off x="946150" y="1020763"/>
            <a:ext cx="4238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Q</a:t>
            </a:r>
          </a:p>
        </p:txBody>
      </p:sp>
      <p:sp>
        <p:nvSpPr>
          <p:cNvPr id="157716" name="Text Box 1080"/>
          <p:cNvSpPr txBox="1">
            <a:spLocks noChangeArrowheads="1"/>
          </p:cNvSpPr>
          <p:nvPr/>
        </p:nvSpPr>
        <p:spPr bwMode="auto">
          <a:xfrm>
            <a:off x="1475656" y="476672"/>
            <a:ext cx="7479473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N. J. </a:t>
            </a:r>
            <a:r>
              <a:rPr lang="en-US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Persson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K. Zhao, and Z. Y. Zhang, Phys. Rev. </a:t>
            </a:r>
            <a:r>
              <a:rPr lang="en-US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96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207401 (2006)</a:t>
            </a:r>
          </a:p>
        </p:txBody>
      </p:sp>
      <p:pic>
        <p:nvPicPr>
          <p:cNvPr id="1887452" name="Picture 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28" y="1393031"/>
            <a:ext cx="991859" cy="41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453" name="Picture 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998538"/>
            <a:ext cx="35052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454" name="Picture 2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604963"/>
            <a:ext cx="1676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455" name="Picture 2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6" y="3741415"/>
            <a:ext cx="26701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456" name="Picture 2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4439444"/>
            <a:ext cx="59436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457" name="Picture 2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40" y="5221885"/>
            <a:ext cx="841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7458" name="Picture 2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06" y="5185692"/>
            <a:ext cx="10429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228600" y="152400"/>
            <a:ext cx="9372600" cy="877159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Comparison of The Two Mechanisms for </a:t>
            </a:r>
            <a:b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Chemical Enhancement</a:t>
            </a:r>
          </a:p>
        </p:txBody>
      </p:sp>
      <p:graphicFrame>
        <p:nvGraphicFramePr>
          <p:cNvPr id="74894" name="Group 1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584257"/>
              </p:ext>
            </p:extLst>
          </p:nvPr>
        </p:nvGraphicFramePr>
        <p:xfrm>
          <a:off x="152400" y="1219200"/>
          <a:ext cx="8763000" cy="4622801"/>
        </p:xfrm>
        <a:graphic>
          <a:graphicData uri="http://schemas.openxmlformats.org/drawingml/2006/table">
            <a:tbl>
              <a:tblPr/>
              <a:tblGrid>
                <a:gridCol w="2900363"/>
                <a:gridCol w="2365375"/>
                <a:gridCol w="3497262"/>
              </a:tblGrid>
              <a:tr h="816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Model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Previous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New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Vibration Relative to Surface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Best perpendicular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Best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perpendicular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Electric Field Relative to Surface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Perpendicular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Parallel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Electric Field Relative to Vibration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Parallel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Perpendicular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3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Enhancement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 on any kind of surface geometry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 on small nanoparticle,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6×10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 on flat surface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3936"/>
            <a:ext cx="8686800" cy="484744"/>
          </a:xfrm>
        </p:spPr>
        <p:txBody>
          <a:bodyPr/>
          <a:lstStyle/>
          <a:p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Systems, Scales, Approaches, Main Findings </a:t>
            </a:r>
          </a:p>
        </p:txBody>
      </p:sp>
      <p:sp>
        <p:nvSpPr>
          <p:cNvPr id="159746" name="Rectangle 1062"/>
          <p:cNvSpPr>
            <a:spLocks noChangeArrowheads="1"/>
          </p:cNvSpPr>
          <p:nvPr/>
        </p:nvSpPr>
        <p:spPr bwMode="auto">
          <a:xfrm>
            <a:off x="2971800" y="685800"/>
            <a:ext cx="2743200" cy="5334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47" name="Text Box 1082"/>
          <p:cNvSpPr txBox="1">
            <a:spLocks noChangeArrowheads="1"/>
          </p:cNvSpPr>
          <p:nvPr/>
        </p:nvSpPr>
        <p:spPr bwMode="auto">
          <a:xfrm>
            <a:off x="-9525" y="3717925"/>
            <a:ext cx="1111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8000"/>
                </a:solidFill>
                <a:cs typeface="宋体" charset="0"/>
              </a:rPr>
              <a:t>System:</a:t>
            </a:r>
          </a:p>
        </p:txBody>
      </p:sp>
      <p:sp>
        <p:nvSpPr>
          <p:cNvPr id="159748" name="Text Box 1083"/>
          <p:cNvSpPr txBox="1">
            <a:spLocks noChangeArrowheads="1"/>
          </p:cNvSpPr>
          <p:nvPr/>
        </p:nvSpPr>
        <p:spPr bwMode="auto">
          <a:xfrm>
            <a:off x="-36513" y="4373563"/>
            <a:ext cx="1366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3333CC"/>
                </a:solidFill>
                <a:cs typeface="宋体" charset="0"/>
              </a:rPr>
              <a:t>Approach:</a:t>
            </a:r>
          </a:p>
        </p:txBody>
      </p:sp>
      <p:sp>
        <p:nvSpPr>
          <p:cNvPr id="159749" name="Text Box 1084"/>
          <p:cNvSpPr txBox="1">
            <a:spLocks noChangeArrowheads="1"/>
          </p:cNvSpPr>
          <p:nvPr/>
        </p:nvSpPr>
        <p:spPr bwMode="auto">
          <a:xfrm>
            <a:off x="0" y="5318125"/>
            <a:ext cx="115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Science:</a:t>
            </a:r>
          </a:p>
        </p:txBody>
      </p:sp>
      <p:grpSp>
        <p:nvGrpSpPr>
          <p:cNvPr id="159750" name="Group 1028"/>
          <p:cNvGrpSpPr>
            <a:grpSpLocks noChangeAspect="1"/>
          </p:cNvGrpSpPr>
          <p:nvPr/>
        </p:nvGrpSpPr>
        <p:grpSpPr bwMode="auto">
          <a:xfrm>
            <a:off x="1889125" y="1706563"/>
            <a:ext cx="255588" cy="280987"/>
            <a:chOff x="6117" y="13140"/>
            <a:chExt cx="540" cy="471"/>
          </a:xfrm>
        </p:grpSpPr>
        <p:sp>
          <p:nvSpPr>
            <p:cNvPr id="159792" name="Oval 1029"/>
            <p:cNvSpPr>
              <a:spLocks noChangeAspect="1" noChangeArrowheads="1"/>
            </p:cNvSpPr>
            <p:nvPr/>
          </p:nvSpPr>
          <p:spPr bwMode="auto">
            <a:xfrm>
              <a:off x="6117" y="13140"/>
              <a:ext cx="360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9793" name="Oval 1030"/>
            <p:cNvSpPr>
              <a:spLocks noChangeAspect="1" noChangeArrowheads="1"/>
            </p:cNvSpPr>
            <p:nvPr/>
          </p:nvSpPr>
          <p:spPr bwMode="auto">
            <a:xfrm>
              <a:off x="6117" y="13455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59794" name="Oval 1031"/>
            <p:cNvSpPr>
              <a:spLocks noChangeAspect="1" noChangeArrowheads="1"/>
            </p:cNvSpPr>
            <p:nvPr/>
          </p:nvSpPr>
          <p:spPr bwMode="auto">
            <a:xfrm>
              <a:off x="6477" y="13296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sp>
        <p:nvSpPr>
          <p:cNvPr id="159751" name="Oval 1034"/>
          <p:cNvSpPr>
            <a:spLocks noChangeArrowheads="1"/>
          </p:cNvSpPr>
          <p:nvPr/>
        </p:nvSpPr>
        <p:spPr bwMode="auto">
          <a:xfrm>
            <a:off x="1431925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52" name="Oval 1040"/>
          <p:cNvSpPr>
            <a:spLocks noChangeArrowheads="1"/>
          </p:cNvSpPr>
          <p:nvPr/>
        </p:nvSpPr>
        <p:spPr bwMode="auto">
          <a:xfrm>
            <a:off x="1790700" y="1612900"/>
            <a:ext cx="381000" cy="3841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53" name="Line 1041"/>
          <p:cNvSpPr>
            <a:spLocks noChangeShapeType="1"/>
          </p:cNvSpPr>
          <p:nvPr/>
        </p:nvSpPr>
        <p:spPr bwMode="auto">
          <a:xfrm flipH="1">
            <a:off x="2095500" y="1181100"/>
            <a:ext cx="1524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54" name="Text Box 1042"/>
          <p:cNvSpPr txBox="1">
            <a:spLocks noChangeArrowheads="1"/>
          </p:cNvSpPr>
          <p:nvPr/>
        </p:nvSpPr>
        <p:spPr bwMode="auto">
          <a:xfrm>
            <a:off x="1244600" y="708025"/>
            <a:ext cx="121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molecule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(2-3Å)</a:t>
            </a:r>
          </a:p>
        </p:txBody>
      </p:sp>
      <p:sp>
        <p:nvSpPr>
          <p:cNvPr id="159755" name="Oval 1036"/>
          <p:cNvSpPr>
            <a:spLocks noChangeArrowheads="1"/>
          </p:cNvSpPr>
          <p:nvPr/>
        </p:nvSpPr>
        <p:spPr bwMode="auto">
          <a:xfrm>
            <a:off x="3035300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56" name="Oval 1037"/>
          <p:cNvSpPr>
            <a:spLocks noChangeArrowheads="1"/>
          </p:cNvSpPr>
          <p:nvPr/>
        </p:nvSpPr>
        <p:spPr bwMode="auto">
          <a:xfrm>
            <a:off x="4483100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57" name="Line 1043"/>
          <p:cNvSpPr>
            <a:spLocks noChangeShapeType="1"/>
          </p:cNvSpPr>
          <p:nvPr/>
        </p:nvSpPr>
        <p:spPr bwMode="auto">
          <a:xfrm rot="5400000">
            <a:off x="4330700" y="23241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58" name="Text Box 1044"/>
          <p:cNvSpPr txBox="1">
            <a:spLocks noChangeArrowheads="1"/>
          </p:cNvSpPr>
          <p:nvPr/>
        </p:nvSpPr>
        <p:spPr bwMode="auto">
          <a:xfrm>
            <a:off x="3810000" y="1600200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S:1-10Å</a:t>
            </a:r>
          </a:p>
        </p:txBody>
      </p:sp>
      <p:sp>
        <p:nvSpPr>
          <p:cNvPr id="159759" name="Oval 1046"/>
          <p:cNvSpPr>
            <a:spLocks noChangeAspect="1" noChangeArrowheads="1"/>
          </p:cNvSpPr>
          <p:nvPr/>
        </p:nvSpPr>
        <p:spPr bwMode="auto">
          <a:xfrm>
            <a:off x="5918200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60" name="Text Box 1049"/>
          <p:cNvSpPr txBox="1">
            <a:spLocks noChangeArrowheads="1"/>
          </p:cNvSpPr>
          <p:nvPr/>
        </p:nvSpPr>
        <p:spPr bwMode="auto">
          <a:xfrm>
            <a:off x="6057900" y="609600"/>
            <a:ext cx="120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S:1-3</a:t>
            </a:r>
            <a:r>
              <a:rPr lang="en-US" sz="2000" i="1" smtClean="0">
                <a:solidFill>
                  <a:srgbClr val="FF0000"/>
                </a:solidFill>
                <a:cs typeface="宋体" charset="0"/>
              </a:rPr>
              <a:t>nm</a:t>
            </a:r>
          </a:p>
        </p:txBody>
      </p:sp>
      <p:sp>
        <p:nvSpPr>
          <p:cNvPr id="159761" name="Line 1058"/>
          <p:cNvSpPr>
            <a:spLocks noChangeShapeType="1"/>
          </p:cNvSpPr>
          <p:nvPr/>
        </p:nvSpPr>
        <p:spPr bwMode="auto">
          <a:xfrm flipH="1">
            <a:off x="7835900" y="1219200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62" name="Line 1059"/>
          <p:cNvSpPr>
            <a:spLocks noChangeShapeType="1"/>
          </p:cNvSpPr>
          <p:nvPr/>
        </p:nvSpPr>
        <p:spPr bwMode="auto">
          <a:xfrm>
            <a:off x="7712075" y="12192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63" name="Line 1060"/>
          <p:cNvSpPr>
            <a:spLocks noChangeShapeType="1"/>
          </p:cNvSpPr>
          <p:nvPr/>
        </p:nvSpPr>
        <p:spPr bwMode="auto">
          <a:xfrm>
            <a:off x="7712075" y="21336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64" name="Text Box 1061"/>
          <p:cNvSpPr txBox="1">
            <a:spLocks noChangeArrowheads="1"/>
          </p:cNvSpPr>
          <p:nvPr/>
        </p:nvSpPr>
        <p:spPr bwMode="auto">
          <a:xfrm>
            <a:off x="7178675" y="1524000"/>
            <a:ext cx="60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d~λ</a:t>
            </a:r>
          </a:p>
        </p:txBody>
      </p:sp>
      <p:sp>
        <p:nvSpPr>
          <p:cNvPr id="159765" name="Oval 1063"/>
          <p:cNvSpPr>
            <a:spLocks noChangeAspect="1" noChangeArrowheads="1"/>
          </p:cNvSpPr>
          <p:nvPr/>
        </p:nvSpPr>
        <p:spPr bwMode="auto">
          <a:xfrm>
            <a:off x="6527800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66" name="Oval 1064"/>
          <p:cNvSpPr>
            <a:spLocks noChangeAspect="1" noChangeArrowheads="1"/>
          </p:cNvSpPr>
          <p:nvPr/>
        </p:nvSpPr>
        <p:spPr bwMode="auto">
          <a:xfrm>
            <a:off x="7940675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67" name="Oval 1067"/>
          <p:cNvSpPr>
            <a:spLocks noChangeAspect="1" noChangeArrowheads="1"/>
          </p:cNvSpPr>
          <p:nvPr/>
        </p:nvSpPr>
        <p:spPr bwMode="auto">
          <a:xfrm>
            <a:off x="8550275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68" name="Oval 1068"/>
          <p:cNvSpPr>
            <a:spLocks noChangeAspect="1" noChangeArrowheads="1"/>
          </p:cNvSpPr>
          <p:nvPr/>
        </p:nvSpPr>
        <p:spPr bwMode="auto">
          <a:xfrm>
            <a:off x="7940675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69" name="Oval 1069"/>
          <p:cNvSpPr>
            <a:spLocks noChangeAspect="1" noChangeArrowheads="1"/>
          </p:cNvSpPr>
          <p:nvPr/>
        </p:nvSpPr>
        <p:spPr bwMode="auto">
          <a:xfrm>
            <a:off x="8550275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70" name="Oval 1070"/>
          <p:cNvSpPr>
            <a:spLocks noChangeAspect="1" noChangeArrowheads="1"/>
          </p:cNvSpPr>
          <p:nvPr/>
        </p:nvSpPr>
        <p:spPr bwMode="auto">
          <a:xfrm>
            <a:off x="5918200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71" name="Oval 1071"/>
          <p:cNvSpPr>
            <a:spLocks noChangeAspect="1" noChangeArrowheads="1"/>
          </p:cNvSpPr>
          <p:nvPr/>
        </p:nvSpPr>
        <p:spPr bwMode="auto">
          <a:xfrm>
            <a:off x="6527800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72" name="Oval 1072"/>
          <p:cNvSpPr>
            <a:spLocks noChangeAspect="1" noChangeArrowheads="1"/>
          </p:cNvSpPr>
          <p:nvPr/>
        </p:nvSpPr>
        <p:spPr bwMode="auto">
          <a:xfrm>
            <a:off x="7940675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73" name="Oval 1073"/>
          <p:cNvSpPr>
            <a:spLocks noChangeAspect="1" noChangeArrowheads="1"/>
          </p:cNvSpPr>
          <p:nvPr/>
        </p:nvSpPr>
        <p:spPr bwMode="auto">
          <a:xfrm>
            <a:off x="8550275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74" name="Oval 1074"/>
          <p:cNvSpPr>
            <a:spLocks noChangeAspect="1" noChangeArrowheads="1"/>
          </p:cNvSpPr>
          <p:nvPr/>
        </p:nvSpPr>
        <p:spPr bwMode="auto">
          <a:xfrm>
            <a:off x="5918200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75" name="Oval 1075"/>
          <p:cNvSpPr>
            <a:spLocks noChangeAspect="1" noChangeArrowheads="1"/>
          </p:cNvSpPr>
          <p:nvPr/>
        </p:nvSpPr>
        <p:spPr bwMode="auto">
          <a:xfrm>
            <a:off x="6527800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59776" name="Line 1048"/>
          <p:cNvSpPr>
            <a:spLocks noChangeShapeType="1"/>
          </p:cNvSpPr>
          <p:nvPr/>
        </p:nvSpPr>
        <p:spPr bwMode="auto">
          <a:xfrm rot="5400000">
            <a:off x="6451600" y="10668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77" name="Line 1076"/>
          <p:cNvSpPr>
            <a:spLocks noChangeShapeType="1"/>
          </p:cNvSpPr>
          <p:nvPr/>
        </p:nvSpPr>
        <p:spPr bwMode="auto">
          <a:xfrm>
            <a:off x="6756400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78" name="Line 1077"/>
          <p:cNvSpPr>
            <a:spLocks noChangeShapeType="1"/>
          </p:cNvSpPr>
          <p:nvPr/>
        </p:nvSpPr>
        <p:spPr bwMode="auto">
          <a:xfrm>
            <a:off x="8778875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79" name="Line 1078"/>
          <p:cNvSpPr>
            <a:spLocks noChangeShapeType="1"/>
          </p:cNvSpPr>
          <p:nvPr/>
        </p:nvSpPr>
        <p:spPr bwMode="auto">
          <a:xfrm>
            <a:off x="6781800" y="3429000"/>
            <a:ext cx="19970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80" name="Text Box 1079"/>
          <p:cNvSpPr txBox="1">
            <a:spLocks noChangeArrowheads="1"/>
          </p:cNvSpPr>
          <p:nvPr/>
        </p:nvSpPr>
        <p:spPr bwMode="auto">
          <a:xfrm>
            <a:off x="7254875" y="3048000"/>
            <a:ext cx="60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b~λ</a:t>
            </a:r>
          </a:p>
        </p:txBody>
      </p:sp>
      <p:sp>
        <p:nvSpPr>
          <p:cNvPr id="159781" name="Text Box 1081"/>
          <p:cNvSpPr txBox="1">
            <a:spLocks noChangeArrowheads="1"/>
          </p:cNvSpPr>
          <p:nvPr/>
        </p:nvSpPr>
        <p:spPr bwMode="auto">
          <a:xfrm>
            <a:off x="6873875" y="2362200"/>
            <a:ext cx="167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λ:10</a:t>
            </a:r>
            <a:r>
              <a:rPr lang="en-US" sz="2000" baseline="30000" smtClean="0">
                <a:solidFill>
                  <a:srgbClr val="FF0000"/>
                </a:solidFill>
                <a:cs typeface="宋体" charset="0"/>
              </a:rPr>
              <a:t>2</a:t>
            </a: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-10</a:t>
            </a:r>
            <a:r>
              <a:rPr lang="en-US" sz="2000" baseline="30000" smtClean="0">
                <a:solidFill>
                  <a:srgbClr val="FF0000"/>
                </a:solidFill>
                <a:cs typeface="宋体" charset="0"/>
              </a:rPr>
              <a:t>3</a:t>
            </a: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 nm</a:t>
            </a:r>
          </a:p>
        </p:txBody>
      </p:sp>
      <p:sp>
        <p:nvSpPr>
          <p:cNvPr id="159782" name="Text Box 1032"/>
          <p:cNvSpPr txBox="1">
            <a:spLocks noChangeArrowheads="1"/>
          </p:cNvSpPr>
          <p:nvPr/>
        </p:nvSpPr>
        <p:spPr bwMode="auto">
          <a:xfrm>
            <a:off x="1219200" y="4395788"/>
            <a:ext cx="13652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Quantum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many-body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theory</a:t>
            </a:r>
            <a:endParaRPr lang="en-US" sz="1800" smtClean="0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159783" name="Text Box 1085"/>
          <p:cNvSpPr txBox="1">
            <a:spLocks noChangeArrowheads="1"/>
          </p:cNvSpPr>
          <p:nvPr/>
        </p:nvSpPr>
        <p:spPr bwMode="auto">
          <a:xfrm>
            <a:off x="1204913" y="3702050"/>
            <a:ext cx="1792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Molecule 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single substrate</a:t>
            </a:r>
          </a:p>
        </p:txBody>
      </p:sp>
      <p:sp>
        <p:nvSpPr>
          <p:cNvPr id="159784" name="Text Box 1086"/>
          <p:cNvSpPr txBox="1">
            <a:spLocks noChangeArrowheads="1"/>
          </p:cNvSpPr>
          <p:nvPr/>
        </p:nvSpPr>
        <p:spPr bwMode="auto">
          <a:xfrm>
            <a:off x="1276350" y="5348288"/>
            <a:ext cx="16446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New chemical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effect</a:t>
            </a:r>
          </a:p>
        </p:txBody>
      </p:sp>
      <p:sp>
        <p:nvSpPr>
          <p:cNvPr id="159785" name="Text Box 1087"/>
          <p:cNvSpPr txBox="1">
            <a:spLocks noChangeArrowheads="1"/>
          </p:cNvSpPr>
          <p:nvPr/>
        </p:nvSpPr>
        <p:spPr bwMode="auto">
          <a:xfrm>
            <a:off x="2933700" y="3717925"/>
            <a:ext cx="272256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Nanoparticle dimer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Around touching contact</a:t>
            </a:r>
          </a:p>
        </p:txBody>
      </p:sp>
      <p:sp>
        <p:nvSpPr>
          <p:cNvPr id="159786" name="Text Box 1088"/>
          <p:cNvSpPr txBox="1">
            <a:spLocks noChangeArrowheads="1"/>
          </p:cNvSpPr>
          <p:nvPr/>
        </p:nvSpPr>
        <p:spPr bwMode="auto">
          <a:xfrm>
            <a:off x="3186083" y="4381500"/>
            <a:ext cx="2108259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 err="1" smtClean="0">
                <a:solidFill>
                  <a:srgbClr val="3333CC"/>
                </a:solidFill>
                <a:cs typeface="宋体" charset="0"/>
              </a:rPr>
              <a:t>ab</a:t>
            </a:r>
            <a:r>
              <a:rPr lang="en-US" sz="1800" i="1" dirty="0" smtClean="0">
                <a:solidFill>
                  <a:srgbClr val="3333CC"/>
                </a:solidFill>
                <a:cs typeface="宋体" charset="0"/>
              </a:rPr>
              <a:t> initio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density functional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3333CC"/>
                </a:solidFill>
                <a:cs typeface="宋体" charset="0"/>
              </a:rPr>
              <a:t>t</a:t>
            </a: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heory of real atom</a:t>
            </a:r>
          </a:p>
        </p:txBody>
      </p:sp>
      <p:sp>
        <p:nvSpPr>
          <p:cNvPr id="159787" name="Text Box 1089"/>
          <p:cNvSpPr txBox="1">
            <a:spLocks noChangeArrowheads="1"/>
          </p:cNvSpPr>
          <p:nvPr/>
        </p:nvSpPr>
        <p:spPr bwMode="auto">
          <a:xfrm>
            <a:off x="3154363" y="5287963"/>
            <a:ext cx="20478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Optimal gap size,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magentic moment</a:t>
            </a:r>
          </a:p>
        </p:txBody>
      </p:sp>
      <p:sp>
        <p:nvSpPr>
          <p:cNvPr id="159788" name="Text Box 1056"/>
          <p:cNvSpPr txBox="1">
            <a:spLocks noChangeArrowheads="1"/>
          </p:cNvSpPr>
          <p:nvPr/>
        </p:nvSpPr>
        <p:spPr bwMode="auto">
          <a:xfrm>
            <a:off x="5845175" y="5287963"/>
            <a:ext cx="281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localized surface plasmon </a:t>
            </a:r>
            <a:r>
              <a:rPr lang="en-US" sz="1800" b="1" smtClean="0">
                <a:solidFill>
                  <a:srgbClr val="FF0000"/>
                </a:solidFill>
                <a:cs typeface="宋体" charset="0"/>
              </a:rPr>
              <a:t>+</a:t>
            </a: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 photonic effect (SERS)</a:t>
            </a:r>
          </a:p>
        </p:txBody>
      </p:sp>
      <p:sp>
        <p:nvSpPr>
          <p:cNvPr id="159789" name="Line 1076"/>
          <p:cNvSpPr>
            <a:spLocks noChangeShapeType="1"/>
          </p:cNvSpPr>
          <p:nvPr/>
        </p:nvSpPr>
        <p:spPr bwMode="auto">
          <a:xfrm>
            <a:off x="6756400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90" name="Text Box 1090"/>
          <p:cNvSpPr txBox="1">
            <a:spLocks noChangeArrowheads="1"/>
          </p:cNvSpPr>
          <p:nvPr/>
        </p:nvSpPr>
        <p:spPr bwMode="auto">
          <a:xfrm>
            <a:off x="5786438" y="3717925"/>
            <a:ext cx="2452687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1D &amp; 2D Nanoparticle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dimer arrays</a:t>
            </a:r>
          </a:p>
        </p:txBody>
      </p:sp>
      <p:sp>
        <p:nvSpPr>
          <p:cNvPr id="159791" name="Text Box 1091"/>
          <p:cNvSpPr txBox="1">
            <a:spLocks noChangeArrowheads="1"/>
          </p:cNvSpPr>
          <p:nvPr/>
        </p:nvSpPr>
        <p:spPr bwMode="auto">
          <a:xfrm>
            <a:off x="5826125" y="4373563"/>
            <a:ext cx="2870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Classical Electromagnetic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4132" y="103569"/>
            <a:ext cx="8907463" cy="484744"/>
          </a:xfrm>
        </p:spPr>
        <p:txBody>
          <a:bodyPr/>
          <a:lstStyle/>
          <a:p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Strong </a:t>
            </a:r>
            <a:r>
              <a:rPr lang="en-US" sz="3000" b="1" dirty="0" err="1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vs</a:t>
            </a:r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Weak Coupling of </a:t>
            </a:r>
            <a:r>
              <a:rPr lang="en-US" sz="3000" b="1" dirty="0" smtClean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a </a:t>
            </a:r>
            <a:r>
              <a:rPr lang="en-US" sz="3000" b="1" dirty="0">
                <a:solidFill>
                  <a:srgbClr val="00009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Nanoparticle Dimer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12" y="838200"/>
            <a:ext cx="9144000" cy="2590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8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Different physics expected for a dimer in different electronic coupling regimes.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</a:p>
        </p:txBody>
      </p:sp>
      <p:grpSp>
        <p:nvGrpSpPr>
          <p:cNvPr id="160771" name="Group 1029"/>
          <p:cNvGrpSpPr>
            <a:grpSpLocks/>
          </p:cNvGrpSpPr>
          <p:nvPr/>
        </p:nvGrpSpPr>
        <p:grpSpPr bwMode="auto">
          <a:xfrm>
            <a:off x="3886200" y="1828800"/>
            <a:ext cx="5021263" cy="2076450"/>
            <a:chOff x="2444" y="1968"/>
            <a:chExt cx="3163" cy="1308"/>
          </a:xfrm>
        </p:grpSpPr>
        <p:grpSp>
          <p:nvGrpSpPr>
            <p:cNvPr id="160790" name="Group 1030"/>
            <p:cNvGrpSpPr>
              <a:grpSpLocks/>
            </p:cNvGrpSpPr>
            <p:nvPr/>
          </p:nvGrpSpPr>
          <p:grpSpPr bwMode="auto">
            <a:xfrm>
              <a:off x="3308" y="2400"/>
              <a:ext cx="1789" cy="876"/>
              <a:chOff x="3168" y="2514"/>
              <a:chExt cx="1789" cy="876"/>
            </a:xfrm>
          </p:grpSpPr>
          <p:grpSp>
            <p:nvGrpSpPr>
              <p:cNvPr id="160793" name="Group 1031"/>
              <p:cNvGrpSpPr>
                <a:grpSpLocks/>
              </p:cNvGrpSpPr>
              <p:nvPr/>
            </p:nvGrpSpPr>
            <p:grpSpPr bwMode="auto">
              <a:xfrm>
                <a:off x="3168" y="2514"/>
                <a:ext cx="1789" cy="876"/>
                <a:chOff x="3168" y="2514"/>
                <a:chExt cx="1789" cy="876"/>
              </a:xfrm>
            </p:grpSpPr>
            <p:sp>
              <p:nvSpPr>
                <p:cNvPr id="160796" name="Freeform 1032"/>
                <p:cNvSpPr>
                  <a:spLocks noChangeAspect="1"/>
                </p:cNvSpPr>
                <p:nvPr/>
              </p:nvSpPr>
              <p:spPr bwMode="auto">
                <a:xfrm rot="10800000">
                  <a:off x="4032" y="2514"/>
                  <a:ext cx="925" cy="846"/>
                </a:xfrm>
                <a:custGeom>
                  <a:avLst/>
                  <a:gdLst>
                    <a:gd name="T0" fmla="*/ 925 w 925"/>
                    <a:gd name="T1" fmla="*/ 309 h 846"/>
                    <a:gd name="T2" fmla="*/ 850 w 925"/>
                    <a:gd name="T3" fmla="*/ 309 h 846"/>
                    <a:gd name="T4" fmla="*/ 696 w 925"/>
                    <a:gd name="T5" fmla="*/ 147 h 846"/>
                    <a:gd name="T6" fmla="*/ 553 w 925"/>
                    <a:gd name="T7" fmla="*/ 53 h 846"/>
                    <a:gd name="T8" fmla="*/ 477 w 925"/>
                    <a:gd name="T9" fmla="*/ 14 h 846"/>
                    <a:gd name="T10" fmla="*/ 473 w 925"/>
                    <a:gd name="T11" fmla="*/ 14 h 846"/>
                    <a:gd name="T12" fmla="*/ 364 w 925"/>
                    <a:gd name="T13" fmla="*/ 11 h 846"/>
                    <a:gd name="T14" fmla="*/ 190 w 925"/>
                    <a:gd name="T15" fmla="*/ 81 h 846"/>
                    <a:gd name="T16" fmla="*/ 46 w 925"/>
                    <a:gd name="T17" fmla="*/ 267 h 846"/>
                    <a:gd name="T18" fmla="*/ 18 w 925"/>
                    <a:gd name="T19" fmla="*/ 419 h 846"/>
                    <a:gd name="T20" fmla="*/ 25 w 925"/>
                    <a:gd name="T21" fmla="*/ 509 h 846"/>
                    <a:gd name="T22" fmla="*/ 163 w 925"/>
                    <a:gd name="T23" fmla="*/ 709 h 846"/>
                    <a:gd name="T24" fmla="*/ 351 w 925"/>
                    <a:gd name="T25" fmla="*/ 825 h 846"/>
                    <a:gd name="T26" fmla="*/ 462 w 925"/>
                    <a:gd name="T27" fmla="*/ 833 h 846"/>
                    <a:gd name="T28" fmla="*/ 564 w 925"/>
                    <a:gd name="T29" fmla="*/ 794 h 846"/>
                    <a:gd name="T30" fmla="*/ 706 w 925"/>
                    <a:gd name="T31" fmla="*/ 683 h 846"/>
                    <a:gd name="T32" fmla="*/ 850 w 925"/>
                    <a:gd name="T33" fmla="*/ 514 h 846"/>
                    <a:gd name="T34" fmla="*/ 911 w 925"/>
                    <a:gd name="T35" fmla="*/ 501 h 84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25"/>
                    <a:gd name="T55" fmla="*/ 0 h 846"/>
                    <a:gd name="T56" fmla="*/ 925 w 925"/>
                    <a:gd name="T57" fmla="*/ 846 h 84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25" h="846">
                      <a:moveTo>
                        <a:pt x="925" y="309"/>
                      </a:moveTo>
                      <a:cubicBezTo>
                        <a:pt x="914" y="309"/>
                        <a:pt x="888" y="336"/>
                        <a:pt x="850" y="309"/>
                      </a:cubicBezTo>
                      <a:cubicBezTo>
                        <a:pt x="812" y="282"/>
                        <a:pt x="745" y="190"/>
                        <a:pt x="696" y="147"/>
                      </a:cubicBezTo>
                      <a:cubicBezTo>
                        <a:pt x="647" y="104"/>
                        <a:pt x="590" y="75"/>
                        <a:pt x="553" y="53"/>
                      </a:cubicBezTo>
                      <a:cubicBezTo>
                        <a:pt x="516" y="31"/>
                        <a:pt x="492" y="22"/>
                        <a:pt x="477" y="14"/>
                      </a:cubicBezTo>
                      <a:cubicBezTo>
                        <a:pt x="477" y="14"/>
                        <a:pt x="491" y="14"/>
                        <a:pt x="473" y="14"/>
                      </a:cubicBezTo>
                      <a:cubicBezTo>
                        <a:pt x="455" y="14"/>
                        <a:pt x="411" y="0"/>
                        <a:pt x="364" y="11"/>
                      </a:cubicBezTo>
                      <a:cubicBezTo>
                        <a:pt x="316" y="23"/>
                        <a:pt x="243" y="38"/>
                        <a:pt x="190" y="81"/>
                      </a:cubicBezTo>
                      <a:cubicBezTo>
                        <a:pt x="138" y="123"/>
                        <a:pt x="74" y="211"/>
                        <a:pt x="46" y="267"/>
                      </a:cubicBezTo>
                      <a:cubicBezTo>
                        <a:pt x="17" y="323"/>
                        <a:pt x="21" y="378"/>
                        <a:pt x="18" y="419"/>
                      </a:cubicBezTo>
                      <a:cubicBezTo>
                        <a:pt x="14" y="459"/>
                        <a:pt x="0" y="461"/>
                        <a:pt x="25" y="509"/>
                      </a:cubicBezTo>
                      <a:cubicBezTo>
                        <a:pt x="49" y="557"/>
                        <a:pt x="109" y="656"/>
                        <a:pt x="163" y="709"/>
                      </a:cubicBezTo>
                      <a:cubicBezTo>
                        <a:pt x="217" y="762"/>
                        <a:pt x="301" y="804"/>
                        <a:pt x="351" y="825"/>
                      </a:cubicBezTo>
                      <a:cubicBezTo>
                        <a:pt x="401" y="846"/>
                        <a:pt x="427" y="838"/>
                        <a:pt x="462" y="833"/>
                      </a:cubicBezTo>
                      <a:cubicBezTo>
                        <a:pt x="497" y="828"/>
                        <a:pt x="523" y="819"/>
                        <a:pt x="564" y="794"/>
                      </a:cubicBezTo>
                      <a:cubicBezTo>
                        <a:pt x="605" y="769"/>
                        <a:pt x="659" y="729"/>
                        <a:pt x="706" y="683"/>
                      </a:cubicBezTo>
                      <a:cubicBezTo>
                        <a:pt x="753" y="637"/>
                        <a:pt x="816" y="544"/>
                        <a:pt x="850" y="514"/>
                      </a:cubicBezTo>
                      <a:cubicBezTo>
                        <a:pt x="884" y="484"/>
                        <a:pt x="899" y="504"/>
                        <a:pt x="911" y="501"/>
                      </a:cubicBezTo>
                    </a:path>
                  </a:pathLst>
                </a:custGeom>
                <a:solidFill>
                  <a:srgbClr val="FF0000">
                    <a:alpha val="3686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0797" name="Freeform 1033"/>
                <p:cNvSpPr>
                  <a:spLocks noChangeAspect="1"/>
                </p:cNvSpPr>
                <p:nvPr/>
              </p:nvSpPr>
              <p:spPr bwMode="auto">
                <a:xfrm>
                  <a:off x="3168" y="2544"/>
                  <a:ext cx="925" cy="846"/>
                </a:xfrm>
                <a:custGeom>
                  <a:avLst/>
                  <a:gdLst>
                    <a:gd name="T0" fmla="*/ 925 w 925"/>
                    <a:gd name="T1" fmla="*/ 309 h 846"/>
                    <a:gd name="T2" fmla="*/ 850 w 925"/>
                    <a:gd name="T3" fmla="*/ 309 h 846"/>
                    <a:gd name="T4" fmla="*/ 696 w 925"/>
                    <a:gd name="T5" fmla="*/ 147 h 846"/>
                    <a:gd name="T6" fmla="*/ 553 w 925"/>
                    <a:gd name="T7" fmla="*/ 53 h 846"/>
                    <a:gd name="T8" fmla="*/ 477 w 925"/>
                    <a:gd name="T9" fmla="*/ 14 h 846"/>
                    <a:gd name="T10" fmla="*/ 473 w 925"/>
                    <a:gd name="T11" fmla="*/ 14 h 846"/>
                    <a:gd name="T12" fmla="*/ 364 w 925"/>
                    <a:gd name="T13" fmla="*/ 11 h 846"/>
                    <a:gd name="T14" fmla="*/ 190 w 925"/>
                    <a:gd name="T15" fmla="*/ 81 h 846"/>
                    <a:gd name="T16" fmla="*/ 46 w 925"/>
                    <a:gd name="T17" fmla="*/ 267 h 846"/>
                    <a:gd name="T18" fmla="*/ 18 w 925"/>
                    <a:gd name="T19" fmla="*/ 419 h 846"/>
                    <a:gd name="T20" fmla="*/ 25 w 925"/>
                    <a:gd name="T21" fmla="*/ 509 h 846"/>
                    <a:gd name="T22" fmla="*/ 163 w 925"/>
                    <a:gd name="T23" fmla="*/ 709 h 846"/>
                    <a:gd name="T24" fmla="*/ 351 w 925"/>
                    <a:gd name="T25" fmla="*/ 825 h 846"/>
                    <a:gd name="T26" fmla="*/ 462 w 925"/>
                    <a:gd name="T27" fmla="*/ 833 h 846"/>
                    <a:gd name="T28" fmla="*/ 564 w 925"/>
                    <a:gd name="T29" fmla="*/ 794 h 846"/>
                    <a:gd name="T30" fmla="*/ 706 w 925"/>
                    <a:gd name="T31" fmla="*/ 683 h 846"/>
                    <a:gd name="T32" fmla="*/ 850 w 925"/>
                    <a:gd name="T33" fmla="*/ 514 h 846"/>
                    <a:gd name="T34" fmla="*/ 911 w 925"/>
                    <a:gd name="T35" fmla="*/ 501 h 84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25"/>
                    <a:gd name="T55" fmla="*/ 0 h 846"/>
                    <a:gd name="T56" fmla="*/ 925 w 925"/>
                    <a:gd name="T57" fmla="*/ 846 h 84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25" h="846">
                      <a:moveTo>
                        <a:pt x="925" y="309"/>
                      </a:moveTo>
                      <a:cubicBezTo>
                        <a:pt x="914" y="309"/>
                        <a:pt x="888" y="336"/>
                        <a:pt x="850" y="309"/>
                      </a:cubicBezTo>
                      <a:cubicBezTo>
                        <a:pt x="812" y="282"/>
                        <a:pt x="745" y="190"/>
                        <a:pt x="696" y="147"/>
                      </a:cubicBezTo>
                      <a:cubicBezTo>
                        <a:pt x="647" y="104"/>
                        <a:pt x="590" y="75"/>
                        <a:pt x="553" y="53"/>
                      </a:cubicBezTo>
                      <a:cubicBezTo>
                        <a:pt x="516" y="31"/>
                        <a:pt x="492" y="22"/>
                        <a:pt x="477" y="14"/>
                      </a:cubicBezTo>
                      <a:cubicBezTo>
                        <a:pt x="477" y="14"/>
                        <a:pt x="491" y="14"/>
                        <a:pt x="473" y="14"/>
                      </a:cubicBezTo>
                      <a:cubicBezTo>
                        <a:pt x="455" y="14"/>
                        <a:pt x="411" y="0"/>
                        <a:pt x="364" y="11"/>
                      </a:cubicBezTo>
                      <a:cubicBezTo>
                        <a:pt x="316" y="23"/>
                        <a:pt x="243" y="38"/>
                        <a:pt x="190" y="81"/>
                      </a:cubicBezTo>
                      <a:cubicBezTo>
                        <a:pt x="138" y="123"/>
                        <a:pt x="74" y="211"/>
                        <a:pt x="46" y="267"/>
                      </a:cubicBezTo>
                      <a:cubicBezTo>
                        <a:pt x="17" y="323"/>
                        <a:pt x="21" y="378"/>
                        <a:pt x="18" y="419"/>
                      </a:cubicBezTo>
                      <a:cubicBezTo>
                        <a:pt x="14" y="459"/>
                        <a:pt x="0" y="461"/>
                        <a:pt x="25" y="509"/>
                      </a:cubicBezTo>
                      <a:cubicBezTo>
                        <a:pt x="49" y="557"/>
                        <a:pt x="109" y="656"/>
                        <a:pt x="163" y="709"/>
                      </a:cubicBezTo>
                      <a:cubicBezTo>
                        <a:pt x="217" y="762"/>
                        <a:pt x="301" y="804"/>
                        <a:pt x="351" y="825"/>
                      </a:cubicBezTo>
                      <a:cubicBezTo>
                        <a:pt x="401" y="846"/>
                        <a:pt x="427" y="838"/>
                        <a:pt x="462" y="833"/>
                      </a:cubicBezTo>
                      <a:cubicBezTo>
                        <a:pt x="497" y="828"/>
                        <a:pt x="523" y="819"/>
                        <a:pt x="564" y="794"/>
                      </a:cubicBezTo>
                      <a:cubicBezTo>
                        <a:pt x="605" y="769"/>
                        <a:pt x="659" y="729"/>
                        <a:pt x="706" y="683"/>
                      </a:cubicBezTo>
                      <a:cubicBezTo>
                        <a:pt x="753" y="637"/>
                        <a:pt x="816" y="544"/>
                        <a:pt x="850" y="514"/>
                      </a:cubicBezTo>
                      <a:cubicBezTo>
                        <a:pt x="884" y="484"/>
                        <a:pt x="899" y="504"/>
                        <a:pt x="911" y="501"/>
                      </a:cubicBezTo>
                    </a:path>
                  </a:pathLst>
                </a:custGeom>
                <a:solidFill>
                  <a:srgbClr val="FF0000">
                    <a:alpha val="3686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0794" name="Oval 1034"/>
              <p:cNvSpPr>
                <a:spLocks noChangeAspect="1" noChangeArrowheads="1"/>
              </p:cNvSpPr>
              <p:nvPr/>
            </p:nvSpPr>
            <p:spPr bwMode="auto">
              <a:xfrm>
                <a:off x="3308" y="2644"/>
                <a:ext cx="628" cy="62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60795" name="Oval 1035"/>
              <p:cNvSpPr>
                <a:spLocks noChangeAspect="1" noChangeArrowheads="1"/>
              </p:cNvSpPr>
              <p:nvPr/>
            </p:nvSpPr>
            <p:spPr bwMode="auto">
              <a:xfrm>
                <a:off x="4211" y="2644"/>
                <a:ext cx="628" cy="62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60791" name="Text Box 1036"/>
            <p:cNvSpPr txBox="1">
              <a:spLocks noChangeArrowheads="1"/>
            </p:cNvSpPr>
            <p:nvPr/>
          </p:nvSpPr>
          <p:spPr bwMode="auto">
            <a:xfrm>
              <a:off x="3648" y="1968"/>
              <a:ext cx="195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Small gap (touching contact)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Strong Coupling</a:t>
              </a:r>
            </a:p>
          </p:txBody>
        </p:sp>
        <p:sp>
          <p:nvSpPr>
            <p:cNvPr id="160792" name="AutoShape 1037"/>
            <p:cNvSpPr>
              <a:spLocks noChangeArrowheads="1"/>
            </p:cNvSpPr>
            <p:nvPr/>
          </p:nvSpPr>
          <p:spPr bwMode="auto">
            <a:xfrm>
              <a:off x="2444" y="2748"/>
              <a:ext cx="672" cy="192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grpSp>
        <p:nvGrpSpPr>
          <p:cNvPr id="160772" name="Group 1038"/>
          <p:cNvGrpSpPr>
            <a:grpSpLocks/>
          </p:cNvGrpSpPr>
          <p:nvPr/>
        </p:nvGrpSpPr>
        <p:grpSpPr bwMode="auto">
          <a:xfrm>
            <a:off x="228600" y="1828800"/>
            <a:ext cx="3157538" cy="2517775"/>
            <a:chOff x="144" y="1968"/>
            <a:chExt cx="1989" cy="1586"/>
          </a:xfrm>
        </p:grpSpPr>
        <p:grpSp>
          <p:nvGrpSpPr>
            <p:cNvPr id="160779" name="Group 1039"/>
            <p:cNvGrpSpPr>
              <a:grpSpLocks/>
            </p:cNvGrpSpPr>
            <p:nvPr/>
          </p:nvGrpSpPr>
          <p:grpSpPr bwMode="auto">
            <a:xfrm>
              <a:off x="288" y="1968"/>
              <a:ext cx="1845" cy="1296"/>
              <a:chOff x="288" y="1968"/>
              <a:chExt cx="1845" cy="1296"/>
            </a:xfrm>
          </p:grpSpPr>
          <p:grpSp>
            <p:nvGrpSpPr>
              <p:cNvPr id="160782" name="Group 1040"/>
              <p:cNvGrpSpPr>
                <a:grpSpLocks/>
              </p:cNvGrpSpPr>
              <p:nvPr/>
            </p:nvGrpSpPr>
            <p:grpSpPr bwMode="auto">
              <a:xfrm>
                <a:off x="288" y="2423"/>
                <a:ext cx="1845" cy="841"/>
                <a:chOff x="576" y="2544"/>
                <a:chExt cx="1845" cy="841"/>
              </a:xfrm>
            </p:grpSpPr>
            <p:grpSp>
              <p:nvGrpSpPr>
                <p:cNvPr id="160784" name="Group 1041"/>
                <p:cNvGrpSpPr>
                  <a:grpSpLocks noChangeAspect="1"/>
                </p:cNvGrpSpPr>
                <p:nvPr/>
              </p:nvGrpSpPr>
              <p:grpSpPr bwMode="auto">
                <a:xfrm>
                  <a:off x="576" y="2572"/>
                  <a:ext cx="789" cy="813"/>
                  <a:chOff x="720" y="2623"/>
                  <a:chExt cx="715" cy="737"/>
                </a:xfrm>
              </p:grpSpPr>
              <p:sp>
                <p:nvSpPr>
                  <p:cNvPr id="160788" name="Freeform 1042"/>
                  <p:cNvSpPr>
                    <a:spLocks noChangeAspect="1"/>
                  </p:cNvSpPr>
                  <p:nvPr/>
                </p:nvSpPr>
                <p:spPr bwMode="auto">
                  <a:xfrm>
                    <a:off x="720" y="2623"/>
                    <a:ext cx="715" cy="737"/>
                  </a:xfrm>
                  <a:custGeom>
                    <a:avLst/>
                    <a:gdLst>
                      <a:gd name="T0" fmla="*/ 1 w 988"/>
                      <a:gd name="T1" fmla="*/ 1 h 1017"/>
                      <a:gd name="T2" fmla="*/ 1 w 988"/>
                      <a:gd name="T3" fmla="*/ 1 h 1017"/>
                      <a:gd name="T4" fmla="*/ 1 w 988"/>
                      <a:gd name="T5" fmla="*/ 1 h 1017"/>
                      <a:gd name="T6" fmla="*/ 1 w 988"/>
                      <a:gd name="T7" fmla="*/ 1 h 1017"/>
                      <a:gd name="T8" fmla="*/ 1 w 988"/>
                      <a:gd name="T9" fmla="*/ 1 h 1017"/>
                      <a:gd name="T10" fmla="*/ 1 w 988"/>
                      <a:gd name="T11" fmla="*/ 2 h 1017"/>
                      <a:gd name="T12" fmla="*/ 1 w 988"/>
                      <a:gd name="T13" fmla="*/ 3 h 1017"/>
                      <a:gd name="T14" fmla="*/ 1 w 988"/>
                      <a:gd name="T15" fmla="*/ 3 h 1017"/>
                      <a:gd name="T16" fmla="*/ 1 w 988"/>
                      <a:gd name="T17" fmla="*/ 4 h 1017"/>
                      <a:gd name="T18" fmla="*/ 2 w 988"/>
                      <a:gd name="T19" fmla="*/ 3 h 1017"/>
                      <a:gd name="T20" fmla="*/ 3 w 988"/>
                      <a:gd name="T21" fmla="*/ 3 h 1017"/>
                      <a:gd name="T22" fmla="*/ 3 w 988"/>
                      <a:gd name="T23" fmla="*/ 2 h 1017"/>
                      <a:gd name="T24" fmla="*/ 3 w 988"/>
                      <a:gd name="T25" fmla="*/ 2 h 1017"/>
                      <a:gd name="T26" fmla="*/ 3 w 988"/>
                      <a:gd name="T27" fmla="*/ 1 h 1017"/>
                      <a:gd name="T28" fmla="*/ 3 w 988"/>
                      <a:gd name="T29" fmla="*/ 1 h 1017"/>
                      <a:gd name="T30" fmla="*/ 3 w 988"/>
                      <a:gd name="T31" fmla="*/ 1 h 1017"/>
                      <a:gd name="T32" fmla="*/ 2 w 988"/>
                      <a:gd name="T33" fmla="*/ 1 h 1017"/>
                      <a:gd name="T34" fmla="*/ 1 w 988"/>
                      <a:gd name="T35" fmla="*/ 1 h 10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88"/>
                      <a:gd name="T55" fmla="*/ 0 h 1017"/>
                      <a:gd name="T56" fmla="*/ 988 w 988"/>
                      <a:gd name="T57" fmla="*/ 1017 h 10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88" h="1017">
                        <a:moveTo>
                          <a:pt x="511" y="16"/>
                        </a:moveTo>
                        <a:cubicBezTo>
                          <a:pt x="488" y="18"/>
                          <a:pt x="442" y="0"/>
                          <a:pt x="376" y="28"/>
                        </a:cubicBezTo>
                        <a:cubicBezTo>
                          <a:pt x="310" y="56"/>
                          <a:pt x="172" y="122"/>
                          <a:pt x="113" y="185"/>
                        </a:cubicBezTo>
                        <a:cubicBezTo>
                          <a:pt x="53" y="249"/>
                          <a:pt x="35" y="358"/>
                          <a:pt x="17" y="412"/>
                        </a:cubicBezTo>
                        <a:cubicBezTo>
                          <a:pt x="0" y="467"/>
                          <a:pt x="2" y="466"/>
                          <a:pt x="8" y="516"/>
                        </a:cubicBezTo>
                        <a:cubicBezTo>
                          <a:pt x="14" y="566"/>
                          <a:pt x="25" y="655"/>
                          <a:pt x="52" y="715"/>
                        </a:cubicBezTo>
                        <a:cubicBezTo>
                          <a:pt x="79" y="775"/>
                          <a:pt x="116" y="833"/>
                          <a:pt x="168" y="878"/>
                        </a:cubicBezTo>
                        <a:cubicBezTo>
                          <a:pt x="220" y="923"/>
                          <a:pt x="312" y="966"/>
                          <a:pt x="363" y="987"/>
                        </a:cubicBezTo>
                        <a:cubicBezTo>
                          <a:pt x="413" y="1008"/>
                          <a:pt x="438" y="1002"/>
                          <a:pt x="474" y="1003"/>
                        </a:cubicBezTo>
                        <a:cubicBezTo>
                          <a:pt x="510" y="1004"/>
                          <a:pt x="520" y="1017"/>
                          <a:pt x="581" y="992"/>
                        </a:cubicBezTo>
                        <a:cubicBezTo>
                          <a:pt x="642" y="967"/>
                          <a:pt x="776" y="918"/>
                          <a:pt x="840" y="854"/>
                        </a:cubicBezTo>
                        <a:cubicBezTo>
                          <a:pt x="904" y="790"/>
                          <a:pt x="946" y="656"/>
                          <a:pt x="967" y="605"/>
                        </a:cubicBezTo>
                        <a:cubicBezTo>
                          <a:pt x="988" y="554"/>
                          <a:pt x="967" y="568"/>
                          <a:pt x="967" y="550"/>
                        </a:cubicBezTo>
                        <a:cubicBezTo>
                          <a:pt x="967" y="532"/>
                          <a:pt x="968" y="516"/>
                          <a:pt x="967" y="494"/>
                        </a:cubicBezTo>
                        <a:cubicBezTo>
                          <a:pt x="966" y="472"/>
                          <a:pt x="977" y="466"/>
                          <a:pt x="960" y="416"/>
                        </a:cubicBezTo>
                        <a:cubicBezTo>
                          <a:pt x="943" y="366"/>
                          <a:pt x="912" y="255"/>
                          <a:pt x="863" y="193"/>
                        </a:cubicBezTo>
                        <a:cubicBezTo>
                          <a:pt x="814" y="131"/>
                          <a:pt x="721" y="74"/>
                          <a:pt x="664" y="44"/>
                        </a:cubicBezTo>
                        <a:cubicBezTo>
                          <a:pt x="606" y="14"/>
                          <a:pt x="546" y="22"/>
                          <a:pt x="515" y="16"/>
                        </a:cubicBezTo>
                      </a:path>
                    </a:pathLst>
                  </a:custGeom>
                  <a:solidFill>
                    <a:srgbClr val="FF0000">
                      <a:alpha val="3686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0789" name="Oval 10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16" y="2688"/>
                    <a:ext cx="521" cy="591"/>
                  </a:xfrm>
                  <a:prstGeom prst="ellipse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endParaRPr>
                  </a:p>
                </p:txBody>
              </p:sp>
            </p:grpSp>
            <p:grpSp>
              <p:nvGrpSpPr>
                <p:cNvPr id="160785" name="Group 1044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1632" y="2544"/>
                  <a:ext cx="789" cy="813"/>
                  <a:chOff x="720" y="2623"/>
                  <a:chExt cx="715" cy="737"/>
                </a:xfrm>
              </p:grpSpPr>
              <p:sp>
                <p:nvSpPr>
                  <p:cNvPr id="160786" name="Freeform 1045"/>
                  <p:cNvSpPr>
                    <a:spLocks noChangeAspect="1"/>
                  </p:cNvSpPr>
                  <p:nvPr/>
                </p:nvSpPr>
                <p:spPr bwMode="auto">
                  <a:xfrm>
                    <a:off x="720" y="2623"/>
                    <a:ext cx="715" cy="737"/>
                  </a:xfrm>
                  <a:custGeom>
                    <a:avLst/>
                    <a:gdLst>
                      <a:gd name="T0" fmla="*/ 1 w 988"/>
                      <a:gd name="T1" fmla="*/ 1 h 1017"/>
                      <a:gd name="T2" fmla="*/ 1 w 988"/>
                      <a:gd name="T3" fmla="*/ 1 h 1017"/>
                      <a:gd name="T4" fmla="*/ 1 w 988"/>
                      <a:gd name="T5" fmla="*/ 1 h 1017"/>
                      <a:gd name="T6" fmla="*/ 1 w 988"/>
                      <a:gd name="T7" fmla="*/ 1 h 1017"/>
                      <a:gd name="T8" fmla="*/ 1 w 988"/>
                      <a:gd name="T9" fmla="*/ 1 h 1017"/>
                      <a:gd name="T10" fmla="*/ 1 w 988"/>
                      <a:gd name="T11" fmla="*/ 2 h 1017"/>
                      <a:gd name="T12" fmla="*/ 1 w 988"/>
                      <a:gd name="T13" fmla="*/ 3 h 1017"/>
                      <a:gd name="T14" fmla="*/ 1 w 988"/>
                      <a:gd name="T15" fmla="*/ 3 h 1017"/>
                      <a:gd name="T16" fmla="*/ 1 w 988"/>
                      <a:gd name="T17" fmla="*/ 4 h 1017"/>
                      <a:gd name="T18" fmla="*/ 2 w 988"/>
                      <a:gd name="T19" fmla="*/ 3 h 1017"/>
                      <a:gd name="T20" fmla="*/ 3 w 988"/>
                      <a:gd name="T21" fmla="*/ 3 h 1017"/>
                      <a:gd name="T22" fmla="*/ 3 w 988"/>
                      <a:gd name="T23" fmla="*/ 2 h 1017"/>
                      <a:gd name="T24" fmla="*/ 3 w 988"/>
                      <a:gd name="T25" fmla="*/ 2 h 1017"/>
                      <a:gd name="T26" fmla="*/ 3 w 988"/>
                      <a:gd name="T27" fmla="*/ 1 h 1017"/>
                      <a:gd name="T28" fmla="*/ 3 w 988"/>
                      <a:gd name="T29" fmla="*/ 1 h 1017"/>
                      <a:gd name="T30" fmla="*/ 3 w 988"/>
                      <a:gd name="T31" fmla="*/ 1 h 1017"/>
                      <a:gd name="T32" fmla="*/ 2 w 988"/>
                      <a:gd name="T33" fmla="*/ 1 h 1017"/>
                      <a:gd name="T34" fmla="*/ 1 w 988"/>
                      <a:gd name="T35" fmla="*/ 1 h 10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88"/>
                      <a:gd name="T55" fmla="*/ 0 h 1017"/>
                      <a:gd name="T56" fmla="*/ 988 w 988"/>
                      <a:gd name="T57" fmla="*/ 1017 h 10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88" h="1017">
                        <a:moveTo>
                          <a:pt x="511" y="16"/>
                        </a:moveTo>
                        <a:cubicBezTo>
                          <a:pt x="488" y="18"/>
                          <a:pt x="442" y="0"/>
                          <a:pt x="376" y="28"/>
                        </a:cubicBezTo>
                        <a:cubicBezTo>
                          <a:pt x="310" y="56"/>
                          <a:pt x="172" y="122"/>
                          <a:pt x="113" y="185"/>
                        </a:cubicBezTo>
                        <a:cubicBezTo>
                          <a:pt x="53" y="249"/>
                          <a:pt x="35" y="358"/>
                          <a:pt x="17" y="412"/>
                        </a:cubicBezTo>
                        <a:cubicBezTo>
                          <a:pt x="0" y="467"/>
                          <a:pt x="2" y="466"/>
                          <a:pt x="8" y="516"/>
                        </a:cubicBezTo>
                        <a:cubicBezTo>
                          <a:pt x="14" y="566"/>
                          <a:pt x="25" y="655"/>
                          <a:pt x="52" y="715"/>
                        </a:cubicBezTo>
                        <a:cubicBezTo>
                          <a:pt x="79" y="775"/>
                          <a:pt x="116" y="833"/>
                          <a:pt x="168" y="878"/>
                        </a:cubicBezTo>
                        <a:cubicBezTo>
                          <a:pt x="220" y="923"/>
                          <a:pt x="312" y="966"/>
                          <a:pt x="363" y="987"/>
                        </a:cubicBezTo>
                        <a:cubicBezTo>
                          <a:pt x="413" y="1008"/>
                          <a:pt x="438" y="1002"/>
                          <a:pt x="474" y="1003"/>
                        </a:cubicBezTo>
                        <a:cubicBezTo>
                          <a:pt x="510" y="1004"/>
                          <a:pt x="520" y="1017"/>
                          <a:pt x="581" y="992"/>
                        </a:cubicBezTo>
                        <a:cubicBezTo>
                          <a:pt x="642" y="967"/>
                          <a:pt x="776" y="918"/>
                          <a:pt x="840" y="854"/>
                        </a:cubicBezTo>
                        <a:cubicBezTo>
                          <a:pt x="904" y="790"/>
                          <a:pt x="946" y="656"/>
                          <a:pt x="967" y="605"/>
                        </a:cubicBezTo>
                        <a:cubicBezTo>
                          <a:pt x="988" y="554"/>
                          <a:pt x="967" y="568"/>
                          <a:pt x="967" y="550"/>
                        </a:cubicBezTo>
                        <a:cubicBezTo>
                          <a:pt x="967" y="532"/>
                          <a:pt x="968" y="516"/>
                          <a:pt x="967" y="494"/>
                        </a:cubicBezTo>
                        <a:cubicBezTo>
                          <a:pt x="966" y="472"/>
                          <a:pt x="977" y="466"/>
                          <a:pt x="960" y="416"/>
                        </a:cubicBezTo>
                        <a:cubicBezTo>
                          <a:pt x="943" y="366"/>
                          <a:pt x="912" y="255"/>
                          <a:pt x="863" y="193"/>
                        </a:cubicBezTo>
                        <a:cubicBezTo>
                          <a:pt x="814" y="131"/>
                          <a:pt x="721" y="74"/>
                          <a:pt x="664" y="44"/>
                        </a:cubicBezTo>
                        <a:cubicBezTo>
                          <a:pt x="606" y="14"/>
                          <a:pt x="546" y="22"/>
                          <a:pt x="515" y="16"/>
                        </a:cubicBezTo>
                      </a:path>
                    </a:pathLst>
                  </a:custGeom>
                  <a:solidFill>
                    <a:srgbClr val="FF0000">
                      <a:alpha val="3686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1080000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0787" name="Oval 10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16" y="2688"/>
                    <a:ext cx="521" cy="591"/>
                  </a:xfrm>
                  <a:prstGeom prst="ellipse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endParaRPr>
                  </a:p>
                </p:txBody>
              </p:sp>
            </p:grpSp>
          </p:grpSp>
          <p:sp>
            <p:nvSpPr>
              <p:cNvPr id="160783" name="Text Box 1047"/>
              <p:cNvSpPr txBox="1">
                <a:spLocks noChangeArrowheads="1"/>
              </p:cNvSpPr>
              <p:nvPr/>
            </p:nvSpPr>
            <p:spPr bwMode="auto">
              <a:xfrm>
                <a:off x="684" y="1968"/>
                <a:ext cx="109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smtClean="0">
                    <a:solidFill>
                      <a:srgbClr val="000000"/>
                    </a:solidFill>
                    <a:cs typeface="宋体" charset="0"/>
                  </a:rPr>
                  <a:t>Large gap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smtClean="0">
                    <a:solidFill>
                      <a:srgbClr val="000000"/>
                    </a:solidFill>
                    <a:cs typeface="宋体" charset="0"/>
                  </a:rPr>
                  <a:t>Weak Coupling</a:t>
                </a:r>
              </a:p>
            </p:txBody>
          </p:sp>
        </p:grpSp>
        <p:sp>
          <p:nvSpPr>
            <p:cNvPr id="160780" name="Text Box 1048"/>
            <p:cNvSpPr txBox="1">
              <a:spLocks noChangeArrowheads="1"/>
            </p:cNvSpPr>
            <p:nvPr/>
          </p:nvSpPr>
          <p:spPr bwMode="auto">
            <a:xfrm>
              <a:off x="144" y="3360"/>
              <a:ext cx="82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FF0000"/>
                  </a:solidFill>
                  <a:cs typeface="宋体" charset="0"/>
                </a:rPr>
                <a:t>electron cloud</a:t>
              </a:r>
            </a:p>
          </p:txBody>
        </p:sp>
        <p:sp>
          <p:nvSpPr>
            <p:cNvPr id="160781" name="Line 1049"/>
            <p:cNvSpPr>
              <a:spLocks noChangeShapeType="1"/>
            </p:cNvSpPr>
            <p:nvPr/>
          </p:nvSpPr>
          <p:spPr bwMode="auto">
            <a:xfrm flipV="1">
              <a:off x="432" y="3168"/>
              <a:ext cx="4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0773" name="Group 1050"/>
          <p:cNvGrpSpPr>
            <a:grpSpLocks/>
          </p:cNvGrpSpPr>
          <p:nvPr/>
        </p:nvGrpSpPr>
        <p:grpSpPr bwMode="auto">
          <a:xfrm>
            <a:off x="2362200" y="3962400"/>
            <a:ext cx="5343525" cy="2058988"/>
            <a:chOff x="1488" y="3216"/>
            <a:chExt cx="3366" cy="1297"/>
          </a:xfrm>
        </p:grpSpPr>
        <p:sp>
          <p:nvSpPr>
            <p:cNvPr id="160774" name="Text Box 1051"/>
            <p:cNvSpPr txBox="1">
              <a:spLocks noChangeArrowheads="1"/>
            </p:cNvSpPr>
            <p:nvPr/>
          </p:nvSpPr>
          <p:spPr bwMode="auto">
            <a:xfrm>
              <a:off x="1488" y="3216"/>
              <a:ext cx="56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Optical </a:t>
              </a:r>
            </a:p>
          </p:txBody>
        </p:sp>
        <p:sp>
          <p:nvSpPr>
            <p:cNvPr id="160775" name="Text Box 1052"/>
            <p:cNvSpPr txBox="1">
              <a:spLocks noChangeArrowheads="1"/>
            </p:cNvSpPr>
            <p:nvPr/>
          </p:nvSpPr>
          <p:spPr bwMode="auto">
            <a:xfrm>
              <a:off x="1488" y="3408"/>
              <a:ext cx="7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Magnetic </a:t>
              </a:r>
            </a:p>
          </p:txBody>
        </p:sp>
        <p:sp>
          <p:nvSpPr>
            <p:cNvPr id="160776" name="Text Box 1053"/>
            <p:cNvSpPr txBox="1">
              <a:spLocks noChangeArrowheads="1"/>
            </p:cNvSpPr>
            <p:nvPr/>
          </p:nvSpPr>
          <p:spPr bwMode="auto">
            <a:xfrm>
              <a:off x="1488" y="4164"/>
              <a:ext cx="33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FF0000"/>
                  </a:solidFill>
                  <a:cs typeface="宋体" charset="0"/>
                </a:rPr>
                <a:t>All expected to be different in two regimes</a:t>
              </a:r>
            </a:p>
          </p:txBody>
        </p:sp>
        <p:sp>
          <p:nvSpPr>
            <p:cNvPr id="160777" name="Text Box 1054"/>
            <p:cNvSpPr txBox="1">
              <a:spLocks noChangeArrowheads="1"/>
            </p:cNvSpPr>
            <p:nvPr/>
          </p:nvSpPr>
          <p:spPr bwMode="auto">
            <a:xfrm>
              <a:off x="1488" y="3582"/>
              <a:ext cx="733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Transport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Chemical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…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  <a:cs typeface="宋体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 </a:t>
              </a:r>
            </a:p>
          </p:txBody>
        </p:sp>
        <p:sp>
          <p:nvSpPr>
            <p:cNvPr id="160778" name="Text Box 1055"/>
            <p:cNvSpPr txBox="1">
              <a:spLocks noChangeArrowheads="1"/>
            </p:cNvSpPr>
            <p:nvPr/>
          </p:nvSpPr>
          <p:spPr bwMode="auto">
            <a:xfrm>
              <a:off x="1488" y="3687"/>
              <a:ext cx="26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smtClean="0">
                  <a:solidFill>
                    <a:srgbClr val="000000"/>
                  </a:solidFill>
                  <a:cs typeface="宋体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839200" cy="523875"/>
          </a:xfrm>
        </p:spPr>
        <p:txBody>
          <a:bodyPr/>
          <a:lstStyle/>
          <a:p>
            <a:pPr algn="ctr"/>
            <a:r>
              <a:rPr lang="en-US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Silver Nanoparticle Dimers</a:t>
            </a:r>
          </a:p>
        </p:txBody>
      </p:sp>
      <p:pic>
        <p:nvPicPr>
          <p:cNvPr id="162818" name="Picture 7" descr="Ag14_dimer_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990600"/>
            <a:ext cx="1882775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Line 8"/>
          <p:cNvSpPr>
            <a:spLocks noChangeShapeType="1"/>
          </p:cNvSpPr>
          <p:nvPr/>
        </p:nvSpPr>
        <p:spPr bwMode="auto">
          <a:xfrm>
            <a:off x="1039813" y="2667000"/>
            <a:ext cx="0" cy="568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116013" y="2743200"/>
            <a:ext cx="4413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21" name="AutoShape 10"/>
          <p:cNvSpPr>
            <a:spLocks noChangeArrowheads="1"/>
          </p:cNvSpPr>
          <p:nvPr/>
        </p:nvSpPr>
        <p:spPr bwMode="auto">
          <a:xfrm rot="-5400000">
            <a:off x="429420" y="2742406"/>
            <a:ext cx="588962" cy="174625"/>
          </a:xfrm>
          <a:prstGeom prst="rightArrow">
            <a:avLst>
              <a:gd name="adj1" fmla="val 50000"/>
              <a:gd name="adj2" fmla="val 8431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0" y="2438400"/>
            <a:ext cx="735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[111]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23" name="Line 13"/>
          <p:cNvSpPr>
            <a:spLocks noChangeShapeType="1"/>
          </p:cNvSpPr>
          <p:nvPr/>
        </p:nvSpPr>
        <p:spPr bwMode="auto">
          <a:xfrm>
            <a:off x="1954213" y="1524000"/>
            <a:ext cx="2936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24" name="Line 14"/>
          <p:cNvSpPr>
            <a:spLocks noChangeShapeType="1"/>
          </p:cNvSpPr>
          <p:nvPr/>
        </p:nvSpPr>
        <p:spPr bwMode="auto">
          <a:xfrm>
            <a:off x="1954213" y="2286000"/>
            <a:ext cx="2936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970088" y="1735138"/>
            <a:ext cx="4413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26" name="Line 16"/>
          <p:cNvSpPr>
            <a:spLocks noChangeShapeType="1"/>
          </p:cNvSpPr>
          <p:nvPr/>
        </p:nvSpPr>
        <p:spPr bwMode="auto">
          <a:xfrm flipV="1">
            <a:off x="2106613" y="1524000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27" name="Line 17"/>
          <p:cNvSpPr>
            <a:spLocks noChangeShapeType="1"/>
          </p:cNvSpPr>
          <p:nvPr/>
        </p:nvSpPr>
        <p:spPr bwMode="auto">
          <a:xfrm>
            <a:off x="2133600" y="2057400"/>
            <a:ext cx="0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28" name="Text Box 19"/>
          <p:cNvSpPr txBox="1">
            <a:spLocks noChangeArrowheads="1"/>
          </p:cNvSpPr>
          <p:nvPr/>
        </p:nvSpPr>
        <p:spPr bwMode="auto">
          <a:xfrm>
            <a:off x="457200" y="544513"/>
            <a:ext cx="13827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(Ag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14</a:t>
            </a: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)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2,t-t</a:t>
            </a:r>
            <a:endParaRPr lang="en-US" sz="1800" smtClean="0">
              <a:solidFill>
                <a:srgbClr val="000000"/>
              </a:solidFill>
              <a:cs typeface="宋体" charset="0"/>
            </a:endParaRPr>
          </a:p>
        </p:txBody>
      </p:sp>
      <p:pic>
        <p:nvPicPr>
          <p:cNvPr id="162829" name="Picture 35" descr="Ag14_dimer_w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219200"/>
            <a:ext cx="178117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5400675" y="2760663"/>
            <a:ext cx="5111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31" name="Line 37"/>
          <p:cNvSpPr>
            <a:spLocks noChangeAspect="1" noChangeShapeType="1"/>
          </p:cNvSpPr>
          <p:nvPr/>
        </p:nvSpPr>
        <p:spPr bwMode="auto">
          <a:xfrm>
            <a:off x="5372100" y="2590800"/>
            <a:ext cx="0" cy="639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4305300" y="2701925"/>
            <a:ext cx="8509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[100]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33" name="AutoShape 39"/>
          <p:cNvSpPr>
            <a:spLocks noChangeAspect="1" noChangeArrowheads="1"/>
          </p:cNvSpPr>
          <p:nvPr/>
        </p:nvSpPr>
        <p:spPr bwMode="auto">
          <a:xfrm rot="-5400000">
            <a:off x="4987131" y="2836070"/>
            <a:ext cx="320675" cy="169862"/>
          </a:xfrm>
          <a:prstGeom prst="rightArrow">
            <a:avLst>
              <a:gd name="adj1" fmla="val 50000"/>
              <a:gd name="adj2" fmla="val 471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62834" name="Line 41"/>
          <p:cNvSpPr>
            <a:spLocks noChangeAspect="1" noChangeShapeType="1"/>
          </p:cNvSpPr>
          <p:nvPr/>
        </p:nvSpPr>
        <p:spPr bwMode="auto">
          <a:xfrm>
            <a:off x="6134100" y="1422400"/>
            <a:ext cx="339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35" name="Line 42"/>
          <p:cNvSpPr>
            <a:spLocks noChangeAspect="1" noChangeShapeType="1"/>
          </p:cNvSpPr>
          <p:nvPr/>
        </p:nvSpPr>
        <p:spPr bwMode="auto">
          <a:xfrm>
            <a:off x="6167438" y="2057400"/>
            <a:ext cx="339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189663" y="1584325"/>
            <a:ext cx="5111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2837" name="Line 44"/>
          <p:cNvSpPr>
            <a:spLocks noChangeAspect="1" noChangeShapeType="1"/>
          </p:cNvSpPr>
          <p:nvPr/>
        </p:nvSpPr>
        <p:spPr bwMode="auto">
          <a:xfrm flipV="1">
            <a:off x="6319838" y="1447800"/>
            <a:ext cx="1587" cy="198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38" name="Line 45"/>
          <p:cNvSpPr>
            <a:spLocks noChangeAspect="1" noChangeShapeType="1"/>
          </p:cNvSpPr>
          <p:nvPr/>
        </p:nvSpPr>
        <p:spPr bwMode="auto">
          <a:xfrm rot="10800000" flipV="1">
            <a:off x="6319838" y="1905000"/>
            <a:ext cx="0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39" name="Text Box 47"/>
          <p:cNvSpPr txBox="1">
            <a:spLocks noChangeAspect="1" noChangeArrowheads="1"/>
          </p:cNvSpPr>
          <p:nvPr/>
        </p:nvSpPr>
        <p:spPr bwMode="auto">
          <a:xfrm>
            <a:off x="4762500" y="762000"/>
            <a:ext cx="1600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(Ag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14</a:t>
            </a: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)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2,p-p</a:t>
            </a:r>
            <a:endParaRPr lang="en-US" sz="1800" smtClean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2840" name="Text Box 70"/>
          <p:cNvSpPr txBox="1">
            <a:spLocks noChangeArrowheads="1"/>
          </p:cNvSpPr>
          <p:nvPr/>
        </p:nvSpPr>
        <p:spPr bwMode="auto">
          <a:xfrm>
            <a:off x="658813" y="4891088"/>
            <a:ext cx="9540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d</a:t>
            </a: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=2.2Å</a:t>
            </a:r>
          </a:p>
        </p:txBody>
      </p:sp>
      <p:sp>
        <p:nvSpPr>
          <p:cNvPr id="162841" name="Text Box 71"/>
          <p:cNvSpPr txBox="1">
            <a:spLocks noChangeArrowheads="1"/>
          </p:cNvSpPr>
          <p:nvPr/>
        </p:nvSpPr>
        <p:spPr bwMode="auto">
          <a:xfrm>
            <a:off x="4991100" y="4876800"/>
            <a:ext cx="9540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d</a:t>
            </a: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=2.0Å</a:t>
            </a:r>
          </a:p>
        </p:txBody>
      </p:sp>
      <p:sp>
        <p:nvSpPr>
          <p:cNvPr id="162842" name="Text Box 75"/>
          <p:cNvSpPr txBox="1">
            <a:spLocks noChangeArrowheads="1"/>
          </p:cNvSpPr>
          <p:nvPr/>
        </p:nvSpPr>
        <p:spPr bwMode="auto">
          <a:xfrm>
            <a:off x="0" y="5272088"/>
            <a:ext cx="56324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t-t: tip-tip orientation        p-p: plane-plane orientation</a:t>
            </a:r>
          </a:p>
        </p:txBody>
      </p:sp>
      <p:sp>
        <p:nvSpPr>
          <p:cNvPr id="162843" name="Text Box 30"/>
          <p:cNvSpPr txBox="1">
            <a:spLocks noChangeArrowheads="1"/>
          </p:cNvSpPr>
          <p:nvPr/>
        </p:nvSpPr>
        <p:spPr bwMode="auto">
          <a:xfrm>
            <a:off x="6705600" y="5345113"/>
            <a:ext cx="2362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cs typeface="宋体" charset="0"/>
              </a:rPr>
              <a:t>Real Atoms Study</a:t>
            </a:r>
          </a:p>
        </p:txBody>
      </p:sp>
      <p:pic>
        <p:nvPicPr>
          <p:cNvPr id="162844" name="Picture 31" descr="Ag18_dimer_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19923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45" name="Text Box 19"/>
          <p:cNvSpPr txBox="1">
            <a:spLocks noChangeArrowheads="1"/>
          </p:cNvSpPr>
          <p:nvPr/>
        </p:nvSpPr>
        <p:spPr bwMode="auto">
          <a:xfrm>
            <a:off x="2770188" y="762000"/>
            <a:ext cx="13827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(Ag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18</a:t>
            </a: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)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2,t-t</a:t>
            </a:r>
            <a:endParaRPr lang="en-US" sz="1800" smtClean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2" name="Text Box 36"/>
          <p:cNvSpPr txBox="1">
            <a:spLocks noChangeArrowheads="1"/>
          </p:cNvSpPr>
          <p:nvPr/>
        </p:nvSpPr>
        <p:spPr bwMode="auto">
          <a:xfrm>
            <a:off x="3343275" y="2913063"/>
            <a:ext cx="5111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47" name="Line 37"/>
          <p:cNvSpPr>
            <a:spLocks noChangeAspect="1" noChangeShapeType="1"/>
          </p:cNvSpPr>
          <p:nvPr/>
        </p:nvSpPr>
        <p:spPr bwMode="auto">
          <a:xfrm>
            <a:off x="3314700" y="2743200"/>
            <a:ext cx="0" cy="639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2387600" y="2667000"/>
            <a:ext cx="8509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[100]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49" name="AutoShape 39"/>
          <p:cNvSpPr>
            <a:spLocks noChangeAspect="1" noChangeArrowheads="1"/>
          </p:cNvSpPr>
          <p:nvPr/>
        </p:nvSpPr>
        <p:spPr bwMode="auto">
          <a:xfrm rot="-5400000">
            <a:off x="2929731" y="2988470"/>
            <a:ext cx="320675" cy="169862"/>
          </a:xfrm>
          <a:prstGeom prst="rightArrow">
            <a:avLst>
              <a:gd name="adj1" fmla="val 50000"/>
              <a:gd name="adj2" fmla="val 471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62850" name="Line 41"/>
          <p:cNvSpPr>
            <a:spLocks noChangeAspect="1" noChangeShapeType="1"/>
          </p:cNvSpPr>
          <p:nvPr/>
        </p:nvSpPr>
        <p:spPr bwMode="auto">
          <a:xfrm>
            <a:off x="4076700" y="1371600"/>
            <a:ext cx="339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51" name="Line 42"/>
          <p:cNvSpPr>
            <a:spLocks noChangeAspect="1" noChangeShapeType="1"/>
          </p:cNvSpPr>
          <p:nvPr/>
        </p:nvSpPr>
        <p:spPr bwMode="auto">
          <a:xfrm>
            <a:off x="4117975" y="1905000"/>
            <a:ext cx="339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43"/>
          <p:cNvSpPr txBox="1">
            <a:spLocks noChangeArrowheads="1"/>
          </p:cNvSpPr>
          <p:nvPr/>
        </p:nvSpPr>
        <p:spPr bwMode="auto">
          <a:xfrm>
            <a:off x="4175125" y="1431925"/>
            <a:ext cx="3587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2853" name="Line 44"/>
          <p:cNvSpPr>
            <a:spLocks noChangeAspect="1" noChangeShapeType="1"/>
          </p:cNvSpPr>
          <p:nvPr/>
        </p:nvSpPr>
        <p:spPr bwMode="auto">
          <a:xfrm flipV="1">
            <a:off x="4303713" y="1371600"/>
            <a:ext cx="1587" cy="198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54" name="Line 45"/>
          <p:cNvSpPr>
            <a:spLocks noChangeAspect="1" noChangeShapeType="1"/>
          </p:cNvSpPr>
          <p:nvPr/>
        </p:nvSpPr>
        <p:spPr bwMode="auto">
          <a:xfrm rot="10800000" flipV="1">
            <a:off x="4305300" y="1752600"/>
            <a:ext cx="0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2855" name="Picture 51" descr="Ag18_dimer_w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1176338"/>
            <a:ext cx="202088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56" name="Text Box 19"/>
          <p:cNvSpPr txBox="1">
            <a:spLocks noChangeArrowheads="1"/>
          </p:cNvSpPr>
          <p:nvPr/>
        </p:nvSpPr>
        <p:spPr bwMode="auto">
          <a:xfrm>
            <a:off x="7151688" y="696913"/>
            <a:ext cx="13827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(Ag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18</a:t>
            </a:r>
            <a:r>
              <a:rPr lang="en-US" altLang="zh-CN" sz="1800" b="1" smtClean="0">
                <a:solidFill>
                  <a:srgbClr val="000000"/>
                </a:solidFill>
                <a:cs typeface="宋体" charset="0"/>
              </a:rPr>
              <a:t>)</a:t>
            </a:r>
            <a:r>
              <a:rPr lang="en-US" altLang="zh-CN" sz="1800" b="1" baseline="-25000" smtClean="0">
                <a:solidFill>
                  <a:srgbClr val="000000"/>
                </a:solidFill>
                <a:cs typeface="宋体" charset="0"/>
              </a:rPr>
              <a:t>2,t-t</a:t>
            </a:r>
            <a:endParaRPr lang="en-US" sz="1800" smtClean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7737475" y="2836863"/>
            <a:ext cx="5111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58" name="Line 37"/>
          <p:cNvSpPr>
            <a:spLocks noChangeAspect="1" noChangeShapeType="1"/>
          </p:cNvSpPr>
          <p:nvPr/>
        </p:nvSpPr>
        <p:spPr bwMode="auto">
          <a:xfrm>
            <a:off x="7696200" y="2667000"/>
            <a:ext cx="0" cy="639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6705600" y="2797175"/>
            <a:ext cx="8509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[100]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2860" name="AutoShape 39"/>
          <p:cNvSpPr>
            <a:spLocks noChangeAspect="1" noChangeArrowheads="1"/>
          </p:cNvSpPr>
          <p:nvPr/>
        </p:nvSpPr>
        <p:spPr bwMode="auto">
          <a:xfrm rot="-5400000">
            <a:off x="7323931" y="2912270"/>
            <a:ext cx="320675" cy="169862"/>
          </a:xfrm>
          <a:prstGeom prst="rightArrow">
            <a:avLst>
              <a:gd name="adj1" fmla="val 50000"/>
              <a:gd name="adj2" fmla="val 471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62861" name="Line 41"/>
          <p:cNvSpPr>
            <a:spLocks noChangeAspect="1" noChangeShapeType="1"/>
          </p:cNvSpPr>
          <p:nvPr/>
        </p:nvSpPr>
        <p:spPr bwMode="auto">
          <a:xfrm>
            <a:off x="8610600" y="2209800"/>
            <a:ext cx="339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62" name="Line 42"/>
          <p:cNvSpPr>
            <a:spLocks noChangeAspect="1" noChangeShapeType="1"/>
          </p:cNvSpPr>
          <p:nvPr/>
        </p:nvSpPr>
        <p:spPr bwMode="auto">
          <a:xfrm>
            <a:off x="8651875" y="2743200"/>
            <a:ext cx="339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709025" y="2270125"/>
            <a:ext cx="3587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2864" name="Line 44"/>
          <p:cNvSpPr>
            <a:spLocks noChangeAspect="1" noChangeShapeType="1"/>
          </p:cNvSpPr>
          <p:nvPr/>
        </p:nvSpPr>
        <p:spPr bwMode="auto">
          <a:xfrm flipV="1">
            <a:off x="8837613" y="2209800"/>
            <a:ext cx="1587" cy="198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65" name="Line 45"/>
          <p:cNvSpPr>
            <a:spLocks noChangeAspect="1" noChangeShapeType="1"/>
          </p:cNvSpPr>
          <p:nvPr/>
        </p:nvSpPr>
        <p:spPr bwMode="auto">
          <a:xfrm rot="10800000" flipV="1">
            <a:off x="8839200" y="2590800"/>
            <a:ext cx="0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2866" name="Text Box 70"/>
          <p:cNvSpPr txBox="1">
            <a:spLocks noChangeArrowheads="1"/>
          </p:cNvSpPr>
          <p:nvPr/>
        </p:nvSpPr>
        <p:spPr bwMode="auto">
          <a:xfrm>
            <a:off x="2895600" y="4876800"/>
            <a:ext cx="9540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d</a:t>
            </a: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=1.9Å</a:t>
            </a:r>
          </a:p>
        </p:txBody>
      </p:sp>
      <p:sp>
        <p:nvSpPr>
          <p:cNvPr id="162867" name="Text Box 70"/>
          <p:cNvSpPr txBox="1">
            <a:spLocks noChangeArrowheads="1"/>
          </p:cNvSpPr>
          <p:nvPr/>
        </p:nvSpPr>
        <p:spPr bwMode="auto">
          <a:xfrm>
            <a:off x="7315200" y="4876800"/>
            <a:ext cx="9540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d</a:t>
            </a: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=1.9Å</a:t>
            </a:r>
          </a:p>
        </p:txBody>
      </p:sp>
      <p:sp>
        <p:nvSpPr>
          <p:cNvPr id="162868" name="Text Box 65"/>
          <p:cNvSpPr txBox="1">
            <a:spLocks noChangeArrowheads="1"/>
          </p:cNvSpPr>
          <p:nvPr/>
        </p:nvSpPr>
        <p:spPr bwMode="auto">
          <a:xfrm>
            <a:off x="0" y="5715000"/>
            <a:ext cx="81978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K. Zhao, M. C. Troparevsky, D. Xiao, A. Eguiluz, ZZ, PRL </a:t>
            </a:r>
            <a:r>
              <a:rPr lang="en-US" sz="1800" b="1" smtClean="0">
                <a:solidFill>
                  <a:srgbClr val="000000"/>
                </a:solidFill>
                <a:cs typeface="宋体" charset="0"/>
              </a:rPr>
              <a:t>102</a:t>
            </a: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, 186804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0"/>
            <a:ext cx="8991600" cy="523875"/>
          </a:xfrm>
        </p:spPr>
        <p:txBody>
          <a:bodyPr/>
          <a:lstStyle/>
          <a:p>
            <a:pPr algn="ctr"/>
            <a:r>
              <a:rPr lang="en-US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Optimal Gap Size (Electrical Linear Response)</a:t>
            </a:r>
          </a:p>
        </p:txBody>
      </p:sp>
      <p:sp>
        <p:nvSpPr>
          <p:cNvPr id="166914" name="Text Box 5"/>
          <p:cNvSpPr txBox="1">
            <a:spLocks noChangeArrowheads="1"/>
          </p:cNvSpPr>
          <p:nvPr/>
        </p:nvSpPr>
        <p:spPr bwMode="auto">
          <a:xfrm>
            <a:off x="381000" y="5139655"/>
            <a:ext cx="8001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sz="1800" dirty="0" smtClean="0">
                <a:solidFill>
                  <a:srgbClr val="FF0000"/>
                </a:solidFill>
                <a:cs typeface="宋体" charset="0"/>
              </a:rPr>
              <a:t> Existence of an optimal gap size in all types of dimers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 Higher maximum </a:t>
            </a:r>
            <a:r>
              <a:rPr lang="en-US" sz="1800" dirty="0" err="1" smtClean="0">
                <a:solidFill>
                  <a:srgbClr val="3333CC"/>
                </a:solidFill>
                <a:cs typeface="宋体" charset="0"/>
              </a:rPr>
              <a:t>polarizability</a:t>
            </a:r>
            <a:r>
              <a:rPr lang="en-US" sz="1800" dirty="0" smtClean="0">
                <a:solidFill>
                  <a:srgbClr val="3333CC"/>
                </a:solidFill>
                <a:cs typeface="宋体" charset="0"/>
              </a:rPr>
              <a:t> in tip-tip orientation</a:t>
            </a:r>
            <a:endParaRPr lang="en-US" sz="1800" dirty="0" smtClean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6915" name="Oval 6"/>
          <p:cNvSpPr>
            <a:spLocks noChangeArrowheads="1"/>
          </p:cNvSpPr>
          <p:nvPr/>
        </p:nvSpPr>
        <p:spPr bwMode="auto">
          <a:xfrm>
            <a:off x="7391400" y="762000"/>
            <a:ext cx="990600" cy="914400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66916" name="Oval 7"/>
          <p:cNvSpPr>
            <a:spLocks noChangeArrowheads="1"/>
          </p:cNvSpPr>
          <p:nvPr/>
        </p:nvSpPr>
        <p:spPr bwMode="auto">
          <a:xfrm>
            <a:off x="7391400" y="2057400"/>
            <a:ext cx="990600" cy="914400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66917" name="AutoShape 11"/>
          <p:cNvSpPr>
            <a:spLocks noChangeArrowheads="1"/>
          </p:cNvSpPr>
          <p:nvPr/>
        </p:nvSpPr>
        <p:spPr bwMode="auto">
          <a:xfrm>
            <a:off x="7239000" y="1219200"/>
            <a:ext cx="76200" cy="914400"/>
          </a:xfrm>
          <a:prstGeom prst="upArrow">
            <a:avLst>
              <a:gd name="adj1" fmla="val 50000"/>
              <a:gd name="adj2" fmla="val 300000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aphicFrame>
        <p:nvGraphicFramePr>
          <p:cNvPr id="166918" name="Object 13"/>
          <p:cNvGraphicFramePr>
            <a:graphicFrameLocks noGrp="1" noChangeAspect="1"/>
          </p:cNvGraphicFramePr>
          <p:nvPr>
            <p:ph idx="4294967295"/>
          </p:nvPr>
        </p:nvGraphicFramePr>
        <p:xfrm>
          <a:off x="6400800" y="914400"/>
          <a:ext cx="9144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26" name="Equation" r:id="rId4" imgW="571252" imgH="228501" progId="Equation.3">
                  <p:embed/>
                </p:oleObj>
              </mc:Choice>
              <mc:Fallback>
                <p:oleObj name="Equation" r:id="rId4" imgW="57125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914400"/>
                        <a:ext cx="9144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600200" y="914400"/>
            <a:ext cx="533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66920" name="Line 10"/>
          <p:cNvSpPr>
            <a:spLocks noChangeAspect="1" noChangeShapeType="1"/>
          </p:cNvSpPr>
          <p:nvPr/>
        </p:nvSpPr>
        <p:spPr bwMode="auto">
          <a:xfrm>
            <a:off x="7848600" y="1676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6921" name="Rectangle 11"/>
          <p:cNvSpPr>
            <a:spLocks noChangeArrowheads="1"/>
          </p:cNvSpPr>
          <p:nvPr/>
        </p:nvSpPr>
        <p:spPr bwMode="auto">
          <a:xfrm>
            <a:off x="1524000" y="3810000"/>
            <a:ext cx="2819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66922" name="Rectangle 12"/>
          <p:cNvSpPr>
            <a:spLocks noChangeArrowheads="1"/>
          </p:cNvSpPr>
          <p:nvPr/>
        </p:nvSpPr>
        <p:spPr bwMode="auto">
          <a:xfrm>
            <a:off x="4724400" y="3810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66923" name="Text Box 13"/>
          <p:cNvSpPr txBox="1">
            <a:spLocks noChangeArrowheads="1"/>
          </p:cNvSpPr>
          <p:nvPr/>
        </p:nvSpPr>
        <p:spPr bwMode="auto">
          <a:xfrm>
            <a:off x="7985125" y="1636713"/>
            <a:ext cx="3984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000000"/>
                </a:solidFill>
                <a:cs typeface="宋体" charset="0"/>
              </a:rPr>
              <a:t>S </a:t>
            </a:r>
          </a:p>
        </p:txBody>
      </p:sp>
      <p:graphicFrame>
        <p:nvGraphicFramePr>
          <p:cNvPr id="166924" name="Object 3"/>
          <p:cNvGraphicFramePr>
            <a:graphicFrameLocks noChangeAspect="1"/>
          </p:cNvGraphicFramePr>
          <p:nvPr/>
        </p:nvGraphicFramePr>
        <p:xfrm>
          <a:off x="6667500" y="3124200"/>
          <a:ext cx="1803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27" name="Equation" r:id="rId6" imgW="901309" imgH="431613" progId="Equation.3">
                  <p:embed/>
                </p:oleObj>
              </mc:Choice>
              <mc:Fallback>
                <p:oleObj name="Equation" r:id="rId6" imgW="901309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3124200"/>
                        <a:ext cx="18034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6925" name="Group 16"/>
          <p:cNvGrpSpPr>
            <a:grpSpLocks/>
          </p:cNvGrpSpPr>
          <p:nvPr/>
        </p:nvGrpSpPr>
        <p:grpSpPr bwMode="auto">
          <a:xfrm>
            <a:off x="385763" y="533400"/>
            <a:ext cx="5786437" cy="4633913"/>
            <a:chOff x="351" y="279"/>
            <a:chExt cx="3645" cy="2919"/>
          </a:xfrm>
        </p:grpSpPr>
        <p:pic>
          <p:nvPicPr>
            <p:cNvPr id="166930" name="Picture 17" descr="D:\REFERENCES\PRESENTATION\polarizability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" y="279"/>
              <a:ext cx="3645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31" name="Text Box 18"/>
            <p:cNvSpPr txBox="1">
              <a:spLocks noChangeArrowheads="1"/>
            </p:cNvSpPr>
            <p:nvPr/>
          </p:nvSpPr>
          <p:spPr bwMode="auto">
            <a:xfrm>
              <a:off x="1488" y="2965"/>
              <a:ext cx="1934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i="1" dirty="0" smtClean="0">
                  <a:solidFill>
                    <a:srgbClr val="000000"/>
                  </a:solidFill>
                  <a:cs typeface="宋体" charset="0"/>
                </a:rPr>
                <a:t>S </a:t>
              </a:r>
              <a:r>
                <a:rPr lang="en-US" sz="1800" dirty="0" smtClean="0">
                  <a:solidFill>
                    <a:srgbClr val="000000"/>
                  </a:solidFill>
                  <a:cs typeface="宋体" charset="0"/>
                </a:rPr>
                <a:t>(unit: interlayer spacing </a:t>
              </a:r>
              <a:r>
                <a:rPr lang="en-US" sz="1800" i="1" dirty="0" smtClean="0">
                  <a:solidFill>
                    <a:srgbClr val="000000"/>
                  </a:solidFill>
                  <a:cs typeface="宋体" charset="0"/>
                </a:rPr>
                <a:t>d</a:t>
              </a:r>
              <a:r>
                <a:rPr lang="en-US" sz="1800" dirty="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</p:grpSp>
      <p:sp>
        <p:nvSpPr>
          <p:cNvPr id="166926" name="Text Box 19"/>
          <p:cNvSpPr txBox="1">
            <a:spLocks noChangeArrowheads="1"/>
          </p:cNvSpPr>
          <p:nvPr/>
        </p:nvSpPr>
        <p:spPr bwMode="auto">
          <a:xfrm>
            <a:off x="6629400" y="3962400"/>
            <a:ext cx="22098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P</a:t>
            </a:r>
            <a:r>
              <a:rPr lang="en-US" sz="1800" i="1" baseline="-25000" smtClean="0">
                <a:solidFill>
                  <a:srgbClr val="000000"/>
                </a:solidFill>
                <a:cs typeface="宋体" charset="0"/>
              </a:rPr>
              <a:t>z</a:t>
            </a: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: dipole moment</a:t>
            </a:r>
            <a:endParaRPr lang="en-US" sz="1800" i="1" baseline="-25000" smtClean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6927" name="Text Box 20"/>
          <p:cNvSpPr txBox="1">
            <a:spLocks noChangeArrowheads="1"/>
          </p:cNvSpPr>
          <p:nvPr/>
        </p:nvSpPr>
        <p:spPr bwMode="auto">
          <a:xfrm>
            <a:off x="3352800" y="2286000"/>
            <a:ext cx="20224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Optimal Gap Size </a:t>
            </a:r>
          </a:p>
        </p:txBody>
      </p:sp>
      <p:sp>
        <p:nvSpPr>
          <p:cNvPr id="166928" name="Line 21"/>
          <p:cNvSpPr>
            <a:spLocks noChangeShapeType="1"/>
          </p:cNvSpPr>
          <p:nvPr/>
        </p:nvSpPr>
        <p:spPr bwMode="auto">
          <a:xfrm flipH="1" flipV="1">
            <a:off x="2667000" y="914400"/>
            <a:ext cx="99060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6929" name="Rectangle 19"/>
          <p:cNvSpPr>
            <a:spLocks noChangeArrowheads="1"/>
          </p:cNvSpPr>
          <p:nvPr/>
        </p:nvSpPr>
        <p:spPr bwMode="auto">
          <a:xfrm>
            <a:off x="304800" y="5939432"/>
            <a:ext cx="8575992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Jellium</a:t>
            </a:r>
            <a:r>
              <a:rPr lang="en-US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 Model </a:t>
            </a:r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(</a:t>
            </a:r>
            <a:r>
              <a:rPr lang="en-US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Nordlander’s</a:t>
            </a:r>
            <a:r>
              <a:rPr lang="en-US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 group: Nano </a:t>
            </a:r>
            <a:r>
              <a:rPr lang="en-US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Lett</a:t>
            </a:r>
            <a:r>
              <a:rPr lang="en-US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 09</a:t>
            </a:r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): </a:t>
            </a:r>
            <a:r>
              <a:rPr lang="en-US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Much </a:t>
            </a:r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宋体" charset="0"/>
              </a:rPr>
              <a:t>larger nanoparticle dimers</a:t>
            </a: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61" name="Group 2"/>
          <p:cNvGrpSpPr>
            <a:grpSpLocks/>
          </p:cNvGrpSpPr>
          <p:nvPr/>
        </p:nvGrpSpPr>
        <p:grpSpPr bwMode="auto">
          <a:xfrm>
            <a:off x="2209800" y="1524000"/>
            <a:ext cx="4752975" cy="3643313"/>
            <a:chOff x="1392" y="912"/>
            <a:chExt cx="2994" cy="2295"/>
          </a:xfrm>
        </p:grpSpPr>
        <p:pic>
          <p:nvPicPr>
            <p:cNvPr id="169025" name="Picture 3" descr="D:\REFERENCES\PRESENTATION\charge_transf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912"/>
              <a:ext cx="2994" cy="2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26" name="Text Box 4"/>
            <p:cNvSpPr txBox="1">
              <a:spLocks noChangeAspect="1" noChangeArrowheads="1"/>
            </p:cNvSpPr>
            <p:nvPr/>
          </p:nvSpPr>
          <p:spPr bwMode="auto">
            <a:xfrm>
              <a:off x="2354" y="3013"/>
              <a:ext cx="1530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S </a:t>
              </a: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(unit: interlayer spacing </a:t>
              </a: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d</a:t>
              </a: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  <p:sp>
          <p:nvSpPr>
            <p:cNvPr id="169027" name="Text Box 5"/>
            <p:cNvSpPr txBox="1">
              <a:spLocks noChangeAspect="1" noChangeArrowheads="1"/>
            </p:cNvSpPr>
            <p:nvPr/>
          </p:nvSpPr>
          <p:spPr bwMode="auto">
            <a:xfrm rot="-5400000">
              <a:off x="920" y="1819"/>
              <a:ext cx="1231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Transfered Charge (</a:t>
              </a: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e</a:t>
              </a: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</p:grpSp>
      <p:sp>
        <p:nvSpPr>
          <p:cNvPr id="168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152400"/>
            <a:ext cx="8915400" cy="523875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“Bond” Breaking Picture for Optimal Gap Size</a:t>
            </a:r>
          </a:p>
        </p:txBody>
      </p:sp>
      <p:grpSp>
        <p:nvGrpSpPr>
          <p:cNvPr id="168963" name="Group 70"/>
          <p:cNvGrpSpPr>
            <a:grpSpLocks/>
          </p:cNvGrpSpPr>
          <p:nvPr/>
        </p:nvGrpSpPr>
        <p:grpSpPr bwMode="auto">
          <a:xfrm>
            <a:off x="6553200" y="990600"/>
            <a:ext cx="2622550" cy="4913313"/>
            <a:chOff x="4128" y="624"/>
            <a:chExt cx="1652" cy="3095"/>
          </a:xfrm>
        </p:grpSpPr>
        <p:sp>
          <p:nvSpPr>
            <p:cNvPr id="168992" name="Text Box 8"/>
            <p:cNvSpPr txBox="1">
              <a:spLocks noChangeArrowheads="1"/>
            </p:cNvSpPr>
            <p:nvPr/>
          </p:nvSpPr>
          <p:spPr bwMode="auto">
            <a:xfrm>
              <a:off x="4172" y="624"/>
              <a:ext cx="14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8000"/>
                  </a:solidFill>
                  <a:cs typeface="宋体" charset="0"/>
                </a:rPr>
                <a:t>After “bond” breaks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8000"/>
                  </a:solidFill>
                  <a:cs typeface="宋体" charset="0"/>
                </a:rPr>
                <a:t>(large </a:t>
              </a:r>
              <a:r>
                <a:rPr lang="en-US" sz="1800" i="1" smtClean="0">
                  <a:solidFill>
                    <a:srgbClr val="008000"/>
                  </a:solidFill>
                  <a:cs typeface="宋体" charset="0"/>
                </a:rPr>
                <a:t>S</a:t>
              </a:r>
              <a:r>
                <a:rPr lang="en-US" sz="1800" smtClean="0">
                  <a:solidFill>
                    <a:srgbClr val="008000"/>
                  </a:solidFill>
                  <a:cs typeface="宋体" charset="0"/>
                </a:rPr>
                <a:t>)</a:t>
              </a:r>
            </a:p>
          </p:txBody>
        </p:sp>
        <p:grpSp>
          <p:nvGrpSpPr>
            <p:cNvPr id="168993" name="Group 10"/>
            <p:cNvGrpSpPr>
              <a:grpSpLocks/>
            </p:cNvGrpSpPr>
            <p:nvPr/>
          </p:nvGrpSpPr>
          <p:grpSpPr bwMode="auto">
            <a:xfrm>
              <a:off x="4508" y="1056"/>
              <a:ext cx="784" cy="2208"/>
              <a:chOff x="4560" y="959"/>
              <a:chExt cx="784" cy="2208"/>
            </a:xfrm>
          </p:grpSpPr>
          <p:sp>
            <p:nvSpPr>
              <p:cNvPr id="168996" name="Freeform 11"/>
              <p:cNvSpPr>
                <a:spLocks noChangeAspect="1"/>
              </p:cNvSpPr>
              <p:nvPr/>
            </p:nvSpPr>
            <p:spPr bwMode="auto">
              <a:xfrm rot="-5400000">
                <a:off x="4620" y="2303"/>
                <a:ext cx="708" cy="732"/>
              </a:xfrm>
              <a:custGeom>
                <a:avLst/>
                <a:gdLst>
                  <a:gd name="T0" fmla="*/ 72 w 784"/>
                  <a:gd name="T1" fmla="*/ 5 h 812"/>
                  <a:gd name="T2" fmla="*/ 56 w 784"/>
                  <a:gd name="T3" fmla="*/ 5 h 812"/>
                  <a:gd name="T4" fmla="*/ 21 w 784"/>
                  <a:gd name="T5" fmla="*/ 22 h 812"/>
                  <a:gd name="T6" fmla="*/ 5 w 784"/>
                  <a:gd name="T7" fmla="*/ 47 h 812"/>
                  <a:gd name="T8" fmla="*/ 5 w 784"/>
                  <a:gd name="T9" fmla="*/ 69 h 812"/>
                  <a:gd name="T10" fmla="*/ 5 w 784"/>
                  <a:gd name="T11" fmla="*/ 88 h 812"/>
                  <a:gd name="T12" fmla="*/ 28 w 784"/>
                  <a:gd name="T13" fmla="*/ 109 h 812"/>
                  <a:gd name="T14" fmla="*/ 53 w 784"/>
                  <a:gd name="T15" fmla="*/ 123 h 812"/>
                  <a:gd name="T16" fmla="*/ 69 w 784"/>
                  <a:gd name="T17" fmla="*/ 124 h 812"/>
                  <a:gd name="T18" fmla="*/ 80 w 784"/>
                  <a:gd name="T19" fmla="*/ 123 h 812"/>
                  <a:gd name="T20" fmla="*/ 107 w 784"/>
                  <a:gd name="T21" fmla="*/ 105 h 812"/>
                  <a:gd name="T22" fmla="*/ 121 w 784"/>
                  <a:gd name="T23" fmla="*/ 83 h 812"/>
                  <a:gd name="T24" fmla="*/ 125 w 784"/>
                  <a:gd name="T25" fmla="*/ 71 h 812"/>
                  <a:gd name="T26" fmla="*/ 122 w 784"/>
                  <a:gd name="T27" fmla="*/ 62 h 812"/>
                  <a:gd name="T28" fmla="*/ 122 w 784"/>
                  <a:gd name="T29" fmla="*/ 51 h 812"/>
                  <a:gd name="T30" fmla="*/ 109 w 784"/>
                  <a:gd name="T31" fmla="*/ 22 h 812"/>
                  <a:gd name="T32" fmla="*/ 93 w 784"/>
                  <a:gd name="T33" fmla="*/ 5 h 812"/>
                  <a:gd name="T34" fmla="*/ 72 w 784"/>
                  <a:gd name="T35" fmla="*/ 5 h 8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84"/>
                  <a:gd name="T55" fmla="*/ 0 h 812"/>
                  <a:gd name="T56" fmla="*/ 784 w 784"/>
                  <a:gd name="T57" fmla="*/ 812 h 8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84" h="812">
                    <a:moveTo>
                      <a:pt x="453" y="13"/>
                    </a:moveTo>
                    <a:cubicBezTo>
                      <a:pt x="435" y="14"/>
                      <a:pt x="398" y="0"/>
                      <a:pt x="345" y="22"/>
                    </a:cubicBezTo>
                    <a:cubicBezTo>
                      <a:pt x="293" y="45"/>
                      <a:pt x="189" y="101"/>
                      <a:pt x="135" y="148"/>
                    </a:cubicBezTo>
                    <a:cubicBezTo>
                      <a:pt x="81" y="195"/>
                      <a:pt x="44" y="259"/>
                      <a:pt x="22" y="307"/>
                    </a:cubicBezTo>
                    <a:cubicBezTo>
                      <a:pt x="0" y="355"/>
                      <a:pt x="4" y="395"/>
                      <a:pt x="5" y="439"/>
                    </a:cubicBezTo>
                    <a:cubicBezTo>
                      <a:pt x="6" y="483"/>
                      <a:pt x="1" y="527"/>
                      <a:pt x="30" y="571"/>
                    </a:cubicBezTo>
                    <a:cubicBezTo>
                      <a:pt x="59" y="615"/>
                      <a:pt x="128" y="666"/>
                      <a:pt x="179" y="702"/>
                    </a:cubicBezTo>
                    <a:cubicBezTo>
                      <a:pt x="230" y="738"/>
                      <a:pt x="294" y="772"/>
                      <a:pt x="335" y="789"/>
                    </a:cubicBezTo>
                    <a:cubicBezTo>
                      <a:pt x="375" y="806"/>
                      <a:pt x="395" y="801"/>
                      <a:pt x="424" y="802"/>
                    </a:cubicBezTo>
                    <a:cubicBezTo>
                      <a:pt x="452" y="803"/>
                      <a:pt x="468" y="812"/>
                      <a:pt x="509" y="793"/>
                    </a:cubicBezTo>
                    <a:cubicBezTo>
                      <a:pt x="550" y="774"/>
                      <a:pt x="630" y="728"/>
                      <a:pt x="672" y="686"/>
                    </a:cubicBezTo>
                    <a:cubicBezTo>
                      <a:pt x="714" y="644"/>
                      <a:pt x="744" y="575"/>
                      <a:pt x="762" y="538"/>
                    </a:cubicBezTo>
                    <a:cubicBezTo>
                      <a:pt x="780" y="501"/>
                      <a:pt x="778" y="487"/>
                      <a:pt x="779" y="464"/>
                    </a:cubicBezTo>
                    <a:cubicBezTo>
                      <a:pt x="780" y="441"/>
                      <a:pt x="771" y="420"/>
                      <a:pt x="770" y="398"/>
                    </a:cubicBezTo>
                    <a:cubicBezTo>
                      <a:pt x="769" y="376"/>
                      <a:pt x="784" y="374"/>
                      <a:pt x="770" y="332"/>
                    </a:cubicBezTo>
                    <a:cubicBezTo>
                      <a:pt x="756" y="290"/>
                      <a:pt x="721" y="192"/>
                      <a:pt x="688" y="143"/>
                    </a:cubicBezTo>
                    <a:cubicBezTo>
                      <a:pt x="655" y="94"/>
                      <a:pt x="614" y="57"/>
                      <a:pt x="575" y="35"/>
                    </a:cubicBezTo>
                    <a:cubicBezTo>
                      <a:pt x="536" y="13"/>
                      <a:pt x="481" y="18"/>
                      <a:pt x="456" y="13"/>
                    </a:cubicBezTo>
                  </a:path>
                </a:pathLst>
              </a:custGeom>
              <a:solidFill>
                <a:srgbClr val="FF0000">
                  <a:alpha val="3686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8997" name="Oval 12"/>
              <p:cNvSpPr>
                <a:spLocks noChangeArrowheads="1"/>
              </p:cNvSpPr>
              <p:nvPr/>
            </p:nvSpPr>
            <p:spPr bwMode="auto">
              <a:xfrm rot="-5400000">
                <a:off x="4656" y="2179"/>
                <a:ext cx="651" cy="651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68998" name="Freeform 13"/>
              <p:cNvSpPr>
                <a:spLocks noChangeAspect="1"/>
              </p:cNvSpPr>
              <p:nvPr/>
            </p:nvSpPr>
            <p:spPr bwMode="auto">
              <a:xfrm rot="-5400000">
                <a:off x="4621" y="1147"/>
                <a:ext cx="709" cy="737"/>
              </a:xfrm>
              <a:custGeom>
                <a:avLst/>
                <a:gdLst>
                  <a:gd name="T0" fmla="*/ 71 w 785"/>
                  <a:gd name="T1" fmla="*/ 124 h 817"/>
                  <a:gd name="T2" fmla="*/ 88 w 785"/>
                  <a:gd name="T3" fmla="*/ 124 h 817"/>
                  <a:gd name="T4" fmla="*/ 114 w 785"/>
                  <a:gd name="T5" fmla="*/ 101 h 817"/>
                  <a:gd name="T6" fmla="*/ 122 w 785"/>
                  <a:gd name="T7" fmla="*/ 79 h 817"/>
                  <a:gd name="T8" fmla="*/ 126 w 785"/>
                  <a:gd name="T9" fmla="*/ 60 h 817"/>
                  <a:gd name="T10" fmla="*/ 120 w 785"/>
                  <a:gd name="T11" fmla="*/ 37 h 817"/>
                  <a:gd name="T12" fmla="*/ 103 w 785"/>
                  <a:gd name="T13" fmla="*/ 15 h 817"/>
                  <a:gd name="T14" fmla="*/ 89 w 785"/>
                  <a:gd name="T15" fmla="*/ 5 h 817"/>
                  <a:gd name="T16" fmla="*/ 75 w 785"/>
                  <a:gd name="T17" fmla="*/ 5 h 817"/>
                  <a:gd name="T18" fmla="*/ 62 w 785"/>
                  <a:gd name="T19" fmla="*/ 5 h 817"/>
                  <a:gd name="T20" fmla="*/ 28 w 785"/>
                  <a:gd name="T21" fmla="*/ 20 h 817"/>
                  <a:gd name="T22" fmla="*/ 7 w 785"/>
                  <a:gd name="T23" fmla="*/ 49 h 817"/>
                  <a:gd name="T24" fmla="*/ 5 w 785"/>
                  <a:gd name="T25" fmla="*/ 60 h 817"/>
                  <a:gd name="T26" fmla="*/ 5 w 785"/>
                  <a:gd name="T27" fmla="*/ 69 h 817"/>
                  <a:gd name="T28" fmla="*/ 5 w 785"/>
                  <a:gd name="T29" fmla="*/ 78 h 817"/>
                  <a:gd name="T30" fmla="*/ 25 w 785"/>
                  <a:gd name="T31" fmla="*/ 103 h 817"/>
                  <a:gd name="T32" fmla="*/ 51 w 785"/>
                  <a:gd name="T33" fmla="*/ 122 h 817"/>
                  <a:gd name="T34" fmla="*/ 70 w 785"/>
                  <a:gd name="T35" fmla="*/ 124 h 8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85"/>
                  <a:gd name="T55" fmla="*/ 0 h 817"/>
                  <a:gd name="T56" fmla="*/ 785 w 785"/>
                  <a:gd name="T57" fmla="*/ 817 h 8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85" h="817">
                    <a:moveTo>
                      <a:pt x="438" y="800"/>
                    </a:moveTo>
                    <a:cubicBezTo>
                      <a:pt x="456" y="799"/>
                      <a:pt x="501" y="817"/>
                      <a:pt x="546" y="791"/>
                    </a:cubicBezTo>
                    <a:cubicBezTo>
                      <a:pt x="591" y="765"/>
                      <a:pt x="671" y="693"/>
                      <a:pt x="708" y="645"/>
                    </a:cubicBezTo>
                    <a:cubicBezTo>
                      <a:pt x="745" y="597"/>
                      <a:pt x="754" y="549"/>
                      <a:pt x="766" y="505"/>
                    </a:cubicBezTo>
                    <a:cubicBezTo>
                      <a:pt x="778" y="461"/>
                      <a:pt x="785" y="425"/>
                      <a:pt x="782" y="381"/>
                    </a:cubicBezTo>
                    <a:cubicBezTo>
                      <a:pt x="779" y="337"/>
                      <a:pt x="773" y="288"/>
                      <a:pt x="750" y="241"/>
                    </a:cubicBezTo>
                    <a:cubicBezTo>
                      <a:pt x="727" y="194"/>
                      <a:pt x="675" y="137"/>
                      <a:pt x="643" y="101"/>
                    </a:cubicBezTo>
                    <a:cubicBezTo>
                      <a:pt x="611" y="65"/>
                      <a:pt x="585" y="39"/>
                      <a:pt x="556" y="24"/>
                    </a:cubicBezTo>
                    <a:cubicBezTo>
                      <a:pt x="527" y="9"/>
                      <a:pt x="496" y="12"/>
                      <a:pt x="467" y="11"/>
                    </a:cubicBezTo>
                    <a:cubicBezTo>
                      <a:pt x="439" y="10"/>
                      <a:pt x="431" y="0"/>
                      <a:pt x="382" y="20"/>
                    </a:cubicBezTo>
                    <a:cubicBezTo>
                      <a:pt x="333" y="40"/>
                      <a:pt x="232" y="81"/>
                      <a:pt x="175" y="130"/>
                    </a:cubicBezTo>
                    <a:cubicBezTo>
                      <a:pt x="118" y="179"/>
                      <a:pt x="68" y="272"/>
                      <a:pt x="42" y="315"/>
                    </a:cubicBezTo>
                    <a:cubicBezTo>
                      <a:pt x="16" y="358"/>
                      <a:pt x="23" y="368"/>
                      <a:pt x="17" y="389"/>
                    </a:cubicBezTo>
                    <a:cubicBezTo>
                      <a:pt x="11" y="410"/>
                      <a:pt x="8" y="421"/>
                      <a:pt x="9" y="439"/>
                    </a:cubicBezTo>
                    <a:cubicBezTo>
                      <a:pt x="10" y="457"/>
                      <a:pt x="0" y="459"/>
                      <a:pt x="25" y="496"/>
                    </a:cubicBezTo>
                    <a:cubicBezTo>
                      <a:pt x="50" y="533"/>
                      <a:pt x="109" y="612"/>
                      <a:pt x="157" y="659"/>
                    </a:cubicBezTo>
                    <a:cubicBezTo>
                      <a:pt x="205" y="706"/>
                      <a:pt x="270" y="754"/>
                      <a:pt x="316" y="778"/>
                    </a:cubicBezTo>
                    <a:cubicBezTo>
                      <a:pt x="362" y="802"/>
                      <a:pt x="410" y="795"/>
                      <a:pt x="435" y="800"/>
                    </a:cubicBezTo>
                  </a:path>
                </a:pathLst>
              </a:custGeom>
              <a:solidFill>
                <a:srgbClr val="FF0000">
                  <a:alpha val="3686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8999" name="Oval 14"/>
              <p:cNvSpPr>
                <a:spLocks noChangeArrowheads="1"/>
              </p:cNvSpPr>
              <p:nvPr/>
            </p:nvSpPr>
            <p:spPr bwMode="auto">
              <a:xfrm rot="5400000">
                <a:off x="4656" y="1077"/>
                <a:ext cx="651" cy="651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grpSp>
            <p:nvGrpSpPr>
              <p:cNvPr id="169000" name="Group 15"/>
              <p:cNvGrpSpPr>
                <a:grpSpLocks/>
              </p:cNvGrpSpPr>
              <p:nvPr/>
            </p:nvGrpSpPr>
            <p:grpSpPr bwMode="auto">
              <a:xfrm rot="-5400000">
                <a:off x="4703" y="1055"/>
                <a:ext cx="96" cy="96"/>
                <a:chOff x="2208" y="3936"/>
                <a:chExt cx="96" cy="96"/>
              </a:xfrm>
            </p:grpSpPr>
            <p:sp>
              <p:nvSpPr>
                <p:cNvPr id="169023" name="Line 16"/>
                <p:cNvSpPr>
                  <a:spLocks noChangeShapeType="1"/>
                </p:cNvSpPr>
                <p:nvPr/>
              </p:nvSpPr>
              <p:spPr bwMode="auto">
                <a:xfrm>
                  <a:off x="2208" y="3984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9024" name="Line 17"/>
                <p:cNvSpPr>
                  <a:spLocks noChangeShapeType="1"/>
                </p:cNvSpPr>
                <p:nvPr/>
              </p:nvSpPr>
              <p:spPr bwMode="auto">
                <a:xfrm>
                  <a:off x="2256" y="3936"/>
                  <a:ext cx="0" cy="9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69001" name="Group 18"/>
              <p:cNvGrpSpPr>
                <a:grpSpLocks/>
              </p:cNvGrpSpPr>
              <p:nvPr/>
            </p:nvGrpSpPr>
            <p:grpSpPr bwMode="auto">
              <a:xfrm rot="-5400000">
                <a:off x="4943" y="959"/>
                <a:ext cx="96" cy="96"/>
                <a:chOff x="2208" y="3936"/>
                <a:chExt cx="96" cy="96"/>
              </a:xfrm>
            </p:grpSpPr>
            <p:sp>
              <p:nvSpPr>
                <p:cNvPr id="169021" name="Line 19"/>
                <p:cNvSpPr>
                  <a:spLocks noChangeShapeType="1"/>
                </p:cNvSpPr>
                <p:nvPr/>
              </p:nvSpPr>
              <p:spPr bwMode="auto">
                <a:xfrm>
                  <a:off x="2208" y="3984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9022" name="Line 20"/>
                <p:cNvSpPr>
                  <a:spLocks noChangeShapeType="1"/>
                </p:cNvSpPr>
                <p:nvPr/>
              </p:nvSpPr>
              <p:spPr bwMode="auto">
                <a:xfrm>
                  <a:off x="2256" y="3936"/>
                  <a:ext cx="0" cy="9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69002" name="Group 21"/>
              <p:cNvGrpSpPr>
                <a:grpSpLocks/>
              </p:cNvGrpSpPr>
              <p:nvPr/>
            </p:nvGrpSpPr>
            <p:grpSpPr bwMode="auto">
              <a:xfrm rot="-5400000">
                <a:off x="5135" y="1055"/>
                <a:ext cx="96" cy="96"/>
                <a:chOff x="2208" y="3936"/>
                <a:chExt cx="96" cy="96"/>
              </a:xfrm>
            </p:grpSpPr>
            <p:sp>
              <p:nvSpPr>
                <p:cNvPr id="169019" name="Line 22"/>
                <p:cNvSpPr>
                  <a:spLocks noChangeShapeType="1"/>
                </p:cNvSpPr>
                <p:nvPr/>
              </p:nvSpPr>
              <p:spPr bwMode="auto">
                <a:xfrm>
                  <a:off x="2208" y="3984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9020" name="Line 23"/>
                <p:cNvSpPr>
                  <a:spLocks noChangeShapeType="1"/>
                </p:cNvSpPr>
                <p:nvPr/>
              </p:nvSpPr>
              <p:spPr bwMode="auto">
                <a:xfrm>
                  <a:off x="2256" y="3936"/>
                  <a:ext cx="0" cy="9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69003" name="Group 24"/>
              <p:cNvGrpSpPr>
                <a:grpSpLocks/>
              </p:cNvGrpSpPr>
              <p:nvPr/>
            </p:nvGrpSpPr>
            <p:grpSpPr bwMode="auto">
              <a:xfrm rot="-5400000">
                <a:off x="4704" y="2159"/>
                <a:ext cx="96" cy="96"/>
                <a:chOff x="2208" y="3936"/>
                <a:chExt cx="96" cy="96"/>
              </a:xfrm>
            </p:grpSpPr>
            <p:sp>
              <p:nvSpPr>
                <p:cNvPr id="169017" name="Line 25"/>
                <p:cNvSpPr>
                  <a:spLocks noChangeShapeType="1"/>
                </p:cNvSpPr>
                <p:nvPr/>
              </p:nvSpPr>
              <p:spPr bwMode="auto">
                <a:xfrm>
                  <a:off x="2208" y="3984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9018" name="Line 26"/>
                <p:cNvSpPr>
                  <a:spLocks noChangeShapeType="1"/>
                </p:cNvSpPr>
                <p:nvPr/>
              </p:nvSpPr>
              <p:spPr bwMode="auto">
                <a:xfrm>
                  <a:off x="2256" y="3936"/>
                  <a:ext cx="0" cy="9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69004" name="Group 27"/>
              <p:cNvGrpSpPr>
                <a:grpSpLocks/>
              </p:cNvGrpSpPr>
              <p:nvPr/>
            </p:nvGrpSpPr>
            <p:grpSpPr bwMode="auto">
              <a:xfrm rot="-5400000">
                <a:off x="4944" y="2063"/>
                <a:ext cx="96" cy="96"/>
                <a:chOff x="2208" y="3936"/>
                <a:chExt cx="96" cy="96"/>
              </a:xfrm>
            </p:grpSpPr>
            <p:sp>
              <p:nvSpPr>
                <p:cNvPr id="169015" name="Line 28"/>
                <p:cNvSpPr>
                  <a:spLocks noChangeShapeType="1"/>
                </p:cNvSpPr>
                <p:nvPr/>
              </p:nvSpPr>
              <p:spPr bwMode="auto">
                <a:xfrm>
                  <a:off x="2208" y="3984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9016" name="Line 29"/>
                <p:cNvSpPr>
                  <a:spLocks noChangeShapeType="1"/>
                </p:cNvSpPr>
                <p:nvPr/>
              </p:nvSpPr>
              <p:spPr bwMode="auto">
                <a:xfrm>
                  <a:off x="2256" y="3936"/>
                  <a:ext cx="0" cy="9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69005" name="Group 30"/>
              <p:cNvGrpSpPr>
                <a:grpSpLocks/>
              </p:cNvGrpSpPr>
              <p:nvPr/>
            </p:nvGrpSpPr>
            <p:grpSpPr bwMode="auto">
              <a:xfrm rot="-5400000">
                <a:off x="5136" y="2159"/>
                <a:ext cx="96" cy="96"/>
                <a:chOff x="2208" y="3936"/>
                <a:chExt cx="96" cy="96"/>
              </a:xfrm>
            </p:grpSpPr>
            <p:sp>
              <p:nvSpPr>
                <p:cNvPr id="169013" name="Line 31"/>
                <p:cNvSpPr>
                  <a:spLocks noChangeShapeType="1"/>
                </p:cNvSpPr>
                <p:nvPr/>
              </p:nvSpPr>
              <p:spPr bwMode="auto">
                <a:xfrm>
                  <a:off x="2208" y="3984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9014" name="Line 32"/>
                <p:cNvSpPr>
                  <a:spLocks noChangeShapeType="1"/>
                </p:cNvSpPr>
                <p:nvPr/>
              </p:nvSpPr>
              <p:spPr bwMode="auto">
                <a:xfrm>
                  <a:off x="2256" y="3936"/>
                  <a:ext cx="0" cy="9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69006" name="Line 33"/>
              <p:cNvSpPr>
                <a:spLocks noChangeShapeType="1"/>
              </p:cNvSpPr>
              <p:nvPr/>
            </p:nvSpPr>
            <p:spPr bwMode="auto">
              <a:xfrm rot="-5400000">
                <a:off x="4752" y="3023"/>
                <a:ext cx="9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9007" name="Line 34"/>
              <p:cNvSpPr>
                <a:spLocks noChangeShapeType="1"/>
              </p:cNvSpPr>
              <p:nvPr/>
            </p:nvSpPr>
            <p:spPr bwMode="auto">
              <a:xfrm rot="-5400000">
                <a:off x="4944" y="3119"/>
                <a:ext cx="9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9008" name="Line 35"/>
              <p:cNvSpPr>
                <a:spLocks noChangeShapeType="1"/>
              </p:cNvSpPr>
              <p:nvPr/>
            </p:nvSpPr>
            <p:spPr bwMode="auto">
              <a:xfrm rot="-5400000">
                <a:off x="5136" y="3023"/>
                <a:ext cx="9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9009" name="Line 36"/>
              <p:cNvSpPr>
                <a:spLocks noChangeShapeType="1"/>
              </p:cNvSpPr>
              <p:nvPr/>
            </p:nvSpPr>
            <p:spPr bwMode="auto">
              <a:xfrm rot="-5400000">
                <a:off x="4751" y="1823"/>
                <a:ext cx="9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9010" name="Line 37"/>
              <p:cNvSpPr>
                <a:spLocks noChangeShapeType="1"/>
              </p:cNvSpPr>
              <p:nvPr/>
            </p:nvSpPr>
            <p:spPr bwMode="auto">
              <a:xfrm rot="-5400000">
                <a:off x="4943" y="1919"/>
                <a:ext cx="9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9011" name="Line 38"/>
              <p:cNvSpPr>
                <a:spLocks noChangeShapeType="1"/>
              </p:cNvSpPr>
              <p:nvPr/>
            </p:nvSpPr>
            <p:spPr bwMode="auto">
              <a:xfrm rot="-5400000">
                <a:off x="5135" y="1823"/>
                <a:ext cx="9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9012" name="AutoShape 39"/>
              <p:cNvSpPr>
                <a:spLocks noChangeArrowheads="1"/>
              </p:cNvSpPr>
              <p:nvPr/>
            </p:nvSpPr>
            <p:spPr bwMode="auto">
              <a:xfrm rot="-5400000">
                <a:off x="4320" y="1968"/>
                <a:ext cx="576" cy="96"/>
              </a:xfrm>
              <a:prstGeom prst="rightArrow">
                <a:avLst>
                  <a:gd name="adj1" fmla="val 50000"/>
                  <a:gd name="adj2" fmla="val 1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68995" name="Text Box 66"/>
            <p:cNvSpPr txBox="1">
              <a:spLocks noChangeArrowheads="1"/>
            </p:cNvSpPr>
            <p:nvPr/>
          </p:nvSpPr>
          <p:spPr bwMode="auto">
            <a:xfrm>
              <a:off x="4128" y="3312"/>
              <a:ext cx="16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err="1" smtClean="0">
                  <a:solidFill>
                    <a:srgbClr val="008000"/>
                  </a:solidFill>
                  <a:cs typeface="宋体" charset="0"/>
                </a:rPr>
                <a:t>Polarizability</a:t>
              </a:r>
              <a:r>
                <a:rPr lang="en-US" sz="1800" dirty="0" smtClean="0">
                  <a:solidFill>
                    <a:srgbClr val="008000"/>
                  </a:solidFill>
                  <a:cs typeface="宋体" charset="0"/>
                </a:rPr>
                <a:t> decreases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smtClean="0">
                  <a:solidFill>
                    <a:srgbClr val="008000"/>
                  </a:solidFill>
                  <a:cs typeface="宋体" charset="0"/>
                </a:rPr>
                <a:t>with increasing </a:t>
              </a:r>
              <a:r>
                <a:rPr lang="en-US" sz="1800" i="1" dirty="0" smtClean="0">
                  <a:solidFill>
                    <a:srgbClr val="008000"/>
                  </a:solidFill>
                  <a:cs typeface="宋体" charset="0"/>
                </a:rPr>
                <a:t>S</a:t>
              </a:r>
            </a:p>
          </p:txBody>
        </p:sp>
      </p:grpSp>
      <p:grpSp>
        <p:nvGrpSpPr>
          <p:cNvPr id="168964" name="Group 69"/>
          <p:cNvGrpSpPr>
            <a:grpSpLocks/>
          </p:cNvGrpSpPr>
          <p:nvPr/>
        </p:nvGrpSpPr>
        <p:grpSpPr bwMode="auto">
          <a:xfrm>
            <a:off x="0" y="1035050"/>
            <a:ext cx="2590800" cy="4564063"/>
            <a:chOff x="0" y="652"/>
            <a:chExt cx="1632" cy="2875"/>
          </a:xfrm>
        </p:grpSpPr>
        <p:sp>
          <p:nvSpPr>
            <p:cNvPr id="168967" name="Text Box 9"/>
            <p:cNvSpPr txBox="1">
              <a:spLocks noChangeArrowheads="1"/>
            </p:cNvSpPr>
            <p:nvPr/>
          </p:nvSpPr>
          <p:spPr bwMode="auto">
            <a:xfrm>
              <a:off x="48" y="652"/>
              <a:ext cx="15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8000"/>
                  </a:solidFill>
                  <a:cs typeface="宋体" charset="0"/>
                </a:rPr>
                <a:t>Before “bond” breaks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8000"/>
                  </a:solidFill>
                  <a:cs typeface="宋体" charset="0"/>
                </a:rPr>
                <a:t>(small </a:t>
              </a:r>
              <a:r>
                <a:rPr lang="en-US" sz="1800" i="1" smtClean="0">
                  <a:solidFill>
                    <a:srgbClr val="008000"/>
                  </a:solidFill>
                  <a:cs typeface="宋体" charset="0"/>
                </a:rPr>
                <a:t>S</a:t>
              </a:r>
              <a:r>
                <a:rPr lang="en-US" sz="1800" smtClean="0">
                  <a:solidFill>
                    <a:srgbClr val="008000"/>
                  </a:solidFill>
                  <a:cs typeface="宋体" charset="0"/>
                </a:rPr>
                <a:t>)</a:t>
              </a:r>
            </a:p>
          </p:txBody>
        </p:sp>
        <p:grpSp>
          <p:nvGrpSpPr>
            <p:cNvPr id="168968" name="Group 41"/>
            <p:cNvGrpSpPr>
              <a:grpSpLocks/>
            </p:cNvGrpSpPr>
            <p:nvPr/>
          </p:nvGrpSpPr>
          <p:grpSpPr bwMode="auto">
            <a:xfrm>
              <a:off x="432" y="1200"/>
              <a:ext cx="895" cy="1825"/>
              <a:chOff x="192" y="1152"/>
              <a:chExt cx="895" cy="1825"/>
            </a:xfrm>
          </p:grpSpPr>
          <p:grpSp>
            <p:nvGrpSpPr>
              <p:cNvPr id="168970" name="Group 42"/>
              <p:cNvGrpSpPr>
                <a:grpSpLocks/>
              </p:cNvGrpSpPr>
              <p:nvPr/>
            </p:nvGrpSpPr>
            <p:grpSpPr bwMode="auto">
              <a:xfrm>
                <a:off x="192" y="1152"/>
                <a:ext cx="895" cy="1825"/>
                <a:chOff x="192" y="1104"/>
                <a:chExt cx="895" cy="1825"/>
              </a:xfrm>
            </p:grpSpPr>
            <p:grpSp>
              <p:nvGrpSpPr>
                <p:cNvPr id="168973" name="Group 43"/>
                <p:cNvGrpSpPr>
                  <a:grpSpLocks noChangeAspect="1"/>
                </p:cNvGrpSpPr>
                <p:nvPr/>
              </p:nvGrpSpPr>
              <p:grpSpPr bwMode="auto">
                <a:xfrm rot="-5400000">
                  <a:off x="-116" y="1629"/>
                  <a:ext cx="1589" cy="816"/>
                  <a:chOff x="302" y="909"/>
                  <a:chExt cx="1747" cy="897"/>
                </a:xfrm>
              </p:grpSpPr>
              <p:sp>
                <p:nvSpPr>
                  <p:cNvPr id="168990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1200" y="909"/>
                    <a:ext cx="849" cy="849"/>
                  </a:xfrm>
                  <a:custGeom>
                    <a:avLst/>
                    <a:gdLst>
                      <a:gd name="T0" fmla="*/ 0 w 849"/>
                      <a:gd name="T1" fmla="*/ 539 h 849"/>
                      <a:gd name="T2" fmla="*/ 75 w 849"/>
                      <a:gd name="T3" fmla="*/ 539 h 849"/>
                      <a:gd name="T4" fmla="*/ 229 w 849"/>
                      <a:gd name="T5" fmla="*/ 701 h 849"/>
                      <a:gd name="T6" fmla="*/ 372 w 849"/>
                      <a:gd name="T7" fmla="*/ 795 h 849"/>
                      <a:gd name="T8" fmla="*/ 448 w 849"/>
                      <a:gd name="T9" fmla="*/ 834 h 849"/>
                      <a:gd name="T10" fmla="*/ 452 w 849"/>
                      <a:gd name="T11" fmla="*/ 834 h 849"/>
                      <a:gd name="T12" fmla="*/ 561 w 849"/>
                      <a:gd name="T13" fmla="*/ 837 h 849"/>
                      <a:gd name="T14" fmla="*/ 709 w 849"/>
                      <a:gd name="T15" fmla="*/ 761 h 849"/>
                      <a:gd name="T16" fmla="*/ 816 w 849"/>
                      <a:gd name="T17" fmla="*/ 572 h 849"/>
                      <a:gd name="T18" fmla="*/ 849 w 849"/>
                      <a:gd name="T19" fmla="*/ 440 h 849"/>
                      <a:gd name="T20" fmla="*/ 816 w 849"/>
                      <a:gd name="T21" fmla="*/ 317 h 849"/>
                      <a:gd name="T22" fmla="*/ 725 w 849"/>
                      <a:gd name="T23" fmla="*/ 152 h 849"/>
                      <a:gd name="T24" fmla="*/ 574 w 849"/>
                      <a:gd name="T25" fmla="*/ 23 h 849"/>
                      <a:gd name="T26" fmla="*/ 463 w 849"/>
                      <a:gd name="T27" fmla="*/ 15 h 849"/>
                      <a:gd name="T28" fmla="*/ 361 w 849"/>
                      <a:gd name="T29" fmla="*/ 54 h 849"/>
                      <a:gd name="T30" fmla="*/ 219 w 849"/>
                      <a:gd name="T31" fmla="*/ 165 h 849"/>
                      <a:gd name="T32" fmla="*/ 75 w 849"/>
                      <a:gd name="T33" fmla="*/ 334 h 849"/>
                      <a:gd name="T34" fmla="*/ 14 w 849"/>
                      <a:gd name="T35" fmla="*/ 347 h 84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849"/>
                      <a:gd name="T55" fmla="*/ 0 h 849"/>
                      <a:gd name="T56" fmla="*/ 849 w 849"/>
                      <a:gd name="T57" fmla="*/ 849 h 84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849" h="849">
                        <a:moveTo>
                          <a:pt x="0" y="539"/>
                        </a:moveTo>
                        <a:cubicBezTo>
                          <a:pt x="11" y="539"/>
                          <a:pt x="37" y="512"/>
                          <a:pt x="75" y="539"/>
                        </a:cubicBezTo>
                        <a:cubicBezTo>
                          <a:pt x="113" y="566"/>
                          <a:pt x="180" y="658"/>
                          <a:pt x="229" y="701"/>
                        </a:cubicBezTo>
                        <a:cubicBezTo>
                          <a:pt x="278" y="744"/>
                          <a:pt x="335" y="773"/>
                          <a:pt x="372" y="795"/>
                        </a:cubicBezTo>
                        <a:cubicBezTo>
                          <a:pt x="409" y="817"/>
                          <a:pt x="433" y="826"/>
                          <a:pt x="448" y="834"/>
                        </a:cubicBezTo>
                        <a:cubicBezTo>
                          <a:pt x="448" y="834"/>
                          <a:pt x="434" y="834"/>
                          <a:pt x="452" y="834"/>
                        </a:cubicBezTo>
                        <a:cubicBezTo>
                          <a:pt x="470" y="834"/>
                          <a:pt x="518" y="849"/>
                          <a:pt x="561" y="837"/>
                        </a:cubicBezTo>
                        <a:cubicBezTo>
                          <a:pt x="604" y="825"/>
                          <a:pt x="666" y="805"/>
                          <a:pt x="709" y="761"/>
                        </a:cubicBezTo>
                        <a:cubicBezTo>
                          <a:pt x="752" y="717"/>
                          <a:pt x="793" y="625"/>
                          <a:pt x="816" y="572"/>
                        </a:cubicBezTo>
                        <a:cubicBezTo>
                          <a:pt x="839" y="519"/>
                          <a:pt x="849" y="482"/>
                          <a:pt x="849" y="440"/>
                        </a:cubicBezTo>
                        <a:cubicBezTo>
                          <a:pt x="849" y="398"/>
                          <a:pt x="837" y="365"/>
                          <a:pt x="816" y="317"/>
                        </a:cubicBezTo>
                        <a:cubicBezTo>
                          <a:pt x="795" y="269"/>
                          <a:pt x="765" y="201"/>
                          <a:pt x="725" y="152"/>
                        </a:cubicBezTo>
                        <a:cubicBezTo>
                          <a:pt x="685" y="103"/>
                          <a:pt x="618" y="46"/>
                          <a:pt x="574" y="23"/>
                        </a:cubicBezTo>
                        <a:cubicBezTo>
                          <a:pt x="530" y="0"/>
                          <a:pt x="498" y="10"/>
                          <a:pt x="463" y="15"/>
                        </a:cubicBezTo>
                        <a:cubicBezTo>
                          <a:pt x="428" y="20"/>
                          <a:pt x="402" y="29"/>
                          <a:pt x="361" y="54"/>
                        </a:cubicBezTo>
                        <a:cubicBezTo>
                          <a:pt x="320" y="79"/>
                          <a:pt x="266" y="119"/>
                          <a:pt x="219" y="165"/>
                        </a:cubicBezTo>
                        <a:cubicBezTo>
                          <a:pt x="172" y="211"/>
                          <a:pt x="109" y="304"/>
                          <a:pt x="75" y="334"/>
                        </a:cubicBezTo>
                        <a:cubicBezTo>
                          <a:pt x="41" y="364"/>
                          <a:pt x="26" y="344"/>
                          <a:pt x="14" y="347"/>
                        </a:cubicBezTo>
                      </a:path>
                    </a:pathLst>
                  </a:custGeom>
                  <a:solidFill>
                    <a:srgbClr val="FF0000">
                      <a:alpha val="3686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991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302" y="960"/>
                    <a:ext cx="959" cy="846"/>
                  </a:xfrm>
                  <a:custGeom>
                    <a:avLst/>
                    <a:gdLst>
                      <a:gd name="T0" fmla="*/ 959 w 959"/>
                      <a:gd name="T1" fmla="*/ 309 h 846"/>
                      <a:gd name="T2" fmla="*/ 884 w 959"/>
                      <a:gd name="T3" fmla="*/ 309 h 846"/>
                      <a:gd name="T4" fmla="*/ 730 w 959"/>
                      <a:gd name="T5" fmla="*/ 147 h 846"/>
                      <a:gd name="T6" fmla="*/ 587 w 959"/>
                      <a:gd name="T7" fmla="*/ 53 h 846"/>
                      <a:gd name="T8" fmla="*/ 511 w 959"/>
                      <a:gd name="T9" fmla="*/ 14 h 846"/>
                      <a:gd name="T10" fmla="*/ 507 w 959"/>
                      <a:gd name="T11" fmla="*/ 14 h 846"/>
                      <a:gd name="T12" fmla="*/ 398 w 959"/>
                      <a:gd name="T13" fmla="*/ 11 h 846"/>
                      <a:gd name="T14" fmla="*/ 224 w 959"/>
                      <a:gd name="T15" fmla="*/ 81 h 846"/>
                      <a:gd name="T16" fmla="*/ 35 w 959"/>
                      <a:gd name="T17" fmla="*/ 274 h 846"/>
                      <a:gd name="T18" fmla="*/ 11 w 959"/>
                      <a:gd name="T19" fmla="*/ 414 h 846"/>
                      <a:gd name="T20" fmla="*/ 52 w 959"/>
                      <a:gd name="T21" fmla="*/ 554 h 846"/>
                      <a:gd name="T22" fmla="*/ 197 w 959"/>
                      <a:gd name="T23" fmla="*/ 709 h 846"/>
                      <a:gd name="T24" fmla="*/ 385 w 959"/>
                      <a:gd name="T25" fmla="*/ 825 h 846"/>
                      <a:gd name="T26" fmla="*/ 496 w 959"/>
                      <a:gd name="T27" fmla="*/ 833 h 846"/>
                      <a:gd name="T28" fmla="*/ 598 w 959"/>
                      <a:gd name="T29" fmla="*/ 794 h 846"/>
                      <a:gd name="T30" fmla="*/ 740 w 959"/>
                      <a:gd name="T31" fmla="*/ 683 h 846"/>
                      <a:gd name="T32" fmla="*/ 884 w 959"/>
                      <a:gd name="T33" fmla="*/ 514 h 846"/>
                      <a:gd name="T34" fmla="*/ 945 w 959"/>
                      <a:gd name="T35" fmla="*/ 501 h 84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59"/>
                      <a:gd name="T55" fmla="*/ 0 h 846"/>
                      <a:gd name="T56" fmla="*/ 959 w 959"/>
                      <a:gd name="T57" fmla="*/ 846 h 84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59" h="846">
                        <a:moveTo>
                          <a:pt x="959" y="309"/>
                        </a:moveTo>
                        <a:cubicBezTo>
                          <a:pt x="948" y="309"/>
                          <a:pt x="922" y="336"/>
                          <a:pt x="884" y="309"/>
                        </a:cubicBezTo>
                        <a:cubicBezTo>
                          <a:pt x="846" y="282"/>
                          <a:pt x="779" y="190"/>
                          <a:pt x="730" y="147"/>
                        </a:cubicBezTo>
                        <a:cubicBezTo>
                          <a:pt x="681" y="104"/>
                          <a:pt x="624" y="75"/>
                          <a:pt x="587" y="53"/>
                        </a:cubicBezTo>
                        <a:cubicBezTo>
                          <a:pt x="550" y="31"/>
                          <a:pt x="526" y="22"/>
                          <a:pt x="511" y="14"/>
                        </a:cubicBezTo>
                        <a:cubicBezTo>
                          <a:pt x="511" y="14"/>
                          <a:pt x="525" y="14"/>
                          <a:pt x="507" y="14"/>
                        </a:cubicBezTo>
                        <a:cubicBezTo>
                          <a:pt x="489" y="14"/>
                          <a:pt x="445" y="0"/>
                          <a:pt x="398" y="11"/>
                        </a:cubicBezTo>
                        <a:cubicBezTo>
                          <a:pt x="350" y="23"/>
                          <a:pt x="284" y="37"/>
                          <a:pt x="224" y="81"/>
                        </a:cubicBezTo>
                        <a:cubicBezTo>
                          <a:pt x="164" y="125"/>
                          <a:pt x="70" y="219"/>
                          <a:pt x="35" y="274"/>
                        </a:cubicBezTo>
                        <a:cubicBezTo>
                          <a:pt x="0" y="329"/>
                          <a:pt x="8" y="367"/>
                          <a:pt x="11" y="414"/>
                        </a:cubicBezTo>
                        <a:cubicBezTo>
                          <a:pt x="14" y="461"/>
                          <a:pt x="21" y="505"/>
                          <a:pt x="52" y="554"/>
                        </a:cubicBezTo>
                        <a:cubicBezTo>
                          <a:pt x="83" y="603"/>
                          <a:pt x="142" y="664"/>
                          <a:pt x="197" y="709"/>
                        </a:cubicBezTo>
                        <a:cubicBezTo>
                          <a:pt x="252" y="754"/>
                          <a:pt x="335" y="804"/>
                          <a:pt x="385" y="825"/>
                        </a:cubicBezTo>
                        <a:cubicBezTo>
                          <a:pt x="435" y="846"/>
                          <a:pt x="461" y="838"/>
                          <a:pt x="496" y="833"/>
                        </a:cubicBezTo>
                        <a:cubicBezTo>
                          <a:pt x="531" y="828"/>
                          <a:pt x="557" y="819"/>
                          <a:pt x="598" y="794"/>
                        </a:cubicBezTo>
                        <a:cubicBezTo>
                          <a:pt x="639" y="769"/>
                          <a:pt x="693" y="729"/>
                          <a:pt x="740" y="683"/>
                        </a:cubicBezTo>
                        <a:cubicBezTo>
                          <a:pt x="787" y="637"/>
                          <a:pt x="850" y="544"/>
                          <a:pt x="884" y="514"/>
                        </a:cubicBezTo>
                        <a:cubicBezTo>
                          <a:pt x="918" y="484"/>
                          <a:pt x="933" y="504"/>
                          <a:pt x="945" y="501"/>
                        </a:cubicBezTo>
                      </a:path>
                    </a:pathLst>
                  </a:custGeom>
                  <a:solidFill>
                    <a:srgbClr val="FF0000">
                      <a:alpha val="3686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168974" name="Oval 46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80" y="2068"/>
                  <a:ext cx="628" cy="620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68975" name="Oval 47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39" y="1220"/>
                  <a:ext cx="656" cy="648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grpSp>
              <p:nvGrpSpPr>
                <p:cNvPr id="168976" name="Group 48"/>
                <p:cNvGrpSpPr>
                  <a:grpSpLocks/>
                </p:cNvGrpSpPr>
                <p:nvPr/>
              </p:nvGrpSpPr>
              <p:grpSpPr bwMode="auto">
                <a:xfrm rot="-5400000">
                  <a:off x="415" y="1200"/>
                  <a:ext cx="96" cy="96"/>
                  <a:chOff x="2208" y="3936"/>
                  <a:chExt cx="96" cy="96"/>
                </a:xfrm>
              </p:grpSpPr>
              <p:sp>
                <p:nvSpPr>
                  <p:cNvPr id="168988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3984"/>
                    <a:ext cx="96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989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3936"/>
                    <a:ext cx="0" cy="96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8977" name="Group 51"/>
                <p:cNvGrpSpPr>
                  <a:grpSpLocks/>
                </p:cNvGrpSpPr>
                <p:nvPr/>
              </p:nvGrpSpPr>
              <p:grpSpPr bwMode="auto">
                <a:xfrm rot="-5400000">
                  <a:off x="607" y="1104"/>
                  <a:ext cx="96" cy="96"/>
                  <a:chOff x="2208" y="3936"/>
                  <a:chExt cx="96" cy="96"/>
                </a:xfrm>
              </p:grpSpPr>
              <p:sp>
                <p:nvSpPr>
                  <p:cNvPr id="16898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3984"/>
                    <a:ext cx="96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98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3936"/>
                    <a:ext cx="0" cy="96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8978" name="Group 54"/>
                <p:cNvGrpSpPr>
                  <a:grpSpLocks/>
                </p:cNvGrpSpPr>
                <p:nvPr/>
              </p:nvGrpSpPr>
              <p:grpSpPr bwMode="auto">
                <a:xfrm rot="-5400000">
                  <a:off x="799" y="1200"/>
                  <a:ext cx="96" cy="96"/>
                  <a:chOff x="2208" y="3936"/>
                  <a:chExt cx="96" cy="96"/>
                </a:xfrm>
              </p:grpSpPr>
              <p:sp>
                <p:nvSpPr>
                  <p:cNvPr id="168984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3984"/>
                    <a:ext cx="96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985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3936"/>
                    <a:ext cx="0" cy="96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168979" name="Line 57"/>
                <p:cNvSpPr>
                  <a:spLocks noChangeShapeType="1"/>
                </p:cNvSpPr>
                <p:nvPr/>
              </p:nvSpPr>
              <p:spPr bwMode="auto">
                <a:xfrm rot="-5400000">
                  <a:off x="415" y="2784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8980" name="Line 58"/>
                <p:cNvSpPr>
                  <a:spLocks noChangeShapeType="1"/>
                </p:cNvSpPr>
                <p:nvPr/>
              </p:nvSpPr>
              <p:spPr bwMode="auto">
                <a:xfrm rot="-5400000">
                  <a:off x="656" y="2881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8981" name="Line 59"/>
                <p:cNvSpPr>
                  <a:spLocks noChangeShapeType="1"/>
                </p:cNvSpPr>
                <p:nvPr/>
              </p:nvSpPr>
              <p:spPr bwMode="auto">
                <a:xfrm rot="-5400000">
                  <a:off x="848" y="2785"/>
                  <a:ext cx="96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8982" name="AutoShape 60"/>
                <p:cNvSpPr>
                  <a:spLocks noChangeArrowheads="1"/>
                </p:cNvSpPr>
                <p:nvPr/>
              </p:nvSpPr>
              <p:spPr bwMode="auto">
                <a:xfrm rot="-5400000">
                  <a:off x="-48" y="2016"/>
                  <a:ext cx="576" cy="96"/>
                </a:xfrm>
                <a:prstGeom prst="rightArrow">
                  <a:avLst>
                    <a:gd name="adj1" fmla="val 50000"/>
                    <a:gd name="adj2" fmla="val 150000"/>
                  </a:avLst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CC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sp>
            <p:nvSpPr>
              <p:cNvPr id="168971" name="Line 62"/>
              <p:cNvSpPr>
                <a:spLocks noChangeAspect="1" noChangeShapeType="1"/>
              </p:cNvSpPr>
              <p:nvPr/>
            </p:nvSpPr>
            <p:spPr bwMode="auto">
              <a:xfrm>
                <a:off x="672" y="1872"/>
                <a:ext cx="1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8972" name="Text Box 63"/>
              <p:cNvSpPr txBox="1">
                <a:spLocks noChangeArrowheads="1"/>
              </p:cNvSpPr>
              <p:nvPr/>
            </p:nvSpPr>
            <p:spPr bwMode="auto">
              <a:xfrm>
                <a:off x="708" y="1881"/>
                <a:ext cx="2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i="1" smtClean="0">
                    <a:solidFill>
                      <a:srgbClr val="000000"/>
                    </a:solidFill>
                    <a:cs typeface="宋体" charset="0"/>
                  </a:rPr>
                  <a:t>S </a:t>
                </a:r>
              </a:p>
            </p:txBody>
          </p:sp>
        </p:grpSp>
        <p:sp>
          <p:nvSpPr>
            <p:cNvPr id="168969" name="Text Box 67"/>
            <p:cNvSpPr txBox="1">
              <a:spLocks noChangeArrowheads="1"/>
            </p:cNvSpPr>
            <p:nvPr/>
          </p:nvSpPr>
          <p:spPr bwMode="auto">
            <a:xfrm>
              <a:off x="0" y="3120"/>
              <a:ext cx="160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err="1" smtClean="0">
                  <a:solidFill>
                    <a:srgbClr val="008000"/>
                  </a:solidFill>
                  <a:cs typeface="宋体" charset="0"/>
                </a:rPr>
                <a:t>Polarizability</a:t>
              </a:r>
              <a:r>
                <a:rPr lang="en-US" sz="1800" dirty="0" smtClean="0">
                  <a:solidFill>
                    <a:srgbClr val="008000"/>
                  </a:solidFill>
                  <a:cs typeface="宋体" charset="0"/>
                </a:rPr>
                <a:t> increases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smtClean="0">
                  <a:solidFill>
                    <a:srgbClr val="008000"/>
                  </a:solidFill>
                  <a:cs typeface="宋体" charset="0"/>
                </a:rPr>
                <a:t>with increasing </a:t>
              </a:r>
              <a:r>
                <a:rPr lang="en-US" sz="1800" i="1" dirty="0" smtClean="0">
                  <a:solidFill>
                    <a:srgbClr val="008000"/>
                  </a:solidFill>
                  <a:cs typeface="宋体" charset="0"/>
                </a:rPr>
                <a:t>S</a:t>
              </a:r>
            </a:p>
          </p:txBody>
        </p:sp>
      </p:grpSp>
      <p:sp>
        <p:nvSpPr>
          <p:cNvPr id="168965" name="Text Box 68"/>
          <p:cNvSpPr txBox="1">
            <a:spLocks noChangeArrowheads="1"/>
          </p:cNvSpPr>
          <p:nvPr/>
        </p:nvSpPr>
        <p:spPr bwMode="auto">
          <a:xfrm>
            <a:off x="2803525" y="1035050"/>
            <a:ext cx="370363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8000"/>
                </a:solidFill>
                <a:cs typeface="宋体" charset="0"/>
              </a:rPr>
              <a:t>“bond”: a channel allowing charge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8000"/>
                </a:solidFill>
                <a:cs typeface="宋体" charset="0"/>
              </a:rPr>
              <a:t>to flow between nanoparticles</a:t>
            </a:r>
          </a:p>
        </p:txBody>
      </p:sp>
      <p:sp>
        <p:nvSpPr>
          <p:cNvPr id="168966" name="Rectangle 70"/>
          <p:cNvSpPr>
            <a:spLocks noChangeArrowheads="1"/>
          </p:cNvSpPr>
          <p:nvPr/>
        </p:nvSpPr>
        <p:spPr bwMode="auto">
          <a:xfrm>
            <a:off x="76200" y="5638800"/>
            <a:ext cx="475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宋体" charset="0"/>
              </a:rPr>
              <a:t>Classical picture: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宋体" charset="0"/>
              </a:rPr>
              <a:t>monotoneously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宋体" charset="0"/>
              </a:rPr>
              <a:t> decreasing</a:t>
            </a:r>
          </a:p>
        </p:txBody>
      </p:sp>
      <p:pic>
        <p:nvPicPr>
          <p:cNvPr id="1898562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81" y="3173755"/>
            <a:ext cx="280987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8564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9" y="3328194"/>
            <a:ext cx="274637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391400" cy="523875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Emergent</a:t>
            </a:r>
            <a:r>
              <a:rPr lang="en-US" b="1">
                <a:solidFill>
                  <a:schemeClr val="accent2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 Magnetic Moment</a:t>
            </a:r>
          </a:p>
        </p:txBody>
      </p:sp>
      <p:sp>
        <p:nvSpPr>
          <p:cNvPr id="171010" name="TextBox 4"/>
          <p:cNvSpPr txBox="1">
            <a:spLocks noChangeArrowheads="1"/>
          </p:cNvSpPr>
          <p:nvPr/>
        </p:nvSpPr>
        <p:spPr bwMode="auto">
          <a:xfrm>
            <a:off x="395536" y="53340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Even nonmagnetic nanoparticles may develop a net magnetic moment for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smaller than optimal gap size (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OGS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grpSp>
        <p:nvGrpSpPr>
          <p:cNvPr id="171011" name="Group 5"/>
          <p:cNvGrpSpPr>
            <a:grpSpLocks noChangeAspect="1"/>
          </p:cNvGrpSpPr>
          <p:nvPr/>
        </p:nvGrpSpPr>
        <p:grpSpPr bwMode="auto">
          <a:xfrm>
            <a:off x="1295400" y="685800"/>
            <a:ext cx="6170613" cy="4627563"/>
            <a:chOff x="0" y="504"/>
            <a:chExt cx="4320" cy="3240"/>
          </a:xfrm>
        </p:grpSpPr>
        <p:sp>
          <p:nvSpPr>
            <p:cNvPr id="6" name="Rectangle 5"/>
            <p:cNvSpPr/>
            <p:nvPr/>
          </p:nvSpPr>
          <p:spPr>
            <a:xfrm>
              <a:off x="864" y="816"/>
              <a:ext cx="289" cy="2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endParaRPr>
            </a:p>
          </p:txBody>
        </p:sp>
        <p:grpSp>
          <p:nvGrpSpPr>
            <p:cNvPr id="171016" name="Group 7"/>
            <p:cNvGrpSpPr>
              <a:grpSpLocks noChangeAspect="1"/>
            </p:cNvGrpSpPr>
            <p:nvPr/>
          </p:nvGrpSpPr>
          <p:grpSpPr bwMode="auto">
            <a:xfrm>
              <a:off x="0" y="504"/>
              <a:ext cx="4320" cy="3240"/>
              <a:chOff x="720" y="432"/>
              <a:chExt cx="4320" cy="3240"/>
            </a:xfrm>
          </p:grpSpPr>
          <p:pic>
            <p:nvPicPr>
              <p:cNvPr id="171023" name="Picture 8" descr="C:\Users\ke\Desktop\magnetic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432"/>
                <a:ext cx="4320" cy="3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440" y="815"/>
                <a:ext cx="288" cy="2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endParaRPr>
              </a:p>
            </p:txBody>
          </p:sp>
        </p:grpSp>
        <p:sp>
          <p:nvSpPr>
            <p:cNvPr id="171017" name="Oval 6"/>
            <p:cNvSpPr>
              <a:spLocks noChangeAspect="1" noChangeArrowheads="1"/>
            </p:cNvSpPr>
            <p:nvPr/>
          </p:nvSpPr>
          <p:spPr bwMode="auto">
            <a:xfrm>
              <a:off x="3312" y="864"/>
              <a:ext cx="624" cy="57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71018" name="Oval 7"/>
            <p:cNvSpPr>
              <a:spLocks noChangeAspect="1" noChangeArrowheads="1"/>
            </p:cNvSpPr>
            <p:nvPr/>
          </p:nvSpPr>
          <p:spPr bwMode="auto">
            <a:xfrm>
              <a:off x="3312" y="1680"/>
              <a:ext cx="624" cy="57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71019" name="Line 12"/>
            <p:cNvSpPr>
              <a:spLocks noChangeAspect="1" noChangeShapeType="1"/>
            </p:cNvSpPr>
            <p:nvPr/>
          </p:nvSpPr>
          <p:spPr bwMode="auto">
            <a:xfrm>
              <a:off x="3598" y="1440"/>
              <a:ext cx="1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1020" name="Text Box 13"/>
            <p:cNvSpPr txBox="1">
              <a:spLocks noChangeAspect="1" noChangeArrowheads="1"/>
            </p:cNvSpPr>
            <p:nvPr/>
          </p:nvSpPr>
          <p:spPr bwMode="auto">
            <a:xfrm>
              <a:off x="3684" y="1415"/>
              <a:ext cx="27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i="1" smtClean="0">
                  <a:solidFill>
                    <a:srgbClr val="000000"/>
                  </a:solidFill>
                  <a:cs typeface="宋体" charset="0"/>
                </a:rPr>
                <a:t>S </a:t>
              </a:r>
            </a:p>
          </p:txBody>
        </p:sp>
        <p:sp>
          <p:nvSpPr>
            <p:cNvPr id="171021" name="Text Box 14"/>
            <p:cNvSpPr txBox="1">
              <a:spLocks noChangeAspect="1" noChangeArrowheads="1"/>
            </p:cNvSpPr>
            <p:nvPr/>
          </p:nvSpPr>
          <p:spPr bwMode="auto">
            <a:xfrm rot="-5400000">
              <a:off x="-682" y="1613"/>
              <a:ext cx="1909" cy="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Magnetic Moment (μ</a:t>
              </a:r>
              <a:r>
                <a:rPr lang="en-US" sz="2000" baseline="-25000" smtClean="0">
                  <a:solidFill>
                    <a:srgbClr val="000000"/>
                  </a:solidFill>
                  <a:cs typeface="宋体" charset="0"/>
                </a:rPr>
                <a:t>B</a:t>
              </a: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  <p:sp>
          <p:nvSpPr>
            <p:cNvPr id="171022" name="Text Box 15"/>
            <p:cNvSpPr txBox="1">
              <a:spLocks noChangeAspect="1" noChangeArrowheads="1"/>
            </p:cNvSpPr>
            <p:nvPr/>
          </p:nvSpPr>
          <p:spPr bwMode="auto">
            <a:xfrm>
              <a:off x="1301" y="3401"/>
              <a:ext cx="2374" cy="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smtClean="0">
                  <a:solidFill>
                    <a:srgbClr val="000000"/>
                  </a:solidFill>
                  <a:cs typeface="宋体" charset="0"/>
                </a:rPr>
                <a:t>S </a:t>
              </a: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(unit: interlayer spacing </a:t>
              </a:r>
              <a:r>
                <a:rPr lang="en-US" sz="2000" i="1" smtClean="0">
                  <a:solidFill>
                    <a:srgbClr val="000000"/>
                  </a:solidFill>
                  <a:cs typeface="宋体" charset="0"/>
                </a:rPr>
                <a:t>d</a:t>
              </a: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</p:grpSp>
      <p:sp>
        <p:nvSpPr>
          <p:cNvPr id="171012" name="Text Box 16"/>
          <p:cNvSpPr txBox="1">
            <a:spLocks noChangeArrowheads="1"/>
          </p:cNvSpPr>
          <p:nvPr/>
        </p:nvSpPr>
        <p:spPr bwMode="auto">
          <a:xfrm>
            <a:off x="2305050" y="3276600"/>
            <a:ext cx="11493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Optimal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Gap Size</a:t>
            </a:r>
          </a:p>
        </p:txBody>
      </p:sp>
      <p:sp>
        <p:nvSpPr>
          <p:cNvPr id="171013" name="Line 17"/>
          <p:cNvSpPr>
            <a:spLocks noChangeShapeType="1"/>
          </p:cNvSpPr>
          <p:nvPr/>
        </p:nvSpPr>
        <p:spPr bwMode="auto">
          <a:xfrm flipV="1">
            <a:off x="2971800" y="2743200"/>
            <a:ext cx="4572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014" name="Text Box 18"/>
          <p:cNvSpPr txBox="1">
            <a:spLocks noChangeArrowheads="1"/>
          </p:cNvSpPr>
          <p:nvPr/>
        </p:nvSpPr>
        <p:spPr bwMode="auto">
          <a:xfrm>
            <a:off x="7146925" y="955675"/>
            <a:ext cx="12398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Zero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26013" y="3429000"/>
            <a:ext cx="4224337" cy="3151188"/>
            <a:chOff x="3195" y="2337"/>
            <a:chExt cx="2661" cy="1985"/>
          </a:xfrm>
        </p:grpSpPr>
        <p:pic>
          <p:nvPicPr>
            <p:cNvPr id="173111" name="Picture 3" descr="D:\REFERENCES\PRESENTATION\level_Ag14t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2337"/>
              <a:ext cx="2643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112" name="Text Box 4"/>
            <p:cNvSpPr txBox="1">
              <a:spLocks noChangeArrowheads="1"/>
            </p:cNvSpPr>
            <p:nvPr/>
          </p:nvSpPr>
          <p:spPr bwMode="auto">
            <a:xfrm>
              <a:off x="3936" y="4128"/>
              <a:ext cx="1530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S </a:t>
              </a: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(unit: interlayer spacing </a:t>
              </a: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d</a:t>
              </a: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  <p:sp>
          <p:nvSpPr>
            <p:cNvPr id="173113" name="Text Box 5"/>
            <p:cNvSpPr txBox="1">
              <a:spLocks noChangeArrowheads="1"/>
            </p:cNvSpPr>
            <p:nvPr/>
          </p:nvSpPr>
          <p:spPr bwMode="auto">
            <a:xfrm rot="-5400000">
              <a:off x="2755" y="3096"/>
              <a:ext cx="1093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energy level (eV)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906963" y="509588"/>
            <a:ext cx="4224337" cy="3148012"/>
            <a:chOff x="3195" y="384"/>
            <a:chExt cx="2661" cy="1983"/>
          </a:xfrm>
        </p:grpSpPr>
        <p:pic>
          <p:nvPicPr>
            <p:cNvPr id="173108" name="Picture 7" descr="D:\REFERENCES\PRESENTATION\level_Ag14p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384"/>
              <a:ext cx="2643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109" name="Text Box 8"/>
            <p:cNvSpPr txBox="1">
              <a:spLocks noChangeArrowheads="1"/>
            </p:cNvSpPr>
            <p:nvPr/>
          </p:nvSpPr>
          <p:spPr bwMode="auto">
            <a:xfrm rot="-5400000">
              <a:off x="2755" y="1128"/>
              <a:ext cx="1093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energy level (eV)</a:t>
              </a:r>
            </a:p>
          </p:txBody>
        </p:sp>
        <p:sp>
          <p:nvSpPr>
            <p:cNvPr id="173110" name="Text Box 9"/>
            <p:cNvSpPr txBox="1">
              <a:spLocks noChangeArrowheads="1"/>
            </p:cNvSpPr>
            <p:nvPr/>
          </p:nvSpPr>
          <p:spPr bwMode="auto">
            <a:xfrm>
              <a:off x="3936" y="2160"/>
              <a:ext cx="1530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S </a:t>
              </a: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(unit: interlayer spacing </a:t>
              </a: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d</a:t>
              </a: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</p:grpSp>
      <p:sp>
        <p:nvSpPr>
          <p:cNvPr id="17306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23875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Mechanism for </a:t>
            </a:r>
            <a:r>
              <a:rPr lang="en-US" b="1">
                <a:solidFill>
                  <a:srgbClr val="FF000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Emergent</a:t>
            </a:r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 Magnetism</a:t>
            </a:r>
          </a:p>
        </p:txBody>
      </p:sp>
      <p:grpSp>
        <p:nvGrpSpPr>
          <p:cNvPr id="173061" name="Group 19"/>
          <p:cNvGrpSpPr>
            <a:grpSpLocks/>
          </p:cNvGrpSpPr>
          <p:nvPr/>
        </p:nvGrpSpPr>
        <p:grpSpPr bwMode="auto">
          <a:xfrm>
            <a:off x="225425" y="685800"/>
            <a:ext cx="4117975" cy="2762250"/>
            <a:chOff x="142" y="432"/>
            <a:chExt cx="2594" cy="1740"/>
          </a:xfrm>
        </p:grpSpPr>
        <p:grpSp>
          <p:nvGrpSpPr>
            <p:cNvPr id="173062" name="Group 20"/>
            <p:cNvGrpSpPr>
              <a:grpSpLocks/>
            </p:cNvGrpSpPr>
            <p:nvPr/>
          </p:nvGrpSpPr>
          <p:grpSpPr bwMode="auto">
            <a:xfrm>
              <a:off x="142" y="432"/>
              <a:ext cx="2594" cy="1740"/>
              <a:chOff x="142" y="432"/>
              <a:chExt cx="2594" cy="1740"/>
            </a:xfrm>
          </p:grpSpPr>
          <p:sp>
            <p:nvSpPr>
              <p:cNvPr id="173075" name="Text Box 21"/>
              <p:cNvSpPr txBox="1">
                <a:spLocks noChangeArrowheads="1"/>
              </p:cNvSpPr>
              <p:nvPr/>
            </p:nvSpPr>
            <p:spPr bwMode="auto">
              <a:xfrm>
                <a:off x="1440" y="1978"/>
                <a:ext cx="197" cy="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smtClean="0">
                    <a:solidFill>
                      <a:srgbClr val="000000"/>
                    </a:solidFill>
                    <a:cs typeface="宋体" charset="0"/>
                  </a:rPr>
                  <a:t>S</a:t>
                </a:r>
                <a:endParaRPr lang="en-US" sz="1400" smtClean="0">
                  <a:solidFill>
                    <a:srgbClr val="000000"/>
                  </a:solidFill>
                  <a:cs typeface="宋体" charset="0"/>
                </a:endParaRPr>
              </a:p>
            </p:txBody>
          </p:sp>
          <p:sp>
            <p:nvSpPr>
              <p:cNvPr id="173076" name="Rectangle 22"/>
              <p:cNvSpPr>
                <a:spLocks noChangeArrowheads="1"/>
              </p:cNvSpPr>
              <p:nvPr/>
            </p:nvSpPr>
            <p:spPr bwMode="auto">
              <a:xfrm>
                <a:off x="432" y="432"/>
                <a:ext cx="2304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73077" name="Text Box 23"/>
              <p:cNvSpPr txBox="1">
                <a:spLocks noChangeArrowheads="1"/>
              </p:cNvSpPr>
              <p:nvPr/>
            </p:nvSpPr>
            <p:spPr bwMode="auto">
              <a:xfrm rot="-5400000">
                <a:off x="-158" y="948"/>
                <a:ext cx="813" cy="2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000000"/>
                    </a:solidFill>
                    <a:cs typeface="宋体" charset="0"/>
                  </a:rPr>
                  <a:t>energy level </a:t>
                </a:r>
              </a:p>
            </p:txBody>
          </p:sp>
          <p:sp>
            <p:nvSpPr>
              <p:cNvPr id="173078" name="Freeform 24"/>
              <p:cNvSpPr>
                <a:spLocks/>
              </p:cNvSpPr>
              <p:nvPr/>
            </p:nvSpPr>
            <p:spPr bwMode="auto">
              <a:xfrm>
                <a:off x="528" y="1296"/>
                <a:ext cx="2052" cy="429"/>
              </a:xfrm>
              <a:custGeom>
                <a:avLst/>
                <a:gdLst>
                  <a:gd name="T0" fmla="*/ 2052 w 2052"/>
                  <a:gd name="T1" fmla="*/ 429 h 429"/>
                  <a:gd name="T2" fmla="*/ 1959 w 2052"/>
                  <a:gd name="T3" fmla="*/ 404 h 429"/>
                  <a:gd name="T4" fmla="*/ 1866 w 2052"/>
                  <a:gd name="T5" fmla="*/ 370 h 429"/>
                  <a:gd name="T6" fmla="*/ 1754 w 2052"/>
                  <a:gd name="T7" fmla="*/ 331 h 429"/>
                  <a:gd name="T8" fmla="*/ 1667 w 2052"/>
                  <a:gd name="T9" fmla="*/ 290 h 429"/>
                  <a:gd name="T10" fmla="*/ 1650 w 2052"/>
                  <a:gd name="T11" fmla="*/ 279 h 429"/>
                  <a:gd name="T12" fmla="*/ 1594 w 2052"/>
                  <a:gd name="T13" fmla="*/ 256 h 429"/>
                  <a:gd name="T14" fmla="*/ 1529 w 2052"/>
                  <a:gd name="T15" fmla="*/ 224 h 429"/>
                  <a:gd name="T16" fmla="*/ 1440 w 2052"/>
                  <a:gd name="T17" fmla="*/ 178 h 429"/>
                  <a:gd name="T18" fmla="*/ 1369 w 2052"/>
                  <a:gd name="T19" fmla="*/ 151 h 429"/>
                  <a:gd name="T20" fmla="*/ 1337 w 2052"/>
                  <a:gd name="T21" fmla="*/ 134 h 429"/>
                  <a:gd name="T22" fmla="*/ 1265 w 2052"/>
                  <a:gd name="T23" fmla="*/ 105 h 429"/>
                  <a:gd name="T24" fmla="*/ 1224 w 2052"/>
                  <a:gd name="T25" fmla="*/ 93 h 429"/>
                  <a:gd name="T26" fmla="*/ 1168 w 2052"/>
                  <a:gd name="T27" fmla="*/ 65 h 429"/>
                  <a:gd name="T28" fmla="*/ 1127 w 2052"/>
                  <a:gd name="T29" fmla="*/ 56 h 429"/>
                  <a:gd name="T30" fmla="*/ 1080 w 2052"/>
                  <a:gd name="T31" fmla="*/ 41 h 429"/>
                  <a:gd name="T32" fmla="*/ 999 w 2052"/>
                  <a:gd name="T33" fmla="*/ 22 h 429"/>
                  <a:gd name="T34" fmla="*/ 936 w 2052"/>
                  <a:gd name="T35" fmla="*/ 13 h 429"/>
                  <a:gd name="T36" fmla="*/ 871 w 2052"/>
                  <a:gd name="T37" fmla="*/ 1 h 429"/>
                  <a:gd name="T38" fmla="*/ 650 w 2052"/>
                  <a:gd name="T39" fmla="*/ 2 h 429"/>
                  <a:gd name="T40" fmla="*/ 527 w 2052"/>
                  <a:gd name="T41" fmla="*/ 15 h 429"/>
                  <a:gd name="T42" fmla="*/ 469 w 2052"/>
                  <a:gd name="T43" fmla="*/ 23 h 429"/>
                  <a:gd name="T44" fmla="*/ 362 w 2052"/>
                  <a:gd name="T45" fmla="*/ 40 h 429"/>
                  <a:gd name="T46" fmla="*/ 280 w 2052"/>
                  <a:gd name="T47" fmla="*/ 73 h 429"/>
                  <a:gd name="T48" fmla="*/ 132 w 2052"/>
                  <a:gd name="T49" fmla="*/ 130 h 429"/>
                  <a:gd name="T50" fmla="*/ 0 w 2052"/>
                  <a:gd name="T51" fmla="*/ 245 h 4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052"/>
                  <a:gd name="T79" fmla="*/ 0 h 429"/>
                  <a:gd name="T80" fmla="*/ 2052 w 2052"/>
                  <a:gd name="T81" fmla="*/ 429 h 4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052" h="429">
                    <a:moveTo>
                      <a:pt x="2052" y="429"/>
                    </a:moveTo>
                    <a:cubicBezTo>
                      <a:pt x="2036" y="426"/>
                      <a:pt x="1990" y="413"/>
                      <a:pt x="1959" y="404"/>
                    </a:cubicBezTo>
                    <a:cubicBezTo>
                      <a:pt x="1928" y="394"/>
                      <a:pt x="1900" y="382"/>
                      <a:pt x="1866" y="370"/>
                    </a:cubicBezTo>
                    <a:cubicBezTo>
                      <a:pt x="1831" y="358"/>
                      <a:pt x="1787" y="344"/>
                      <a:pt x="1754" y="331"/>
                    </a:cubicBezTo>
                    <a:cubicBezTo>
                      <a:pt x="1722" y="317"/>
                      <a:pt x="1684" y="298"/>
                      <a:pt x="1667" y="290"/>
                    </a:cubicBezTo>
                    <a:cubicBezTo>
                      <a:pt x="1649" y="281"/>
                      <a:pt x="1662" y="285"/>
                      <a:pt x="1650" y="279"/>
                    </a:cubicBezTo>
                    <a:cubicBezTo>
                      <a:pt x="1638" y="273"/>
                      <a:pt x="1615" y="265"/>
                      <a:pt x="1594" y="256"/>
                    </a:cubicBezTo>
                    <a:cubicBezTo>
                      <a:pt x="1573" y="246"/>
                      <a:pt x="1554" y="236"/>
                      <a:pt x="1529" y="224"/>
                    </a:cubicBezTo>
                    <a:cubicBezTo>
                      <a:pt x="1504" y="211"/>
                      <a:pt x="1467" y="190"/>
                      <a:pt x="1440" y="178"/>
                    </a:cubicBezTo>
                    <a:cubicBezTo>
                      <a:pt x="1414" y="165"/>
                      <a:pt x="1386" y="159"/>
                      <a:pt x="1369" y="151"/>
                    </a:cubicBezTo>
                    <a:cubicBezTo>
                      <a:pt x="1351" y="145"/>
                      <a:pt x="1354" y="142"/>
                      <a:pt x="1337" y="134"/>
                    </a:cubicBezTo>
                    <a:cubicBezTo>
                      <a:pt x="1320" y="126"/>
                      <a:pt x="1283" y="112"/>
                      <a:pt x="1265" y="105"/>
                    </a:cubicBezTo>
                    <a:cubicBezTo>
                      <a:pt x="1246" y="98"/>
                      <a:pt x="1240" y="100"/>
                      <a:pt x="1224" y="93"/>
                    </a:cubicBezTo>
                    <a:cubicBezTo>
                      <a:pt x="1209" y="86"/>
                      <a:pt x="1184" y="71"/>
                      <a:pt x="1168" y="65"/>
                    </a:cubicBezTo>
                    <a:cubicBezTo>
                      <a:pt x="1151" y="58"/>
                      <a:pt x="1142" y="60"/>
                      <a:pt x="1127" y="56"/>
                    </a:cubicBezTo>
                    <a:cubicBezTo>
                      <a:pt x="1113" y="53"/>
                      <a:pt x="1102" y="47"/>
                      <a:pt x="1080" y="41"/>
                    </a:cubicBezTo>
                    <a:cubicBezTo>
                      <a:pt x="1059" y="35"/>
                      <a:pt x="1023" y="26"/>
                      <a:pt x="999" y="22"/>
                    </a:cubicBezTo>
                    <a:cubicBezTo>
                      <a:pt x="974" y="17"/>
                      <a:pt x="957" y="16"/>
                      <a:pt x="936" y="13"/>
                    </a:cubicBezTo>
                    <a:cubicBezTo>
                      <a:pt x="915" y="9"/>
                      <a:pt x="919" y="3"/>
                      <a:pt x="871" y="1"/>
                    </a:cubicBezTo>
                    <a:cubicBezTo>
                      <a:pt x="823" y="0"/>
                      <a:pt x="707" y="0"/>
                      <a:pt x="650" y="2"/>
                    </a:cubicBezTo>
                    <a:cubicBezTo>
                      <a:pt x="593" y="4"/>
                      <a:pt x="557" y="12"/>
                      <a:pt x="527" y="15"/>
                    </a:cubicBezTo>
                    <a:cubicBezTo>
                      <a:pt x="497" y="18"/>
                      <a:pt x="496" y="19"/>
                      <a:pt x="469" y="23"/>
                    </a:cubicBezTo>
                    <a:cubicBezTo>
                      <a:pt x="442" y="27"/>
                      <a:pt x="393" y="32"/>
                      <a:pt x="362" y="40"/>
                    </a:cubicBezTo>
                    <a:cubicBezTo>
                      <a:pt x="331" y="48"/>
                      <a:pt x="318" y="58"/>
                      <a:pt x="280" y="73"/>
                    </a:cubicBezTo>
                    <a:cubicBezTo>
                      <a:pt x="242" y="88"/>
                      <a:pt x="178" y="101"/>
                      <a:pt x="132" y="130"/>
                    </a:cubicBezTo>
                    <a:cubicBezTo>
                      <a:pt x="86" y="159"/>
                      <a:pt x="27" y="221"/>
                      <a:pt x="0" y="245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3079" name="Freeform 25"/>
              <p:cNvSpPr>
                <a:spLocks/>
              </p:cNvSpPr>
              <p:nvPr/>
            </p:nvSpPr>
            <p:spPr bwMode="auto">
              <a:xfrm>
                <a:off x="480" y="720"/>
                <a:ext cx="2160" cy="1008"/>
              </a:xfrm>
              <a:custGeom>
                <a:avLst/>
                <a:gdLst>
                  <a:gd name="T0" fmla="*/ 2075 w 2165"/>
                  <a:gd name="T1" fmla="*/ 44 h 1212"/>
                  <a:gd name="T2" fmla="*/ 1982 w 2165"/>
                  <a:gd name="T3" fmla="*/ 43 h 1212"/>
                  <a:gd name="T4" fmla="*/ 1900 w 2165"/>
                  <a:gd name="T5" fmla="*/ 42 h 1212"/>
                  <a:gd name="T6" fmla="*/ 1794 w 2165"/>
                  <a:gd name="T7" fmla="*/ 40 h 1212"/>
                  <a:gd name="T8" fmla="*/ 1706 w 2165"/>
                  <a:gd name="T9" fmla="*/ 39 h 1212"/>
                  <a:gd name="T10" fmla="*/ 1689 w 2165"/>
                  <a:gd name="T11" fmla="*/ 37 h 1212"/>
                  <a:gd name="T12" fmla="*/ 1633 w 2165"/>
                  <a:gd name="T13" fmla="*/ 36 h 1212"/>
                  <a:gd name="T14" fmla="*/ 1567 w 2165"/>
                  <a:gd name="T15" fmla="*/ 35 h 1212"/>
                  <a:gd name="T16" fmla="*/ 1487 w 2165"/>
                  <a:gd name="T17" fmla="*/ 33 h 1212"/>
                  <a:gd name="T18" fmla="*/ 1425 w 2165"/>
                  <a:gd name="T19" fmla="*/ 32 h 1212"/>
                  <a:gd name="T20" fmla="*/ 1392 w 2165"/>
                  <a:gd name="T21" fmla="*/ 31 h 1212"/>
                  <a:gd name="T22" fmla="*/ 1320 w 2165"/>
                  <a:gd name="T23" fmla="*/ 30 h 1212"/>
                  <a:gd name="T24" fmla="*/ 1279 w 2165"/>
                  <a:gd name="T25" fmla="*/ 30 h 1212"/>
                  <a:gd name="T26" fmla="*/ 1204 w 2165"/>
                  <a:gd name="T27" fmla="*/ 27 h 1212"/>
                  <a:gd name="T28" fmla="*/ 1147 w 2165"/>
                  <a:gd name="T29" fmla="*/ 27 h 1212"/>
                  <a:gd name="T30" fmla="*/ 1054 w 2165"/>
                  <a:gd name="T31" fmla="*/ 24 h 1212"/>
                  <a:gd name="T32" fmla="*/ 967 w 2165"/>
                  <a:gd name="T33" fmla="*/ 22 h 1212"/>
                  <a:gd name="T34" fmla="*/ 893 w 2165"/>
                  <a:gd name="T35" fmla="*/ 21 h 1212"/>
                  <a:gd name="T36" fmla="*/ 819 w 2165"/>
                  <a:gd name="T37" fmla="*/ 18 h 1212"/>
                  <a:gd name="T38" fmla="*/ 696 w 2165"/>
                  <a:gd name="T39" fmla="*/ 15 h 1212"/>
                  <a:gd name="T40" fmla="*/ 574 w 2165"/>
                  <a:gd name="T41" fmla="*/ 12 h 1212"/>
                  <a:gd name="T42" fmla="*/ 454 w 2165"/>
                  <a:gd name="T43" fmla="*/ 10 h 1212"/>
                  <a:gd name="T44" fmla="*/ 380 w 2165"/>
                  <a:gd name="T45" fmla="*/ 10 h 1212"/>
                  <a:gd name="T46" fmla="*/ 270 w 2165"/>
                  <a:gd name="T47" fmla="*/ 7 h 1212"/>
                  <a:gd name="T48" fmla="*/ 148 w 2165"/>
                  <a:gd name="T49" fmla="*/ 4 h 1212"/>
                  <a:gd name="T50" fmla="*/ 0 w 2165"/>
                  <a:gd name="T51" fmla="*/ 0 h 1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65"/>
                  <a:gd name="T79" fmla="*/ 0 h 1212"/>
                  <a:gd name="T80" fmla="*/ 2165 w 2165"/>
                  <a:gd name="T81" fmla="*/ 1212 h 1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65" h="1212">
                    <a:moveTo>
                      <a:pt x="2165" y="1212"/>
                    </a:moveTo>
                    <a:cubicBezTo>
                      <a:pt x="2149" y="1209"/>
                      <a:pt x="2103" y="1193"/>
                      <a:pt x="2072" y="1182"/>
                    </a:cubicBezTo>
                    <a:cubicBezTo>
                      <a:pt x="2040" y="1170"/>
                      <a:pt x="2012" y="1156"/>
                      <a:pt x="1978" y="1141"/>
                    </a:cubicBezTo>
                    <a:cubicBezTo>
                      <a:pt x="1943" y="1127"/>
                      <a:pt x="1899" y="1110"/>
                      <a:pt x="1866" y="1094"/>
                    </a:cubicBezTo>
                    <a:cubicBezTo>
                      <a:pt x="1833" y="1078"/>
                      <a:pt x="1795" y="1055"/>
                      <a:pt x="1778" y="1045"/>
                    </a:cubicBezTo>
                    <a:cubicBezTo>
                      <a:pt x="1760" y="1035"/>
                      <a:pt x="1773" y="1039"/>
                      <a:pt x="1761" y="1032"/>
                    </a:cubicBezTo>
                    <a:cubicBezTo>
                      <a:pt x="1749" y="1025"/>
                      <a:pt x="1726" y="1015"/>
                      <a:pt x="1705" y="1004"/>
                    </a:cubicBezTo>
                    <a:cubicBezTo>
                      <a:pt x="1684" y="993"/>
                      <a:pt x="1665" y="981"/>
                      <a:pt x="1639" y="966"/>
                    </a:cubicBezTo>
                    <a:cubicBezTo>
                      <a:pt x="1614" y="951"/>
                      <a:pt x="1577" y="925"/>
                      <a:pt x="1550" y="911"/>
                    </a:cubicBezTo>
                    <a:cubicBezTo>
                      <a:pt x="1524" y="896"/>
                      <a:pt x="1496" y="888"/>
                      <a:pt x="1479" y="879"/>
                    </a:cubicBezTo>
                    <a:cubicBezTo>
                      <a:pt x="1461" y="871"/>
                      <a:pt x="1464" y="868"/>
                      <a:pt x="1446" y="858"/>
                    </a:cubicBezTo>
                    <a:cubicBezTo>
                      <a:pt x="1429" y="849"/>
                      <a:pt x="1392" y="832"/>
                      <a:pt x="1374" y="824"/>
                    </a:cubicBezTo>
                    <a:cubicBezTo>
                      <a:pt x="1355" y="815"/>
                      <a:pt x="1352" y="820"/>
                      <a:pt x="1333" y="809"/>
                    </a:cubicBezTo>
                    <a:cubicBezTo>
                      <a:pt x="1314" y="798"/>
                      <a:pt x="1280" y="772"/>
                      <a:pt x="1258" y="758"/>
                    </a:cubicBezTo>
                    <a:cubicBezTo>
                      <a:pt x="1236" y="744"/>
                      <a:pt x="1228" y="743"/>
                      <a:pt x="1201" y="725"/>
                    </a:cubicBezTo>
                    <a:cubicBezTo>
                      <a:pt x="1174" y="707"/>
                      <a:pt x="1127" y="672"/>
                      <a:pt x="1094" y="651"/>
                    </a:cubicBezTo>
                    <a:cubicBezTo>
                      <a:pt x="1061" y="630"/>
                      <a:pt x="1031" y="617"/>
                      <a:pt x="1003" y="602"/>
                    </a:cubicBezTo>
                    <a:cubicBezTo>
                      <a:pt x="975" y="587"/>
                      <a:pt x="954" y="576"/>
                      <a:pt x="929" y="561"/>
                    </a:cubicBezTo>
                    <a:cubicBezTo>
                      <a:pt x="904" y="546"/>
                      <a:pt x="888" y="533"/>
                      <a:pt x="855" y="512"/>
                    </a:cubicBezTo>
                    <a:cubicBezTo>
                      <a:pt x="822" y="491"/>
                      <a:pt x="776" y="462"/>
                      <a:pt x="732" y="437"/>
                    </a:cubicBezTo>
                    <a:cubicBezTo>
                      <a:pt x="688" y="412"/>
                      <a:pt x="635" y="387"/>
                      <a:pt x="592" y="363"/>
                    </a:cubicBezTo>
                    <a:cubicBezTo>
                      <a:pt x="549" y="339"/>
                      <a:pt x="504" y="312"/>
                      <a:pt x="472" y="295"/>
                    </a:cubicBezTo>
                    <a:cubicBezTo>
                      <a:pt x="440" y="278"/>
                      <a:pt x="429" y="279"/>
                      <a:pt x="398" y="262"/>
                    </a:cubicBezTo>
                    <a:cubicBezTo>
                      <a:pt x="367" y="245"/>
                      <a:pt x="330" y="217"/>
                      <a:pt x="288" y="191"/>
                    </a:cubicBezTo>
                    <a:cubicBezTo>
                      <a:pt x="246" y="165"/>
                      <a:pt x="196" y="140"/>
                      <a:pt x="148" y="108"/>
                    </a:cubicBezTo>
                    <a:cubicBezTo>
                      <a:pt x="100" y="76"/>
                      <a:pt x="31" y="22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3080" name="Freeform 26"/>
              <p:cNvSpPr>
                <a:spLocks/>
              </p:cNvSpPr>
              <p:nvPr/>
            </p:nvSpPr>
            <p:spPr bwMode="auto">
              <a:xfrm>
                <a:off x="528" y="528"/>
                <a:ext cx="2016" cy="455"/>
              </a:xfrm>
              <a:custGeom>
                <a:avLst/>
                <a:gdLst>
                  <a:gd name="T0" fmla="*/ 2016 w 2016"/>
                  <a:gd name="T1" fmla="*/ 193 h 455"/>
                  <a:gd name="T2" fmla="*/ 1923 w 2016"/>
                  <a:gd name="T3" fmla="*/ 208 h 455"/>
                  <a:gd name="T4" fmla="*/ 1830 w 2016"/>
                  <a:gd name="T5" fmla="*/ 230 h 455"/>
                  <a:gd name="T6" fmla="*/ 1718 w 2016"/>
                  <a:gd name="T7" fmla="*/ 254 h 455"/>
                  <a:gd name="T8" fmla="*/ 1631 w 2016"/>
                  <a:gd name="T9" fmla="*/ 279 h 455"/>
                  <a:gd name="T10" fmla="*/ 1614 w 2016"/>
                  <a:gd name="T11" fmla="*/ 286 h 455"/>
                  <a:gd name="T12" fmla="*/ 1558 w 2016"/>
                  <a:gd name="T13" fmla="*/ 300 h 455"/>
                  <a:gd name="T14" fmla="*/ 1493 w 2016"/>
                  <a:gd name="T15" fmla="*/ 320 h 455"/>
                  <a:gd name="T16" fmla="*/ 1404 w 2016"/>
                  <a:gd name="T17" fmla="*/ 348 h 455"/>
                  <a:gd name="T18" fmla="*/ 1333 w 2016"/>
                  <a:gd name="T19" fmla="*/ 365 h 455"/>
                  <a:gd name="T20" fmla="*/ 1301 w 2016"/>
                  <a:gd name="T21" fmla="*/ 375 h 455"/>
                  <a:gd name="T22" fmla="*/ 1229 w 2016"/>
                  <a:gd name="T23" fmla="*/ 393 h 455"/>
                  <a:gd name="T24" fmla="*/ 1188 w 2016"/>
                  <a:gd name="T25" fmla="*/ 401 h 455"/>
                  <a:gd name="T26" fmla="*/ 1132 w 2016"/>
                  <a:gd name="T27" fmla="*/ 418 h 455"/>
                  <a:gd name="T28" fmla="*/ 1091 w 2016"/>
                  <a:gd name="T29" fmla="*/ 423 h 455"/>
                  <a:gd name="T30" fmla="*/ 1044 w 2016"/>
                  <a:gd name="T31" fmla="*/ 433 h 455"/>
                  <a:gd name="T32" fmla="*/ 963 w 2016"/>
                  <a:gd name="T33" fmla="*/ 445 h 455"/>
                  <a:gd name="T34" fmla="*/ 900 w 2016"/>
                  <a:gd name="T35" fmla="*/ 450 h 455"/>
                  <a:gd name="T36" fmla="*/ 823 w 2016"/>
                  <a:gd name="T37" fmla="*/ 444 h 455"/>
                  <a:gd name="T38" fmla="*/ 613 w 2016"/>
                  <a:gd name="T39" fmla="*/ 384 h 455"/>
                  <a:gd name="T40" fmla="*/ 457 w 2016"/>
                  <a:gd name="T41" fmla="*/ 318 h 455"/>
                  <a:gd name="T42" fmla="*/ 333 w 2016"/>
                  <a:gd name="T43" fmla="*/ 260 h 455"/>
                  <a:gd name="T44" fmla="*/ 251 w 2016"/>
                  <a:gd name="T45" fmla="*/ 211 h 455"/>
                  <a:gd name="T46" fmla="*/ 173 w 2016"/>
                  <a:gd name="T47" fmla="*/ 164 h 455"/>
                  <a:gd name="T48" fmla="*/ 0 w 2016"/>
                  <a:gd name="T49" fmla="*/ 0 h 45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16"/>
                  <a:gd name="T76" fmla="*/ 0 h 455"/>
                  <a:gd name="T77" fmla="*/ 2016 w 2016"/>
                  <a:gd name="T78" fmla="*/ 455 h 45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16" h="455">
                    <a:moveTo>
                      <a:pt x="2016" y="193"/>
                    </a:moveTo>
                    <a:cubicBezTo>
                      <a:pt x="2000" y="195"/>
                      <a:pt x="1954" y="203"/>
                      <a:pt x="1923" y="208"/>
                    </a:cubicBezTo>
                    <a:cubicBezTo>
                      <a:pt x="1892" y="215"/>
                      <a:pt x="1864" y="222"/>
                      <a:pt x="1830" y="230"/>
                    </a:cubicBezTo>
                    <a:cubicBezTo>
                      <a:pt x="1795" y="237"/>
                      <a:pt x="1751" y="246"/>
                      <a:pt x="1718" y="254"/>
                    </a:cubicBezTo>
                    <a:cubicBezTo>
                      <a:pt x="1686" y="262"/>
                      <a:pt x="1648" y="274"/>
                      <a:pt x="1631" y="279"/>
                    </a:cubicBezTo>
                    <a:cubicBezTo>
                      <a:pt x="1613" y="284"/>
                      <a:pt x="1626" y="282"/>
                      <a:pt x="1614" y="286"/>
                    </a:cubicBezTo>
                    <a:cubicBezTo>
                      <a:pt x="1602" y="289"/>
                      <a:pt x="1579" y="295"/>
                      <a:pt x="1558" y="300"/>
                    </a:cubicBezTo>
                    <a:cubicBezTo>
                      <a:pt x="1537" y="306"/>
                      <a:pt x="1518" y="312"/>
                      <a:pt x="1493" y="320"/>
                    </a:cubicBezTo>
                    <a:cubicBezTo>
                      <a:pt x="1468" y="328"/>
                      <a:pt x="1431" y="341"/>
                      <a:pt x="1404" y="348"/>
                    </a:cubicBezTo>
                    <a:cubicBezTo>
                      <a:pt x="1378" y="356"/>
                      <a:pt x="1350" y="360"/>
                      <a:pt x="1333" y="365"/>
                    </a:cubicBezTo>
                    <a:cubicBezTo>
                      <a:pt x="1315" y="369"/>
                      <a:pt x="1318" y="370"/>
                      <a:pt x="1301" y="375"/>
                    </a:cubicBezTo>
                    <a:cubicBezTo>
                      <a:pt x="1284" y="380"/>
                      <a:pt x="1247" y="389"/>
                      <a:pt x="1229" y="393"/>
                    </a:cubicBezTo>
                    <a:cubicBezTo>
                      <a:pt x="1210" y="398"/>
                      <a:pt x="1204" y="396"/>
                      <a:pt x="1188" y="401"/>
                    </a:cubicBezTo>
                    <a:cubicBezTo>
                      <a:pt x="1173" y="405"/>
                      <a:pt x="1148" y="414"/>
                      <a:pt x="1132" y="418"/>
                    </a:cubicBezTo>
                    <a:cubicBezTo>
                      <a:pt x="1115" y="422"/>
                      <a:pt x="1106" y="421"/>
                      <a:pt x="1091" y="423"/>
                    </a:cubicBezTo>
                    <a:cubicBezTo>
                      <a:pt x="1077" y="425"/>
                      <a:pt x="1066" y="429"/>
                      <a:pt x="1044" y="433"/>
                    </a:cubicBezTo>
                    <a:cubicBezTo>
                      <a:pt x="1023" y="436"/>
                      <a:pt x="987" y="442"/>
                      <a:pt x="963" y="445"/>
                    </a:cubicBezTo>
                    <a:cubicBezTo>
                      <a:pt x="938" y="448"/>
                      <a:pt x="923" y="450"/>
                      <a:pt x="900" y="450"/>
                    </a:cubicBezTo>
                    <a:cubicBezTo>
                      <a:pt x="877" y="450"/>
                      <a:pt x="871" y="455"/>
                      <a:pt x="823" y="444"/>
                    </a:cubicBezTo>
                    <a:cubicBezTo>
                      <a:pt x="775" y="433"/>
                      <a:pt x="674" y="405"/>
                      <a:pt x="613" y="384"/>
                    </a:cubicBezTo>
                    <a:cubicBezTo>
                      <a:pt x="552" y="363"/>
                      <a:pt x="504" y="339"/>
                      <a:pt x="457" y="318"/>
                    </a:cubicBezTo>
                    <a:cubicBezTo>
                      <a:pt x="410" y="297"/>
                      <a:pt x="367" y="278"/>
                      <a:pt x="333" y="260"/>
                    </a:cubicBezTo>
                    <a:cubicBezTo>
                      <a:pt x="299" y="242"/>
                      <a:pt x="277" y="227"/>
                      <a:pt x="251" y="211"/>
                    </a:cubicBezTo>
                    <a:cubicBezTo>
                      <a:pt x="225" y="195"/>
                      <a:pt x="215" y="199"/>
                      <a:pt x="173" y="164"/>
                    </a:cubicBezTo>
                    <a:cubicBezTo>
                      <a:pt x="131" y="129"/>
                      <a:pt x="36" y="34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3081" name="Freeform 27"/>
              <p:cNvSpPr>
                <a:spLocks/>
              </p:cNvSpPr>
              <p:nvPr/>
            </p:nvSpPr>
            <p:spPr bwMode="auto">
              <a:xfrm>
                <a:off x="477" y="719"/>
                <a:ext cx="2115" cy="655"/>
              </a:xfrm>
              <a:custGeom>
                <a:avLst/>
                <a:gdLst>
                  <a:gd name="T0" fmla="*/ 2115 w 2115"/>
                  <a:gd name="T1" fmla="*/ 0 h 655"/>
                  <a:gd name="T2" fmla="*/ 2026 w 2115"/>
                  <a:gd name="T3" fmla="*/ 15 h 655"/>
                  <a:gd name="T4" fmla="*/ 1937 w 2115"/>
                  <a:gd name="T5" fmla="*/ 37 h 655"/>
                  <a:gd name="T6" fmla="*/ 1830 w 2115"/>
                  <a:gd name="T7" fmla="*/ 61 h 655"/>
                  <a:gd name="T8" fmla="*/ 1746 w 2115"/>
                  <a:gd name="T9" fmla="*/ 86 h 655"/>
                  <a:gd name="T10" fmla="*/ 1730 w 2115"/>
                  <a:gd name="T11" fmla="*/ 93 h 655"/>
                  <a:gd name="T12" fmla="*/ 1676 w 2115"/>
                  <a:gd name="T13" fmla="*/ 107 h 655"/>
                  <a:gd name="T14" fmla="*/ 1614 w 2115"/>
                  <a:gd name="T15" fmla="*/ 127 h 655"/>
                  <a:gd name="T16" fmla="*/ 1529 w 2115"/>
                  <a:gd name="T17" fmla="*/ 155 h 655"/>
                  <a:gd name="T18" fmla="*/ 1461 w 2115"/>
                  <a:gd name="T19" fmla="*/ 171 h 655"/>
                  <a:gd name="T20" fmla="*/ 1430 w 2115"/>
                  <a:gd name="T21" fmla="*/ 182 h 655"/>
                  <a:gd name="T22" fmla="*/ 1361 w 2115"/>
                  <a:gd name="T23" fmla="*/ 200 h 655"/>
                  <a:gd name="T24" fmla="*/ 1322 w 2115"/>
                  <a:gd name="T25" fmla="*/ 207 h 655"/>
                  <a:gd name="T26" fmla="*/ 1250 w 2115"/>
                  <a:gd name="T27" fmla="*/ 234 h 655"/>
                  <a:gd name="T28" fmla="*/ 1196 w 2115"/>
                  <a:gd name="T29" fmla="*/ 251 h 655"/>
                  <a:gd name="T30" fmla="*/ 1094 w 2115"/>
                  <a:gd name="T31" fmla="*/ 289 h 655"/>
                  <a:gd name="T32" fmla="*/ 1007 w 2115"/>
                  <a:gd name="T33" fmla="*/ 314 h 655"/>
                  <a:gd name="T34" fmla="*/ 937 w 2115"/>
                  <a:gd name="T35" fmla="*/ 335 h 655"/>
                  <a:gd name="T36" fmla="*/ 866 w 2115"/>
                  <a:gd name="T37" fmla="*/ 360 h 655"/>
                  <a:gd name="T38" fmla="*/ 749 w 2115"/>
                  <a:gd name="T39" fmla="*/ 399 h 655"/>
                  <a:gd name="T40" fmla="*/ 615 w 2115"/>
                  <a:gd name="T41" fmla="*/ 437 h 655"/>
                  <a:gd name="T42" fmla="*/ 501 w 2115"/>
                  <a:gd name="T43" fmla="*/ 472 h 655"/>
                  <a:gd name="T44" fmla="*/ 430 w 2115"/>
                  <a:gd name="T45" fmla="*/ 489 h 655"/>
                  <a:gd name="T46" fmla="*/ 326 w 2115"/>
                  <a:gd name="T47" fmla="*/ 526 h 655"/>
                  <a:gd name="T48" fmla="*/ 192 w 2115"/>
                  <a:gd name="T49" fmla="*/ 568 h 655"/>
                  <a:gd name="T50" fmla="*/ 0 w 2115"/>
                  <a:gd name="T51" fmla="*/ 655 h 65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5"/>
                  <a:gd name="T79" fmla="*/ 0 h 655"/>
                  <a:gd name="T80" fmla="*/ 2115 w 2115"/>
                  <a:gd name="T81" fmla="*/ 655 h 65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5" h="655">
                    <a:moveTo>
                      <a:pt x="2115" y="0"/>
                    </a:moveTo>
                    <a:cubicBezTo>
                      <a:pt x="2100" y="2"/>
                      <a:pt x="2056" y="10"/>
                      <a:pt x="2026" y="15"/>
                    </a:cubicBezTo>
                    <a:cubicBezTo>
                      <a:pt x="1996" y="22"/>
                      <a:pt x="1969" y="29"/>
                      <a:pt x="1937" y="37"/>
                    </a:cubicBezTo>
                    <a:cubicBezTo>
                      <a:pt x="1903" y="44"/>
                      <a:pt x="1861" y="53"/>
                      <a:pt x="1830" y="61"/>
                    </a:cubicBezTo>
                    <a:cubicBezTo>
                      <a:pt x="1798" y="69"/>
                      <a:pt x="1762" y="81"/>
                      <a:pt x="1746" y="86"/>
                    </a:cubicBezTo>
                    <a:cubicBezTo>
                      <a:pt x="1729" y="91"/>
                      <a:pt x="1741" y="89"/>
                      <a:pt x="1730" y="93"/>
                    </a:cubicBezTo>
                    <a:cubicBezTo>
                      <a:pt x="1718" y="96"/>
                      <a:pt x="1696" y="101"/>
                      <a:pt x="1676" y="107"/>
                    </a:cubicBezTo>
                    <a:cubicBezTo>
                      <a:pt x="1656" y="113"/>
                      <a:pt x="1638" y="119"/>
                      <a:pt x="1614" y="127"/>
                    </a:cubicBezTo>
                    <a:cubicBezTo>
                      <a:pt x="1590" y="134"/>
                      <a:pt x="1554" y="148"/>
                      <a:pt x="1529" y="155"/>
                    </a:cubicBezTo>
                    <a:cubicBezTo>
                      <a:pt x="1504" y="163"/>
                      <a:pt x="1477" y="167"/>
                      <a:pt x="1461" y="171"/>
                    </a:cubicBezTo>
                    <a:cubicBezTo>
                      <a:pt x="1444" y="176"/>
                      <a:pt x="1447" y="177"/>
                      <a:pt x="1430" y="182"/>
                    </a:cubicBezTo>
                    <a:cubicBezTo>
                      <a:pt x="1413" y="187"/>
                      <a:pt x="1378" y="196"/>
                      <a:pt x="1361" y="200"/>
                    </a:cubicBezTo>
                    <a:cubicBezTo>
                      <a:pt x="1343" y="204"/>
                      <a:pt x="1340" y="202"/>
                      <a:pt x="1322" y="207"/>
                    </a:cubicBezTo>
                    <a:cubicBezTo>
                      <a:pt x="1304" y="213"/>
                      <a:pt x="1271" y="227"/>
                      <a:pt x="1250" y="234"/>
                    </a:cubicBezTo>
                    <a:cubicBezTo>
                      <a:pt x="1229" y="241"/>
                      <a:pt x="1222" y="241"/>
                      <a:pt x="1196" y="251"/>
                    </a:cubicBezTo>
                    <a:cubicBezTo>
                      <a:pt x="1170" y="260"/>
                      <a:pt x="1125" y="278"/>
                      <a:pt x="1094" y="289"/>
                    </a:cubicBezTo>
                    <a:cubicBezTo>
                      <a:pt x="1063" y="300"/>
                      <a:pt x="1034" y="306"/>
                      <a:pt x="1007" y="314"/>
                    </a:cubicBezTo>
                    <a:cubicBezTo>
                      <a:pt x="981" y="322"/>
                      <a:pt x="960" y="327"/>
                      <a:pt x="937" y="335"/>
                    </a:cubicBezTo>
                    <a:cubicBezTo>
                      <a:pt x="913" y="343"/>
                      <a:pt x="898" y="350"/>
                      <a:pt x="866" y="360"/>
                    </a:cubicBezTo>
                    <a:cubicBezTo>
                      <a:pt x="835" y="371"/>
                      <a:pt x="791" y="386"/>
                      <a:pt x="749" y="399"/>
                    </a:cubicBezTo>
                    <a:cubicBezTo>
                      <a:pt x="707" y="412"/>
                      <a:pt x="656" y="425"/>
                      <a:pt x="615" y="437"/>
                    </a:cubicBezTo>
                    <a:cubicBezTo>
                      <a:pt x="574" y="449"/>
                      <a:pt x="531" y="463"/>
                      <a:pt x="501" y="472"/>
                    </a:cubicBezTo>
                    <a:cubicBezTo>
                      <a:pt x="470" y="481"/>
                      <a:pt x="460" y="480"/>
                      <a:pt x="430" y="489"/>
                    </a:cubicBezTo>
                    <a:cubicBezTo>
                      <a:pt x="401" y="498"/>
                      <a:pt x="366" y="512"/>
                      <a:pt x="326" y="526"/>
                    </a:cubicBezTo>
                    <a:cubicBezTo>
                      <a:pt x="286" y="539"/>
                      <a:pt x="246" y="547"/>
                      <a:pt x="192" y="568"/>
                    </a:cubicBezTo>
                    <a:cubicBezTo>
                      <a:pt x="138" y="589"/>
                      <a:pt x="40" y="637"/>
                      <a:pt x="0" y="655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73082" name="Group 28"/>
              <p:cNvGrpSpPr>
                <a:grpSpLocks/>
              </p:cNvGrpSpPr>
              <p:nvPr/>
            </p:nvGrpSpPr>
            <p:grpSpPr bwMode="auto">
              <a:xfrm>
                <a:off x="1920" y="1306"/>
                <a:ext cx="127" cy="288"/>
                <a:chOff x="1824" y="2160"/>
                <a:chExt cx="127" cy="288"/>
              </a:xfrm>
            </p:grpSpPr>
            <p:sp>
              <p:nvSpPr>
                <p:cNvPr id="173100" name="AutoShape 29"/>
                <p:cNvSpPr>
                  <a:spLocks noChangeArrowheads="1"/>
                </p:cNvSpPr>
                <p:nvPr/>
              </p:nvSpPr>
              <p:spPr bwMode="auto">
                <a:xfrm>
                  <a:off x="1872" y="2160"/>
                  <a:ext cx="48" cy="288"/>
                </a:xfrm>
                <a:prstGeom prst="upArrow">
                  <a:avLst>
                    <a:gd name="adj1" fmla="val 50000"/>
                    <a:gd name="adj2" fmla="val 1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73101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2256"/>
                  <a:ext cx="127" cy="127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rPr>
                    <a:t>e</a:t>
                  </a:r>
                </a:p>
              </p:txBody>
            </p:sp>
          </p:grpSp>
          <p:grpSp>
            <p:nvGrpSpPr>
              <p:cNvPr id="173083" name="Group 31"/>
              <p:cNvGrpSpPr>
                <a:grpSpLocks/>
              </p:cNvGrpSpPr>
              <p:nvPr/>
            </p:nvGrpSpPr>
            <p:grpSpPr bwMode="auto">
              <a:xfrm>
                <a:off x="2064" y="1354"/>
                <a:ext cx="127" cy="288"/>
                <a:chOff x="2225" y="2496"/>
                <a:chExt cx="127" cy="288"/>
              </a:xfrm>
            </p:grpSpPr>
            <p:sp>
              <p:nvSpPr>
                <p:cNvPr id="173098" name="AutoShape 32"/>
                <p:cNvSpPr>
                  <a:spLocks noChangeArrowheads="1"/>
                </p:cNvSpPr>
                <p:nvPr/>
              </p:nvSpPr>
              <p:spPr bwMode="auto">
                <a:xfrm rot="10800000">
                  <a:off x="2256" y="2496"/>
                  <a:ext cx="48" cy="288"/>
                </a:xfrm>
                <a:prstGeom prst="upArrow">
                  <a:avLst>
                    <a:gd name="adj1" fmla="val 50000"/>
                    <a:gd name="adj2" fmla="val 1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73099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25" y="2561"/>
                  <a:ext cx="127" cy="127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rPr>
                    <a:t>e</a:t>
                  </a:r>
                </a:p>
              </p:txBody>
            </p:sp>
          </p:grpSp>
          <p:grpSp>
            <p:nvGrpSpPr>
              <p:cNvPr id="173084" name="Group 34"/>
              <p:cNvGrpSpPr>
                <a:grpSpLocks/>
              </p:cNvGrpSpPr>
              <p:nvPr/>
            </p:nvGrpSpPr>
            <p:grpSpPr bwMode="auto">
              <a:xfrm>
                <a:off x="480" y="1152"/>
                <a:ext cx="127" cy="288"/>
                <a:chOff x="1824" y="2160"/>
                <a:chExt cx="127" cy="288"/>
              </a:xfrm>
            </p:grpSpPr>
            <p:sp>
              <p:nvSpPr>
                <p:cNvPr id="173096" name="AutoShape 35"/>
                <p:cNvSpPr>
                  <a:spLocks noChangeArrowheads="1"/>
                </p:cNvSpPr>
                <p:nvPr/>
              </p:nvSpPr>
              <p:spPr bwMode="auto">
                <a:xfrm>
                  <a:off x="1872" y="2160"/>
                  <a:ext cx="48" cy="288"/>
                </a:xfrm>
                <a:prstGeom prst="upArrow">
                  <a:avLst>
                    <a:gd name="adj1" fmla="val 50000"/>
                    <a:gd name="adj2" fmla="val 1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73097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2256"/>
                  <a:ext cx="127" cy="127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rPr>
                    <a:t>e</a:t>
                  </a:r>
                </a:p>
              </p:txBody>
            </p:sp>
          </p:grpSp>
          <p:grpSp>
            <p:nvGrpSpPr>
              <p:cNvPr id="173085" name="Group 37"/>
              <p:cNvGrpSpPr>
                <a:grpSpLocks/>
              </p:cNvGrpSpPr>
              <p:nvPr/>
            </p:nvGrpSpPr>
            <p:grpSpPr bwMode="auto">
              <a:xfrm>
                <a:off x="593" y="1296"/>
                <a:ext cx="127" cy="288"/>
                <a:chOff x="1824" y="2160"/>
                <a:chExt cx="127" cy="288"/>
              </a:xfrm>
            </p:grpSpPr>
            <p:sp>
              <p:nvSpPr>
                <p:cNvPr id="173094" name="AutoShape 38"/>
                <p:cNvSpPr>
                  <a:spLocks noChangeArrowheads="1"/>
                </p:cNvSpPr>
                <p:nvPr/>
              </p:nvSpPr>
              <p:spPr bwMode="auto">
                <a:xfrm>
                  <a:off x="1872" y="2160"/>
                  <a:ext cx="48" cy="288"/>
                </a:xfrm>
                <a:prstGeom prst="upArrow">
                  <a:avLst>
                    <a:gd name="adj1" fmla="val 50000"/>
                    <a:gd name="adj2" fmla="val 1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7309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2256"/>
                  <a:ext cx="127" cy="127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rPr>
                    <a:t>e</a:t>
                  </a:r>
                </a:p>
              </p:txBody>
            </p:sp>
          </p:grpSp>
          <p:sp>
            <p:nvSpPr>
              <p:cNvPr id="173086" name="Text Box 40"/>
              <p:cNvSpPr txBox="1">
                <a:spLocks noChangeArrowheads="1"/>
              </p:cNvSpPr>
              <p:nvPr/>
            </p:nvSpPr>
            <p:spPr bwMode="auto">
              <a:xfrm>
                <a:off x="2054" y="465"/>
                <a:ext cx="53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smtClean="0">
                    <a:solidFill>
                      <a:srgbClr val="000000"/>
                    </a:solidFill>
                    <a:cs typeface="宋体" charset="0"/>
                  </a:rPr>
                  <a:t>LUMO</a:t>
                </a:r>
              </a:p>
            </p:txBody>
          </p:sp>
          <p:sp>
            <p:nvSpPr>
              <p:cNvPr id="173087" name="Text Box 41"/>
              <p:cNvSpPr txBox="1">
                <a:spLocks noChangeArrowheads="1"/>
              </p:cNvSpPr>
              <p:nvPr/>
            </p:nvSpPr>
            <p:spPr bwMode="auto">
              <a:xfrm>
                <a:off x="2064" y="1690"/>
                <a:ext cx="56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smtClean="0">
                    <a:solidFill>
                      <a:srgbClr val="000000"/>
                    </a:solidFill>
                    <a:cs typeface="宋体" charset="0"/>
                  </a:rPr>
                  <a:t>HOMO</a:t>
                </a:r>
              </a:p>
            </p:txBody>
          </p:sp>
          <p:sp>
            <p:nvSpPr>
              <p:cNvPr id="173088" name="Text Box 42"/>
              <p:cNvSpPr txBox="1">
                <a:spLocks noChangeArrowheads="1"/>
              </p:cNvSpPr>
              <p:nvPr/>
            </p:nvSpPr>
            <p:spPr bwMode="auto">
              <a:xfrm>
                <a:off x="1824" y="1018"/>
                <a:ext cx="768" cy="29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smtClean="0">
                    <a:solidFill>
                      <a:srgbClr val="000000"/>
                    </a:solidFill>
                    <a:cs typeface="宋体" charset="0"/>
                  </a:rPr>
                  <a:t>zero magnetic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smtClean="0">
                    <a:solidFill>
                      <a:srgbClr val="000000"/>
                    </a:solidFill>
                    <a:cs typeface="宋体" charset="0"/>
                  </a:rPr>
                  <a:t>moment </a:t>
                </a:r>
              </a:p>
            </p:txBody>
          </p:sp>
          <p:sp>
            <p:nvSpPr>
              <p:cNvPr id="173089" name="Text Box 43"/>
              <p:cNvSpPr txBox="1">
                <a:spLocks noChangeArrowheads="1"/>
              </p:cNvSpPr>
              <p:nvPr/>
            </p:nvSpPr>
            <p:spPr bwMode="auto">
              <a:xfrm>
                <a:off x="672" y="1594"/>
                <a:ext cx="1008" cy="29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smtClean="0">
                    <a:solidFill>
                      <a:srgbClr val="000000"/>
                    </a:solidFill>
                    <a:cs typeface="宋体" charset="0"/>
                  </a:rPr>
                  <a:t>nonzero 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smtClean="0">
                    <a:solidFill>
                      <a:srgbClr val="000000"/>
                    </a:solidFill>
                    <a:cs typeface="宋体" charset="0"/>
                  </a:rPr>
                  <a:t>magnetic moment </a:t>
                </a:r>
              </a:p>
            </p:txBody>
          </p:sp>
          <p:sp>
            <p:nvSpPr>
              <p:cNvPr id="173090" name="Line 44"/>
              <p:cNvSpPr>
                <a:spLocks noChangeShapeType="1"/>
              </p:cNvSpPr>
              <p:nvPr/>
            </p:nvSpPr>
            <p:spPr bwMode="auto">
              <a:xfrm>
                <a:off x="1056" y="528"/>
                <a:ext cx="24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3091" name="Line 45"/>
              <p:cNvSpPr>
                <a:spLocks noChangeShapeType="1"/>
              </p:cNvSpPr>
              <p:nvPr/>
            </p:nvSpPr>
            <p:spPr bwMode="auto">
              <a:xfrm>
                <a:off x="1056" y="720"/>
                <a:ext cx="240" cy="0"/>
              </a:xfrm>
              <a:prstGeom prst="line">
                <a:avLst/>
              </a:prstGeom>
              <a:noFill/>
              <a:ln w="317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3092" name="Text Box 46"/>
              <p:cNvSpPr txBox="1">
                <a:spLocks noChangeArrowheads="1"/>
              </p:cNvSpPr>
              <p:nvPr/>
            </p:nvSpPr>
            <p:spPr bwMode="auto">
              <a:xfrm>
                <a:off x="1286" y="432"/>
                <a:ext cx="69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000000"/>
                    </a:solidFill>
                    <a:cs typeface="宋体" charset="0"/>
                  </a:rPr>
                  <a:t>spin down</a:t>
                </a:r>
              </a:p>
            </p:txBody>
          </p:sp>
          <p:sp>
            <p:nvSpPr>
              <p:cNvPr id="173093" name="Text Box 47"/>
              <p:cNvSpPr txBox="1">
                <a:spLocks noChangeArrowheads="1"/>
              </p:cNvSpPr>
              <p:nvPr/>
            </p:nvSpPr>
            <p:spPr bwMode="auto">
              <a:xfrm>
                <a:off x="1300" y="610"/>
                <a:ext cx="53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000000"/>
                    </a:solidFill>
                    <a:cs typeface="宋体" charset="0"/>
                  </a:rPr>
                  <a:t>spin up</a:t>
                </a:r>
              </a:p>
            </p:txBody>
          </p:sp>
        </p:grpSp>
        <p:grpSp>
          <p:nvGrpSpPr>
            <p:cNvPr id="173063" name="Group 48"/>
            <p:cNvGrpSpPr>
              <a:grpSpLocks/>
            </p:cNvGrpSpPr>
            <p:nvPr/>
          </p:nvGrpSpPr>
          <p:grpSpPr bwMode="auto">
            <a:xfrm>
              <a:off x="1968" y="672"/>
              <a:ext cx="127" cy="288"/>
              <a:chOff x="1968" y="672"/>
              <a:chExt cx="127" cy="288"/>
            </a:xfrm>
          </p:grpSpPr>
          <p:sp>
            <p:nvSpPr>
              <p:cNvPr id="173073" name="AutoShape 49"/>
              <p:cNvSpPr>
                <a:spLocks noChangeArrowheads="1"/>
              </p:cNvSpPr>
              <p:nvPr/>
            </p:nvSpPr>
            <p:spPr bwMode="auto">
              <a:xfrm>
                <a:off x="2016" y="672"/>
                <a:ext cx="48" cy="288"/>
              </a:xfrm>
              <a:prstGeom prst="upArrow">
                <a:avLst>
                  <a:gd name="adj1" fmla="val 50000"/>
                  <a:gd name="adj2" fmla="val 1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73074" name="Oval 50"/>
              <p:cNvSpPr>
                <a:spLocks noChangeAspect="1" noChangeArrowheads="1"/>
              </p:cNvSpPr>
              <p:nvPr/>
            </p:nvSpPr>
            <p:spPr bwMode="auto">
              <a:xfrm>
                <a:off x="1968" y="768"/>
                <a:ext cx="127" cy="1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73064" name="Group 51"/>
            <p:cNvGrpSpPr>
              <a:grpSpLocks/>
            </p:cNvGrpSpPr>
            <p:nvPr/>
          </p:nvGrpSpPr>
          <p:grpSpPr bwMode="auto">
            <a:xfrm>
              <a:off x="2112" y="720"/>
              <a:ext cx="127" cy="288"/>
              <a:chOff x="2112" y="720"/>
              <a:chExt cx="127" cy="288"/>
            </a:xfrm>
          </p:grpSpPr>
          <p:sp>
            <p:nvSpPr>
              <p:cNvPr id="173071" name="AutoShape 52"/>
              <p:cNvSpPr>
                <a:spLocks noChangeArrowheads="1"/>
              </p:cNvSpPr>
              <p:nvPr/>
            </p:nvSpPr>
            <p:spPr bwMode="auto">
              <a:xfrm rot="10800000">
                <a:off x="2160" y="720"/>
                <a:ext cx="48" cy="288"/>
              </a:xfrm>
              <a:prstGeom prst="upArrow">
                <a:avLst>
                  <a:gd name="adj1" fmla="val 50000"/>
                  <a:gd name="adj2" fmla="val 1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73072" name="Oval 53"/>
              <p:cNvSpPr>
                <a:spLocks noChangeAspect="1" noChangeArrowheads="1"/>
              </p:cNvSpPr>
              <p:nvPr/>
            </p:nvSpPr>
            <p:spPr bwMode="auto">
              <a:xfrm>
                <a:off x="2112" y="768"/>
                <a:ext cx="127" cy="1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73065" name="Group 54"/>
            <p:cNvGrpSpPr>
              <a:grpSpLocks/>
            </p:cNvGrpSpPr>
            <p:nvPr/>
          </p:nvGrpSpPr>
          <p:grpSpPr bwMode="auto">
            <a:xfrm>
              <a:off x="624" y="528"/>
              <a:ext cx="127" cy="288"/>
              <a:chOff x="624" y="528"/>
              <a:chExt cx="127" cy="288"/>
            </a:xfrm>
          </p:grpSpPr>
          <p:sp>
            <p:nvSpPr>
              <p:cNvPr id="173069" name="AutoShape 55"/>
              <p:cNvSpPr>
                <a:spLocks noChangeArrowheads="1"/>
              </p:cNvSpPr>
              <p:nvPr/>
            </p:nvSpPr>
            <p:spPr bwMode="auto">
              <a:xfrm rot="10800000">
                <a:off x="672" y="528"/>
                <a:ext cx="48" cy="288"/>
              </a:xfrm>
              <a:prstGeom prst="upArrow">
                <a:avLst>
                  <a:gd name="adj1" fmla="val 50000"/>
                  <a:gd name="adj2" fmla="val 1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73070" name="Oval 56"/>
              <p:cNvSpPr>
                <a:spLocks noChangeAspect="1" noChangeArrowheads="1"/>
              </p:cNvSpPr>
              <p:nvPr/>
            </p:nvSpPr>
            <p:spPr bwMode="auto">
              <a:xfrm>
                <a:off x="624" y="576"/>
                <a:ext cx="127" cy="1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73066" name="Group 57"/>
            <p:cNvGrpSpPr>
              <a:grpSpLocks/>
            </p:cNvGrpSpPr>
            <p:nvPr/>
          </p:nvGrpSpPr>
          <p:grpSpPr bwMode="auto">
            <a:xfrm>
              <a:off x="528" y="672"/>
              <a:ext cx="127" cy="288"/>
              <a:chOff x="528" y="672"/>
              <a:chExt cx="127" cy="288"/>
            </a:xfrm>
          </p:grpSpPr>
          <p:sp>
            <p:nvSpPr>
              <p:cNvPr id="173067" name="AutoShape 58"/>
              <p:cNvSpPr>
                <a:spLocks noChangeArrowheads="1"/>
              </p:cNvSpPr>
              <p:nvPr/>
            </p:nvSpPr>
            <p:spPr bwMode="auto">
              <a:xfrm rot="10800000">
                <a:off x="576" y="672"/>
                <a:ext cx="48" cy="288"/>
              </a:xfrm>
              <a:prstGeom prst="upArrow">
                <a:avLst>
                  <a:gd name="adj1" fmla="val 50000"/>
                  <a:gd name="adj2" fmla="val 1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73068" name="Oval 59"/>
              <p:cNvSpPr>
                <a:spLocks noChangeAspect="1" noChangeArrowheads="1"/>
              </p:cNvSpPr>
              <p:nvPr/>
            </p:nvSpPr>
            <p:spPr bwMode="auto">
              <a:xfrm>
                <a:off x="528" y="720"/>
                <a:ext cx="127" cy="1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219075"/>
            <a:ext cx="7543800" cy="481013"/>
          </a:xfrm>
        </p:spPr>
        <p:txBody>
          <a:bodyPr/>
          <a:lstStyle/>
          <a:p>
            <a:r>
              <a:rPr lang="en-US" sz="3000" b="1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Understanding Coupling from Orbital View</a:t>
            </a:r>
          </a:p>
        </p:txBody>
      </p:sp>
      <p:pic>
        <p:nvPicPr>
          <p:cNvPr id="175106" name="Picture 1" descr="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47738"/>
            <a:ext cx="686435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Text Box 65"/>
          <p:cNvSpPr txBox="1">
            <a:spLocks noChangeArrowheads="1"/>
          </p:cNvSpPr>
          <p:nvPr/>
        </p:nvSpPr>
        <p:spPr bwMode="auto">
          <a:xfrm>
            <a:off x="152400" y="5562600"/>
            <a:ext cx="89154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M. C. </a:t>
            </a:r>
            <a:r>
              <a:rPr lang="en-US" sz="1800" dirty="0" err="1" smtClean="0">
                <a:solidFill>
                  <a:srgbClr val="000000"/>
                </a:solidFill>
                <a:cs typeface="宋体" charset="0"/>
              </a:rPr>
              <a:t>Troparevsky</a:t>
            </a: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, K. Zhao, D. Xiao, A. </a:t>
            </a:r>
            <a:r>
              <a:rPr lang="en-US" sz="1800" dirty="0" err="1" smtClean="0">
                <a:solidFill>
                  <a:srgbClr val="000000"/>
                </a:solidFill>
                <a:cs typeface="宋体" charset="0"/>
              </a:rPr>
              <a:t>Eguiluz</a:t>
            </a: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, Z. Y. Zhang, Phys. Rev. B (2010)</a:t>
            </a:r>
          </a:p>
        </p:txBody>
      </p:sp>
      <p:sp>
        <p:nvSpPr>
          <p:cNvPr id="175108" name="AutoShape 1030"/>
          <p:cNvSpPr>
            <a:spLocks/>
          </p:cNvSpPr>
          <p:nvPr/>
        </p:nvSpPr>
        <p:spPr bwMode="auto">
          <a:xfrm>
            <a:off x="7391400" y="1752600"/>
            <a:ext cx="381000" cy="3429000"/>
          </a:xfrm>
          <a:prstGeom prst="rightBrace">
            <a:avLst>
              <a:gd name="adj1" fmla="val 75000"/>
              <a:gd name="adj2" fmla="val 50000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5109" name="Text Box 1031"/>
          <p:cNvSpPr txBox="1">
            <a:spLocks noChangeArrowheads="1"/>
          </p:cNvSpPr>
          <p:nvPr/>
        </p:nvSpPr>
        <p:spPr bwMode="auto">
          <a:xfrm>
            <a:off x="7772400" y="3276600"/>
            <a:ext cx="9144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FF"/>
                </a:solidFill>
                <a:cs typeface="宋体" charset="0"/>
              </a:rPr>
              <a:t>HOMO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2209800" y="332656"/>
            <a:ext cx="47244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Why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Plasmonics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467544" y="1052736"/>
            <a:ext cx="828092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2000" indent="-360000" eaLnBrk="0" fontAlgn="base" hangingPunct="0"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long wavelength of light (≈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m) creates a problem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for </a:t>
            </a:r>
            <a:r>
              <a:rPr lang="en-US" sz="2400" dirty="0" smtClean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extending </a:t>
            </a:r>
            <a:r>
              <a:rPr lang="en-US" sz="2400" baseline="-25000" dirty="0" smtClean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optoelectronics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into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the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nanometer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regime. </a:t>
            </a:r>
          </a:p>
          <a:p>
            <a:pPr marL="72000" indent="-360000" eaLnBrk="0" fontAlgn="base" hangingPunct="0"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 A possible way out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of this dilemma is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the conversion of light into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plasmons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  <a:sym typeface="Symbol" charset="0"/>
            </a:endParaRPr>
          </a:p>
          <a:p>
            <a:pPr marL="72000" indent="-360000" eaLnBrk="0" fontAlgn="base" hangingPunct="0"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 They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have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much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shorter </a:t>
            </a:r>
            <a:r>
              <a:rPr lang="en-US" sz="2400" baseline="-25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wavelengths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than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light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and 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are able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to propagate electronic signals. </a:t>
            </a:r>
            <a:endParaRPr lang="en-US" sz="2400" dirty="0">
              <a:solidFill>
                <a:srgbClr val="3333CC"/>
              </a:solidFill>
              <a:latin typeface="Times New Roman" pitchFamily="18" charset="0"/>
              <a:ea typeface="ＭＳ Ｐゴシック" charset="0"/>
              <a:cs typeface="Times New Roman" pitchFamily="18" charset="0"/>
              <a:sym typeface="Symbol" charset="0"/>
            </a:endParaRPr>
          </a:p>
        </p:txBody>
      </p:sp>
      <p:pic>
        <p:nvPicPr>
          <p:cNvPr id="194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89073"/>
            <a:ext cx="4950495" cy="306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55588"/>
            <a:ext cx="5562600" cy="481012"/>
          </a:xfrm>
        </p:spPr>
        <p:txBody>
          <a:bodyPr/>
          <a:lstStyle/>
          <a:p>
            <a:r>
              <a:rPr lang="en-US" sz="3000">
                <a:solidFill>
                  <a:srgbClr val="00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Nonlinear Dielectric Response</a:t>
            </a:r>
          </a:p>
        </p:txBody>
      </p:sp>
      <p:grpSp>
        <p:nvGrpSpPr>
          <p:cNvPr id="176130" name="Group 24"/>
          <p:cNvGrpSpPr>
            <a:grpSpLocks/>
          </p:cNvGrpSpPr>
          <p:nvPr/>
        </p:nvGrpSpPr>
        <p:grpSpPr bwMode="auto">
          <a:xfrm>
            <a:off x="7239000" y="1981200"/>
            <a:ext cx="1216025" cy="2209800"/>
            <a:chOff x="4944" y="576"/>
            <a:chExt cx="766" cy="1392"/>
          </a:xfrm>
        </p:grpSpPr>
        <p:sp>
          <p:nvSpPr>
            <p:cNvPr id="176139" name="Oval 6"/>
            <p:cNvSpPr>
              <a:spLocks noChangeArrowheads="1"/>
            </p:cNvSpPr>
            <p:nvPr/>
          </p:nvSpPr>
          <p:spPr bwMode="auto">
            <a:xfrm>
              <a:off x="5086" y="576"/>
              <a:ext cx="624" cy="57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76140" name="Oval 7"/>
            <p:cNvSpPr>
              <a:spLocks noChangeArrowheads="1"/>
            </p:cNvSpPr>
            <p:nvPr/>
          </p:nvSpPr>
          <p:spPr bwMode="auto">
            <a:xfrm>
              <a:off x="5086" y="1392"/>
              <a:ext cx="624" cy="57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76141" name="AutoShape 11"/>
            <p:cNvSpPr>
              <a:spLocks noChangeArrowheads="1"/>
            </p:cNvSpPr>
            <p:nvPr/>
          </p:nvSpPr>
          <p:spPr bwMode="auto">
            <a:xfrm>
              <a:off x="4944" y="672"/>
              <a:ext cx="96" cy="576"/>
            </a:xfrm>
            <a:prstGeom prst="upArrow">
              <a:avLst>
                <a:gd name="adj1" fmla="val 50000"/>
                <a:gd name="adj2" fmla="val 1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76143" name="Line 21"/>
            <p:cNvSpPr>
              <a:spLocks noChangeAspect="1" noChangeShapeType="1"/>
            </p:cNvSpPr>
            <p:nvPr/>
          </p:nvSpPr>
          <p:spPr bwMode="auto">
            <a:xfrm>
              <a:off x="5374" y="1152"/>
              <a:ext cx="1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6144" name="Text Box 22"/>
            <p:cNvSpPr txBox="1">
              <a:spLocks noChangeArrowheads="1"/>
            </p:cNvSpPr>
            <p:nvPr/>
          </p:nvSpPr>
          <p:spPr bwMode="auto">
            <a:xfrm>
              <a:off x="5460" y="1127"/>
              <a:ext cx="2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i="1" smtClean="0">
                  <a:solidFill>
                    <a:srgbClr val="000000"/>
                  </a:solidFill>
                  <a:cs typeface="宋体" charset="0"/>
                </a:rPr>
                <a:t>S </a:t>
              </a:r>
            </a:p>
          </p:txBody>
        </p:sp>
      </p:grpSp>
      <p:pic>
        <p:nvPicPr>
          <p:cNvPr id="176131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531971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Oval 26"/>
          <p:cNvSpPr>
            <a:spLocks noChangeArrowheads="1"/>
          </p:cNvSpPr>
          <p:nvPr/>
        </p:nvSpPr>
        <p:spPr bwMode="auto">
          <a:xfrm>
            <a:off x="2514600" y="2819400"/>
            <a:ext cx="609600" cy="1371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6133" name="Line 27"/>
          <p:cNvSpPr>
            <a:spLocks noChangeShapeType="1"/>
          </p:cNvSpPr>
          <p:nvPr/>
        </p:nvSpPr>
        <p:spPr bwMode="auto">
          <a:xfrm>
            <a:off x="1828800" y="3733800"/>
            <a:ext cx="762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4" name="Text Box 28"/>
          <p:cNvSpPr txBox="1">
            <a:spLocks noChangeArrowheads="1"/>
          </p:cNvSpPr>
          <p:nvPr/>
        </p:nvSpPr>
        <p:spPr bwMode="auto">
          <a:xfrm>
            <a:off x="152400" y="3336925"/>
            <a:ext cx="1752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cs typeface="宋体" charset="0"/>
              </a:rPr>
              <a:t>Nonlinear starting from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cs typeface="宋体" charset="0"/>
              </a:rPr>
              <a:t>a weak field</a:t>
            </a:r>
          </a:p>
        </p:txBody>
      </p:sp>
      <p:sp>
        <p:nvSpPr>
          <p:cNvPr id="176135" name="Text Box 29"/>
          <p:cNvSpPr txBox="1">
            <a:spLocks noChangeArrowheads="1"/>
          </p:cNvSpPr>
          <p:nvPr/>
        </p:nvSpPr>
        <p:spPr bwMode="auto">
          <a:xfrm>
            <a:off x="4800600" y="2803525"/>
            <a:ext cx="931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unit: </a:t>
            </a:r>
            <a:r>
              <a:rPr lang="en-US" sz="2000" i="1" smtClean="0">
                <a:solidFill>
                  <a:srgbClr val="000000"/>
                </a:solidFill>
                <a:cs typeface="宋体" charset="0"/>
              </a:rPr>
              <a:t>d</a:t>
            </a:r>
          </a:p>
        </p:txBody>
      </p:sp>
      <p:sp>
        <p:nvSpPr>
          <p:cNvPr id="176136" name="Text Box 65"/>
          <p:cNvSpPr txBox="1">
            <a:spLocks noChangeArrowheads="1"/>
          </p:cNvSpPr>
          <p:nvPr/>
        </p:nvSpPr>
        <p:spPr bwMode="auto">
          <a:xfrm>
            <a:off x="6350" y="5486400"/>
            <a:ext cx="92154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M. C. Troparevsky, K. Zhao, D. Xiao, Z. Y. Zhang, A. Eguiluz, Nano Lett. </a:t>
            </a:r>
            <a:r>
              <a:rPr lang="en-US" sz="1800" b="1" smtClean="0">
                <a:solidFill>
                  <a:srgbClr val="000000"/>
                </a:solidFill>
                <a:cs typeface="宋体" charset="0"/>
              </a:rPr>
              <a:t>9</a:t>
            </a: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, 4452 (2009)</a:t>
            </a:r>
          </a:p>
        </p:txBody>
      </p:sp>
      <p:sp>
        <p:nvSpPr>
          <p:cNvPr id="176137" name="Rectangle 31"/>
          <p:cNvSpPr>
            <a:spLocks noChangeArrowheads="1"/>
          </p:cNvSpPr>
          <p:nvPr/>
        </p:nvSpPr>
        <p:spPr bwMode="auto">
          <a:xfrm>
            <a:off x="3276600" y="3581400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6138" name="Text Box 32"/>
          <p:cNvSpPr txBox="1">
            <a:spLocks noChangeArrowheads="1"/>
          </p:cNvSpPr>
          <p:nvPr/>
        </p:nvSpPr>
        <p:spPr bwMode="auto">
          <a:xfrm rot="-5400000">
            <a:off x="1169195" y="2008981"/>
            <a:ext cx="709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宋体" charset="0"/>
              </a:rPr>
              <a:t>(Å</a:t>
            </a:r>
            <a:r>
              <a:rPr lang="en-US" baseline="30000" smtClean="0">
                <a:solidFill>
                  <a:srgbClr val="000000"/>
                </a:solidFill>
                <a:cs typeface="宋体" charset="0"/>
              </a:rPr>
              <a:t>3</a:t>
            </a:r>
            <a:r>
              <a:rPr lang="en-US" smtClean="0">
                <a:solidFill>
                  <a:srgbClr val="000000"/>
                </a:solidFill>
                <a:cs typeface="宋体" charset="0"/>
              </a:rPr>
              <a:t>)</a:t>
            </a:r>
          </a:p>
        </p:txBody>
      </p:sp>
      <p:pic>
        <p:nvPicPr>
          <p:cNvPr id="1905700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82" y="1777008"/>
            <a:ext cx="9874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5588"/>
            <a:ext cx="8229600" cy="481012"/>
          </a:xfrm>
        </p:spPr>
        <p:txBody>
          <a:bodyPr/>
          <a:lstStyle/>
          <a:p>
            <a:r>
              <a:rPr lang="en-US" sz="3000" b="1">
                <a:solidFill>
                  <a:srgbClr val="00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Increasing Dipole Moment in Nonlinear Regime</a:t>
            </a:r>
          </a:p>
        </p:txBody>
      </p:sp>
      <p:pic>
        <p:nvPicPr>
          <p:cNvPr id="1771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220788"/>
            <a:ext cx="40132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220788"/>
            <a:ext cx="451643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Rectangle 5"/>
          <p:cNvSpPr>
            <a:spLocks noChangeArrowheads="1"/>
          </p:cNvSpPr>
          <p:nvPr/>
        </p:nvSpPr>
        <p:spPr bwMode="auto">
          <a:xfrm>
            <a:off x="7874000" y="28956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7157" name="Rectangle 6"/>
          <p:cNvSpPr>
            <a:spLocks noChangeArrowheads="1"/>
          </p:cNvSpPr>
          <p:nvPr/>
        </p:nvSpPr>
        <p:spPr bwMode="auto">
          <a:xfrm>
            <a:off x="3616325" y="28194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7158" name="Text Box 9"/>
          <p:cNvSpPr txBox="1">
            <a:spLocks noChangeArrowheads="1"/>
          </p:cNvSpPr>
          <p:nvPr/>
        </p:nvSpPr>
        <p:spPr bwMode="auto">
          <a:xfrm>
            <a:off x="4673600" y="1871663"/>
            <a:ext cx="646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  <a:cs typeface="宋体" charset="0"/>
              </a:rPr>
              <a:t>600</a:t>
            </a:r>
          </a:p>
        </p:txBody>
      </p:sp>
      <p:sp>
        <p:nvSpPr>
          <p:cNvPr id="177159" name="Rectangle 11"/>
          <p:cNvSpPr>
            <a:spLocks noChangeArrowheads="1"/>
          </p:cNvSpPr>
          <p:nvPr/>
        </p:nvSpPr>
        <p:spPr bwMode="auto">
          <a:xfrm>
            <a:off x="4902200" y="2363788"/>
            <a:ext cx="3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7160" name="Text Box 10"/>
          <p:cNvSpPr txBox="1">
            <a:spLocks noChangeArrowheads="1"/>
          </p:cNvSpPr>
          <p:nvPr/>
        </p:nvSpPr>
        <p:spPr bwMode="auto">
          <a:xfrm>
            <a:off x="4673600" y="2744788"/>
            <a:ext cx="646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  <a:cs typeface="宋体" charset="0"/>
              </a:rPr>
              <a:t>400</a:t>
            </a:r>
          </a:p>
        </p:txBody>
      </p:sp>
      <p:sp>
        <p:nvSpPr>
          <p:cNvPr id="177161" name="Text Box 12"/>
          <p:cNvSpPr txBox="1">
            <a:spLocks noChangeArrowheads="1"/>
          </p:cNvSpPr>
          <p:nvPr/>
        </p:nvSpPr>
        <p:spPr bwMode="auto">
          <a:xfrm>
            <a:off x="4673600" y="3811588"/>
            <a:ext cx="646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  <a:cs typeface="宋体" charset="0"/>
              </a:rPr>
              <a:t>200</a:t>
            </a:r>
          </a:p>
        </p:txBody>
      </p:sp>
      <p:sp>
        <p:nvSpPr>
          <p:cNvPr id="177162" name="Text Box 13"/>
          <p:cNvSpPr txBox="1">
            <a:spLocks noChangeArrowheads="1"/>
          </p:cNvSpPr>
          <p:nvPr/>
        </p:nvSpPr>
        <p:spPr bwMode="auto">
          <a:xfrm rot="-5400000">
            <a:off x="-146843" y="1875631"/>
            <a:ext cx="709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宋体" charset="0"/>
              </a:rPr>
              <a:t>(Å</a:t>
            </a:r>
            <a:r>
              <a:rPr lang="en-US" baseline="30000" smtClean="0">
                <a:solidFill>
                  <a:srgbClr val="000000"/>
                </a:solidFill>
                <a:cs typeface="宋体" charset="0"/>
              </a:rPr>
              <a:t>3</a:t>
            </a:r>
            <a:r>
              <a:rPr lang="en-US" smtClean="0">
                <a:solidFill>
                  <a:srgbClr val="000000"/>
                </a:solidFill>
                <a:cs typeface="宋体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6850" y="5041900"/>
            <a:ext cx="8507413" cy="461963"/>
            <a:chOff x="124" y="3176"/>
            <a:chExt cx="5359" cy="291"/>
          </a:xfrm>
        </p:grpSpPr>
        <p:sp>
          <p:nvSpPr>
            <p:cNvPr id="177164" name="Text Box 14"/>
            <p:cNvSpPr txBox="1">
              <a:spLocks noChangeArrowheads="1"/>
            </p:cNvSpPr>
            <p:nvPr/>
          </p:nvSpPr>
          <p:spPr bwMode="auto">
            <a:xfrm>
              <a:off x="124" y="3176"/>
              <a:ext cx="176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宋体" charset="0"/>
                </a:rPr>
                <a:t>Nonlinear Regime</a:t>
              </a:r>
            </a:p>
          </p:txBody>
        </p:sp>
        <p:sp>
          <p:nvSpPr>
            <p:cNvPr id="177165" name="AutoShape 15"/>
            <p:cNvSpPr>
              <a:spLocks noChangeArrowheads="1"/>
            </p:cNvSpPr>
            <p:nvPr/>
          </p:nvSpPr>
          <p:spPr bwMode="auto">
            <a:xfrm>
              <a:off x="1968" y="3264"/>
              <a:ext cx="624" cy="144"/>
            </a:xfrm>
            <a:prstGeom prst="rightArrow">
              <a:avLst>
                <a:gd name="adj1" fmla="val 50000"/>
                <a:gd name="adj2" fmla="val 108333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77166" name="Text Box 16"/>
            <p:cNvSpPr txBox="1">
              <a:spLocks noChangeArrowheads="1"/>
            </p:cNvSpPr>
            <p:nvPr/>
          </p:nvSpPr>
          <p:spPr bwMode="auto">
            <a:xfrm>
              <a:off x="2709" y="3176"/>
              <a:ext cx="277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宋体" charset="0"/>
                </a:rPr>
                <a:t>Charge Transfer Between NP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" descr="Fi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Title 1"/>
          <p:cNvSpPr txBox="1">
            <a:spLocks noChangeAspect="1"/>
          </p:cNvSpPr>
          <p:nvPr/>
        </p:nvSpPr>
        <p:spPr bwMode="auto">
          <a:xfrm>
            <a:off x="1752600" y="206375"/>
            <a:ext cx="50450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66"/>
                </a:solidFill>
                <a:latin typeface="Arial Narrow Bold" charset="0"/>
                <a:cs typeface="宋体" charset="0"/>
              </a:rPr>
              <a:t>Orbitals of Nonlinear Regime</a:t>
            </a:r>
          </a:p>
        </p:txBody>
      </p:sp>
      <p:sp>
        <p:nvSpPr>
          <p:cNvPr id="178179" name="TextBox 3"/>
          <p:cNvSpPr txBox="1">
            <a:spLocks noChangeAspect="1" noChangeArrowheads="1"/>
          </p:cNvSpPr>
          <p:nvPr/>
        </p:nvSpPr>
        <p:spPr bwMode="auto">
          <a:xfrm>
            <a:off x="228600" y="5013325"/>
            <a:ext cx="7888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The transition to the nonlinear regime is featured by the change of character of the HOMO.</a:t>
            </a:r>
          </a:p>
        </p:txBody>
      </p:sp>
      <p:sp>
        <p:nvSpPr>
          <p:cNvPr id="178180" name="TextBox 4"/>
          <p:cNvSpPr txBox="1">
            <a:spLocks noChangeAspect="1" noChangeArrowheads="1"/>
          </p:cNvSpPr>
          <p:nvPr/>
        </p:nvSpPr>
        <p:spPr bwMode="auto">
          <a:xfrm rot="-5400000">
            <a:off x="152400" y="2533650"/>
            <a:ext cx="6540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smtClean="0">
                <a:solidFill>
                  <a:srgbClr val="000000"/>
                </a:solidFill>
                <a:latin typeface="Times New Roman" charset="0"/>
                <a:cs typeface="宋体" charset="0"/>
              </a:rPr>
              <a:t>P/E</a:t>
            </a:r>
          </a:p>
        </p:txBody>
      </p:sp>
      <p:sp>
        <p:nvSpPr>
          <p:cNvPr id="178181" name="Rectangle 5"/>
          <p:cNvSpPr>
            <a:spLocks noChangeAspect="1" noChangeArrowheads="1"/>
          </p:cNvSpPr>
          <p:nvPr/>
        </p:nvSpPr>
        <p:spPr bwMode="auto">
          <a:xfrm>
            <a:off x="1181100" y="1235075"/>
            <a:ext cx="342900" cy="342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8182" name="Rectangle 6"/>
          <p:cNvSpPr>
            <a:spLocks noChangeAspect="1" noChangeArrowheads="1"/>
          </p:cNvSpPr>
          <p:nvPr/>
        </p:nvSpPr>
        <p:spPr bwMode="auto">
          <a:xfrm>
            <a:off x="4549775" y="1096963"/>
            <a:ext cx="4111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8183" name="Rectangle 7"/>
          <p:cNvSpPr>
            <a:spLocks noChangeAspect="1" noChangeArrowheads="1"/>
          </p:cNvSpPr>
          <p:nvPr/>
        </p:nvSpPr>
        <p:spPr bwMode="auto">
          <a:xfrm>
            <a:off x="5646738" y="1646238"/>
            <a:ext cx="138112" cy="13652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round/>
            <a:headEnd/>
            <a:tailEnd/>
          </a:ln>
        </p:spPr>
        <p:txBody>
          <a:bodyPr lIns="91435" tIns="45718" rIns="91435" bIns="4571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8184" name="Rectangle 8"/>
          <p:cNvSpPr>
            <a:spLocks noChangeAspect="1" noChangeArrowheads="1"/>
          </p:cNvSpPr>
          <p:nvPr/>
        </p:nvSpPr>
        <p:spPr bwMode="auto">
          <a:xfrm>
            <a:off x="5716588" y="2811463"/>
            <a:ext cx="136525" cy="20637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round/>
            <a:headEnd/>
            <a:tailEnd/>
          </a:ln>
        </p:spPr>
        <p:txBody>
          <a:bodyPr lIns="91435" tIns="45718" rIns="91435" bIns="4571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8185" name="Rectangle 9"/>
          <p:cNvSpPr>
            <a:spLocks noChangeAspect="1" noChangeArrowheads="1"/>
          </p:cNvSpPr>
          <p:nvPr/>
        </p:nvSpPr>
        <p:spPr bwMode="auto">
          <a:xfrm>
            <a:off x="5646738" y="3978275"/>
            <a:ext cx="206375" cy="204788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round/>
            <a:headEnd/>
            <a:tailEnd/>
          </a:ln>
        </p:spPr>
        <p:txBody>
          <a:bodyPr lIns="91435" tIns="45718" rIns="91435" bIns="4571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8186" name="Text Box 1039"/>
          <p:cNvSpPr txBox="1">
            <a:spLocks noChangeArrowheads="1"/>
          </p:cNvSpPr>
          <p:nvPr/>
        </p:nvSpPr>
        <p:spPr bwMode="auto">
          <a:xfrm rot="-5400000">
            <a:off x="184944" y="2007394"/>
            <a:ext cx="6207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(Å</a:t>
            </a:r>
            <a:r>
              <a:rPr lang="en-US" sz="2000" baseline="30000" smtClean="0">
                <a:solidFill>
                  <a:srgbClr val="000000"/>
                </a:solidFill>
                <a:cs typeface="宋体" charset="0"/>
              </a:rPr>
              <a:t>3</a:t>
            </a: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Oval 12"/>
          <p:cNvSpPr>
            <a:spLocks noChangeArrowheads="1"/>
          </p:cNvSpPr>
          <p:nvPr/>
        </p:nvSpPr>
        <p:spPr bwMode="auto">
          <a:xfrm>
            <a:off x="1879600" y="30480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74675"/>
          </a:xfrm>
        </p:spPr>
        <p:txBody>
          <a:bodyPr/>
          <a:lstStyle/>
          <a:p>
            <a:r>
              <a:rPr lang="en-US" sz="3600">
                <a:solidFill>
                  <a:schemeClr val="accent2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Microscopic Mechanism of Nonlinear Response</a:t>
            </a:r>
          </a:p>
        </p:txBody>
      </p:sp>
      <p:sp>
        <p:nvSpPr>
          <p:cNvPr id="179203" name="Line 10"/>
          <p:cNvSpPr>
            <a:spLocks noChangeShapeType="1"/>
          </p:cNvSpPr>
          <p:nvPr/>
        </p:nvSpPr>
        <p:spPr bwMode="auto">
          <a:xfrm>
            <a:off x="1651000" y="21336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4" name="Line 11"/>
          <p:cNvSpPr>
            <a:spLocks noChangeShapeType="1"/>
          </p:cNvSpPr>
          <p:nvPr/>
        </p:nvSpPr>
        <p:spPr bwMode="auto">
          <a:xfrm>
            <a:off x="1651000" y="31242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Oval 13"/>
          <p:cNvSpPr>
            <a:spLocks noChangeArrowheads="1"/>
          </p:cNvSpPr>
          <p:nvPr/>
        </p:nvSpPr>
        <p:spPr bwMode="auto">
          <a:xfrm>
            <a:off x="3860800" y="25908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9206" name="Line 14"/>
          <p:cNvSpPr>
            <a:spLocks noChangeShapeType="1"/>
          </p:cNvSpPr>
          <p:nvPr/>
        </p:nvSpPr>
        <p:spPr bwMode="auto">
          <a:xfrm>
            <a:off x="3632200" y="18288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7" name="Line 15"/>
          <p:cNvSpPr>
            <a:spLocks noChangeShapeType="1"/>
          </p:cNvSpPr>
          <p:nvPr/>
        </p:nvSpPr>
        <p:spPr bwMode="auto">
          <a:xfrm>
            <a:off x="3632200" y="26670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8" name="Oval 16"/>
          <p:cNvSpPr>
            <a:spLocks noChangeArrowheads="1"/>
          </p:cNvSpPr>
          <p:nvPr/>
        </p:nvSpPr>
        <p:spPr bwMode="auto">
          <a:xfrm>
            <a:off x="5994400" y="19812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9209" name="Line 17"/>
          <p:cNvSpPr>
            <a:spLocks noChangeShapeType="1"/>
          </p:cNvSpPr>
          <p:nvPr/>
        </p:nvSpPr>
        <p:spPr bwMode="auto">
          <a:xfrm>
            <a:off x="5765800" y="16764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0" name="Line 18"/>
          <p:cNvSpPr>
            <a:spLocks noChangeShapeType="1"/>
          </p:cNvSpPr>
          <p:nvPr/>
        </p:nvSpPr>
        <p:spPr bwMode="auto">
          <a:xfrm>
            <a:off x="5765800" y="20574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1" name="Oval 19"/>
          <p:cNvSpPr>
            <a:spLocks noChangeArrowheads="1"/>
          </p:cNvSpPr>
          <p:nvPr/>
        </p:nvSpPr>
        <p:spPr bwMode="auto">
          <a:xfrm>
            <a:off x="5994400" y="16002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9212" name="Line 20"/>
          <p:cNvSpPr>
            <a:spLocks noChangeShapeType="1"/>
          </p:cNvSpPr>
          <p:nvPr/>
        </p:nvSpPr>
        <p:spPr bwMode="auto">
          <a:xfrm flipV="1">
            <a:off x="2336800" y="2667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3" name="Line 21"/>
          <p:cNvSpPr>
            <a:spLocks noChangeShapeType="1"/>
          </p:cNvSpPr>
          <p:nvPr/>
        </p:nvSpPr>
        <p:spPr bwMode="auto">
          <a:xfrm flipV="1">
            <a:off x="2336800" y="18288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4" name="Line 22"/>
          <p:cNvSpPr>
            <a:spLocks noChangeShapeType="1"/>
          </p:cNvSpPr>
          <p:nvPr/>
        </p:nvSpPr>
        <p:spPr bwMode="auto">
          <a:xfrm flipV="1">
            <a:off x="4318000" y="2057400"/>
            <a:ext cx="1447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5" name="Line 23"/>
          <p:cNvSpPr>
            <a:spLocks noChangeShapeType="1"/>
          </p:cNvSpPr>
          <p:nvPr/>
        </p:nvSpPr>
        <p:spPr bwMode="auto">
          <a:xfrm flipV="1">
            <a:off x="4318000" y="16764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6" name="Text Box 24"/>
          <p:cNvSpPr txBox="1">
            <a:spLocks noChangeArrowheads="1"/>
          </p:cNvSpPr>
          <p:nvPr/>
        </p:nvSpPr>
        <p:spPr bwMode="auto">
          <a:xfrm>
            <a:off x="1558925" y="914400"/>
            <a:ext cx="9794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No field</a:t>
            </a:r>
          </a:p>
        </p:txBody>
      </p:sp>
      <p:sp>
        <p:nvSpPr>
          <p:cNvPr id="179217" name="Text Box 25"/>
          <p:cNvSpPr txBox="1">
            <a:spLocks noChangeArrowheads="1"/>
          </p:cNvSpPr>
          <p:nvPr/>
        </p:nvSpPr>
        <p:spPr bwMode="auto">
          <a:xfrm>
            <a:off x="3467100" y="914400"/>
            <a:ext cx="13525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Weak Field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Energy</a:t>
            </a:r>
          </a:p>
        </p:txBody>
      </p:sp>
      <p:sp>
        <p:nvSpPr>
          <p:cNvPr id="179218" name="Text Box 26"/>
          <p:cNvSpPr txBox="1">
            <a:spLocks noChangeArrowheads="1"/>
          </p:cNvSpPr>
          <p:nvPr/>
        </p:nvSpPr>
        <p:spPr bwMode="auto">
          <a:xfrm>
            <a:off x="5461000" y="914400"/>
            <a:ext cx="20478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High Field Energy</a:t>
            </a:r>
          </a:p>
        </p:txBody>
      </p:sp>
      <p:sp>
        <p:nvSpPr>
          <p:cNvPr id="179219" name="Text Box 27"/>
          <p:cNvSpPr txBox="1">
            <a:spLocks noChangeArrowheads="1"/>
          </p:cNvSpPr>
          <p:nvPr/>
        </p:nvSpPr>
        <p:spPr bwMode="auto">
          <a:xfrm>
            <a:off x="406400" y="2895600"/>
            <a:ext cx="9144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HOMO</a:t>
            </a:r>
          </a:p>
        </p:txBody>
      </p:sp>
      <p:sp>
        <p:nvSpPr>
          <p:cNvPr id="179220" name="Text Box 28"/>
          <p:cNvSpPr txBox="1">
            <a:spLocks noChangeArrowheads="1"/>
          </p:cNvSpPr>
          <p:nvPr/>
        </p:nvSpPr>
        <p:spPr bwMode="auto">
          <a:xfrm>
            <a:off x="457200" y="1905000"/>
            <a:ext cx="8620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LUMO</a:t>
            </a:r>
          </a:p>
        </p:txBody>
      </p:sp>
      <p:sp>
        <p:nvSpPr>
          <p:cNvPr id="179221" name="Text Box 29"/>
          <p:cNvSpPr txBox="1">
            <a:spLocks noChangeArrowheads="1"/>
          </p:cNvSpPr>
          <p:nvPr/>
        </p:nvSpPr>
        <p:spPr bwMode="auto">
          <a:xfrm>
            <a:off x="1835150" y="2147888"/>
            <a:ext cx="8223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empty</a:t>
            </a:r>
          </a:p>
        </p:txBody>
      </p:sp>
      <p:sp>
        <p:nvSpPr>
          <p:cNvPr id="179222" name="Text Box 30"/>
          <p:cNvSpPr txBox="1">
            <a:spLocks noChangeArrowheads="1"/>
          </p:cNvSpPr>
          <p:nvPr/>
        </p:nvSpPr>
        <p:spPr bwMode="auto">
          <a:xfrm>
            <a:off x="3892550" y="1828800"/>
            <a:ext cx="8223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empty</a:t>
            </a:r>
          </a:p>
        </p:txBody>
      </p:sp>
      <p:sp>
        <p:nvSpPr>
          <p:cNvPr id="179223" name="Text Box 31"/>
          <p:cNvSpPr txBox="1">
            <a:spLocks noChangeArrowheads="1"/>
          </p:cNvSpPr>
          <p:nvPr/>
        </p:nvSpPr>
        <p:spPr bwMode="auto">
          <a:xfrm>
            <a:off x="6248400" y="1690688"/>
            <a:ext cx="23082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fractionally occupied</a:t>
            </a:r>
          </a:p>
        </p:txBody>
      </p:sp>
      <p:sp>
        <p:nvSpPr>
          <p:cNvPr id="179224" name="Text Box 32"/>
          <p:cNvSpPr txBox="1">
            <a:spLocks noChangeArrowheads="1"/>
          </p:cNvSpPr>
          <p:nvPr/>
        </p:nvSpPr>
        <p:spPr bwMode="auto">
          <a:xfrm>
            <a:off x="5751513" y="2651125"/>
            <a:ext cx="3159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Breakdown of adiabaticity,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entering nonlinear regime</a:t>
            </a:r>
          </a:p>
        </p:txBody>
      </p:sp>
      <p:sp>
        <p:nvSpPr>
          <p:cNvPr id="179225" name="Rectangle 33"/>
          <p:cNvSpPr>
            <a:spLocks noChangeArrowheads="1"/>
          </p:cNvSpPr>
          <p:nvPr/>
        </p:nvSpPr>
        <p:spPr bwMode="auto">
          <a:xfrm>
            <a:off x="5486400" y="838200"/>
            <a:ext cx="2895600" cy="15240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79226" name="Line 34"/>
          <p:cNvSpPr>
            <a:spLocks noChangeShapeType="1"/>
          </p:cNvSpPr>
          <p:nvPr/>
        </p:nvSpPr>
        <p:spPr bwMode="auto">
          <a:xfrm flipV="1">
            <a:off x="6858000" y="23622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7788" y="3432175"/>
            <a:ext cx="4570412" cy="3425825"/>
            <a:chOff x="49" y="2162"/>
            <a:chExt cx="2879" cy="2158"/>
          </a:xfrm>
        </p:grpSpPr>
        <p:pic>
          <p:nvPicPr>
            <p:cNvPr id="179232" name="Picture 35" descr="D:\Thesis\fig\level-no-fiel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" y="2162"/>
              <a:ext cx="2879" cy="2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33" name="Text Box 19"/>
            <p:cNvSpPr txBox="1">
              <a:spLocks noChangeArrowheads="1"/>
            </p:cNvSpPr>
            <p:nvPr/>
          </p:nvSpPr>
          <p:spPr bwMode="auto">
            <a:xfrm>
              <a:off x="1104" y="2592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smtClean="0">
                  <a:solidFill>
                    <a:srgbClr val="000000"/>
                  </a:solidFill>
                  <a:cs typeface="宋体" charset="0"/>
                </a:rPr>
                <a:t>(Ag</a:t>
              </a:r>
              <a:r>
                <a:rPr lang="en-US" altLang="zh-CN" sz="1800" baseline="-25000" smtClean="0">
                  <a:solidFill>
                    <a:srgbClr val="000000"/>
                  </a:solidFill>
                  <a:cs typeface="宋体" charset="0"/>
                </a:rPr>
                <a:t>18</a:t>
              </a:r>
              <a:r>
                <a:rPr lang="en-US" altLang="zh-CN" sz="1800" smtClean="0">
                  <a:solidFill>
                    <a:srgbClr val="000000"/>
                  </a:solidFill>
                  <a:cs typeface="宋体" charset="0"/>
                </a:rPr>
                <a:t>)</a:t>
              </a:r>
              <a:r>
                <a:rPr lang="en-US" altLang="zh-CN" sz="1800" baseline="-25000" smtClean="0">
                  <a:solidFill>
                    <a:srgbClr val="000000"/>
                  </a:solidFill>
                  <a:cs typeface="宋体" charset="0"/>
                </a:rPr>
                <a:t>2,t-t</a:t>
              </a:r>
              <a:endParaRPr lang="en-US" sz="1800" smtClean="0">
                <a:solidFill>
                  <a:srgbClr val="000000"/>
                </a:solidFill>
                <a:cs typeface="宋体" charset="0"/>
              </a:endParaRP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649788" y="3430588"/>
            <a:ext cx="4570412" cy="3427412"/>
            <a:chOff x="2929" y="2161"/>
            <a:chExt cx="2879" cy="2159"/>
          </a:xfrm>
        </p:grpSpPr>
        <p:pic>
          <p:nvPicPr>
            <p:cNvPr id="179229" name="Picture 36" descr="D:\Thesis\fig\level-fiel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2161"/>
              <a:ext cx="2879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30" name="Text Box 19"/>
            <p:cNvSpPr txBox="1">
              <a:spLocks noChangeArrowheads="1"/>
            </p:cNvSpPr>
            <p:nvPr/>
          </p:nvSpPr>
          <p:spPr bwMode="auto">
            <a:xfrm>
              <a:off x="4032" y="2592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smtClean="0">
                  <a:solidFill>
                    <a:srgbClr val="000000"/>
                  </a:solidFill>
                  <a:cs typeface="宋体" charset="0"/>
                </a:rPr>
                <a:t>(Ag</a:t>
              </a:r>
              <a:r>
                <a:rPr lang="en-US" altLang="zh-CN" sz="1800" baseline="-25000" smtClean="0">
                  <a:solidFill>
                    <a:srgbClr val="000000"/>
                  </a:solidFill>
                  <a:cs typeface="宋体" charset="0"/>
                </a:rPr>
                <a:t>18</a:t>
              </a:r>
              <a:r>
                <a:rPr lang="en-US" altLang="zh-CN" sz="1800" smtClean="0">
                  <a:solidFill>
                    <a:srgbClr val="000000"/>
                  </a:solidFill>
                  <a:cs typeface="宋体" charset="0"/>
                </a:rPr>
                <a:t>)</a:t>
              </a:r>
              <a:r>
                <a:rPr lang="en-US" altLang="zh-CN" sz="1800" baseline="-25000" smtClean="0">
                  <a:solidFill>
                    <a:srgbClr val="000000"/>
                  </a:solidFill>
                  <a:cs typeface="宋体" charset="0"/>
                </a:rPr>
                <a:t>2,t-t</a:t>
              </a:r>
              <a:endParaRPr lang="en-US" sz="1800" smtClean="0">
                <a:solidFill>
                  <a:srgbClr val="000000"/>
                </a:solidFill>
                <a:cs typeface="宋体" charset="0"/>
              </a:endParaRPr>
            </a:p>
          </p:txBody>
        </p:sp>
        <p:sp>
          <p:nvSpPr>
            <p:cNvPr id="179231" name="Rectangle 38"/>
            <p:cNvSpPr>
              <a:spLocks noChangeArrowheads="1"/>
            </p:cNvSpPr>
            <p:nvPr/>
          </p:nvSpPr>
          <p:spPr bwMode="auto">
            <a:xfrm>
              <a:off x="4752" y="2928"/>
              <a:ext cx="288" cy="48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19075"/>
            <a:ext cx="6553200" cy="869950"/>
          </a:xfrm>
        </p:spPr>
        <p:txBody>
          <a:bodyPr/>
          <a:lstStyle/>
          <a:p>
            <a:r>
              <a:rPr lang="en-US" altLang="zh-CN" sz="3000" b="1">
                <a:solidFill>
                  <a:srgbClr val="000066"/>
                </a:solidFill>
                <a:latin typeface="Times New Roman" charset="0"/>
                <a:ea typeface="ＭＳ Ｐゴシック" charset="0"/>
                <a:cs typeface="宋体" charset="0"/>
              </a:rPr>
              <a:t>Interplay Between Electric and Magnetic Degree of Freedom</a:t>
            </a:r>
            <a:endParaRPr lang="en-US" sz="3000" b="1">
              <a:solidFill>
                <a:srgbClr val="000066"/>
              </a:solidFill>
              <a:latin typeface="Times New Roman" charset="0"/>
              <a:ea typeface="ＭＳ Ｐゴシック" charset="0"/>
              <a:cs typeface="宋体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95800" y="1754188"/>
            <a:ext cx="4495800" cy="3352800"/>
            <a:chOff x="2832" y="768"/>
            <a:chExt cx="2832" cy="2112"/>
          </a:xfrm>
        </p:grpSpPr>
        <p:pic>
          <p:nvPicPr>
            <p:cNvPr id="18023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768"/>
              <a:ext cx="2816" cy="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238" name="Rectangle 5"/>
            <p:cNvSpPr>
              <a:spLocks noChangeArrowheads="1"/>
            </p:cNvSpPr>
            <p:nvPr/>
          </p:nvSpPr>
          <p:spPr bwMode="auto">
            <a:xfrm>
              <a:off x="5616" y="768"/>
              <a:ext cx="48" cy="2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grpSp>
        <p:nvGrpSpPr>
          <p:cNvPr id="180227" name="Group 19"/>
          <p:cNvGrpSpPr>
            <a:grpSpLocks/>
          </p:cNvGrpSpPr>
          <p:nvPr/>
        </p:nvGrpSpPr>
        <p:grpSpPr bwMode="auto">
          <a:xfrm>
            <a:off x="152400" y="1295400"/>
            <a:ext cx="4516438" cy="3886200"/>
            <a:chOff x="0" y="816"/>
            <a:chExt cx="2845" cy="2448"/>
          </a:xfrm>
        </p:grpSpPr>
        <p:pic>
          <p:nvPicPr>
            <p:cNvPr id="18022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2666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230" name="Text Box 8"/>
            <p:cNvSpPr txBox="1">
              <a:spLocks noChangeArrowheads="1"/>
            </p:cNvSpPr>
            <p:nvPr/>
          </p:nvSpPr>
          <p:spPr bwMode="auto">
            <a:xfrm>
              <a:off x="0" y="816"/>
              <a:ext cx="11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smtClean="0">
                  <a:solidFill>
                    <a:srgbClr val="0000FF"/>
                  </a:solidFill>
                  <a:cs typeface="宋体" charset="0"/>
                </a:rPr>
                <a:t>Linear response</a:t>
              </a:r>
            </a:p>
          </p:txBody>
        </p:sp>
        <p:sp>
          <p:nvSpPr>
            <p:cNvPr id="180231" name="Text Box 9"/>
            <p:cNvSpPr txBox="1">
              <a:spLocks noChangeArrowheads="1"/>
            </p:cNvSpPr>
            <p:nvPr/>
          </p:nvSpPr>
          <p:spPr bwMode="auto">
            <a:xfrm>
              <a:off x="1468" y="816"/>
              <a:ext cx="137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smtClean="0">
                  <a:solidFill>
                    <a:srgbClr val="0000FF"/>
                  </a:solidFill>
                  <a:cs typeface="宋体" charset="0"/>
                </a:rPr>
                <a:t>Nonlinear response</a:t>
              </a:r>
            </a:p>
          </p:txBody>
        </p:sp>
        <p:sp>
          <p:nvSpPr>
            <p:cNvPr id="180232" name="Line 10"/>
            <p:cNvSpPr>
              <a:spLocks noChangeShapeType="1"/>
            </p:cNvSpPr>
            <p:nvPr/>
          </p:nvSpPr>
          <p:spPr bwMode="auto">
            <a:xfrm flipH="1" flipV="1">
              <a:off x="672" y="1056"/>
              <a:ext cx="192" cy="24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0233" name="Line 11"/>
            <p:cNvSpPr>
              <a:spLocks noChangeShapeType="1"/>
            </p:cNvSpPr>
            <p:nvPr/>
          </p:nvSpPr>
          <p:spPr bwMode="auto">
            <a:xfrm flipV="1">
              <a:off x="1488" y="1056"/>
              <a:ext cx="384" cy="48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0234" name="Line 12"/>
            <p:cNvSpPr>
              <a:spLocks noChangeShapeType="1"/>
            </p:cNvSpPr>
            <p:nvPr/>
          </p:nvSpPr>
          <p:spPr bwMode="auto">
            <a:xfrm flipV="1">
              <a:off x="2256" y="1056"/>
              <a:ext cx="0" cy="768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0235" name="Rectangle 14"/>
            <p:cNvSpPr>
              <a:spLocks noChangeArrowheads="1"/>
            </p:cNvSpPr>
            <p:nvPr/>
          </p:nvSpPr>
          <p:spPr bwMode="auto">
            <a:xfrm>
              <a:off x="2640" y="1152"/>
              <a:ext cx="48" cy="2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0236" name="Text Box 19"/>
            <p:cNvSpPr txBox="1">
              <a:spLocks noChangeArrowheads="1"/>
            </p:cNvSpPr>
            <p:nvPr/>
          </p:nvSpPr>
          <p:spPr bwMode="auto">
            <a:xfrm>
              <a:off x="432" y="1392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smtClean="0">
                  <a:solidFill>
                    <a:srgbClr val="000000"/>
                  </a:solidFill>
                  <a:latin typeface="Times New Roman" charset="0"/>
                  <a:cs typeface="宋体" charset="0"/>
                </a:rPr>
                <a:t>(Ag</a:t>
              </a:r>
              <a:r>
                <a:rPr lang="en-US" altLang="zh-CN" sz="1800" baseline="-25000" smtClean="0">
                  <a:solidFill>
                    <a:srgbClr val="000000"/>
                  </a:solidFill>
                  <a:latin typeface="Times New Roman" charset="0"/>
                  <a:cs typeface="宋体" charset="0"/>
                </a:rPr>
                <a:t>18</a:t>
              </a:r>
              <a:r>
                <a:rPr lang="en-US" altLang="zh-CN" sz="1800" smtClean="0">
                  <a:solidFill>
                    <a:srgbClr val="000000"/>
                  </a:solidFill>
                  <a:latin typeface="Times New Roman" charset="0"/>
                  <a:cs typeface="宋体" charset="0"/>
                </a:rPr>
                <a:t>)</a:t>
              </a:r>
              <a:r>
                <a:rPr lang="en-US" altLang="zh-CN" sz="1800" baseline="-25000" smtClean="0">
                  <a:solidFill>
                    <a:srgbClr val="000000"/>
                  </a:solidFill>
                  <a:latin typeface="Times New Roman" charset="0"/>
                  <a:cs typeface="宋体" charset="0"/>
                </a:rPr>
                <a:t>2,t-t</a:t>
              </a:r>
              <a:endParaRPr lang="en-US" sz="1800" smtClean="0">
                <a:solidFill>
                  <a:srgbClr val="000000"/>
                </a:solidFill>
                <a:latin typeface="Times New Roman" charset="0"/>
                <a:cs typeface="宋体" charset="0"/>
              </a:endParaRPr>
            </a:p>
          </p:txBody>
        </p:sp>
      </p:grpSp>
      <p:sp>
        <p:nvSpPr>
          <p:cNvPr id="299024" name="Text Box 16"/>
          <p:cNvSpPr txBox="1">
            <a:spLocks noChangeArrowheads="1"/>
          </p:cNvSpPr>
          <p:nvPr/>
        </p:nvSpPr>
        <p:spPr bwMode="auto">
          <a:xfrm>
            <a:off x="1098550" y="5364163"/>
            <a:ext cx="66690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FF0000"/>
                </a:solidFill>
                <a:latin typeface="Arial Narrow Bold" charset="0"/>
                <a:cs typeface="宋体" charset="0"/>
              </a:rPr>
              <a:t>Nanoparticle Aggregates as Potential Multiferroic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9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686800" cy="523875"/>
          </a:xfrm>
        </p:spPr>
        <p:txBody>
          <a:bodyPr/>
          <a:lstStyle/>
          <a:p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Systems, Scales, Approaches, Main Findings </a:t>
            </a:r>
          </a:p>
        </p:txBody>
      </p:sp>
      <p:sp>
        <p:nvSpPr>
          <p:cNvPr id="181250" name="Rectangle 1062"/>
          <p:cNvSpPr>
            <a:spLocks noChangeArrowheads="1"/>
          </p:cNvSpPr>
          <p:nvPr/>
        </p:nvSpPr>
        <p:spPr bwMode="auto">
          <a:xfrm>
            <a:off x="5854700" y="685800"/>
            <a:ext cx="3200400" cy="5257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51" name="Text Box 1082"/>
          <p:cNvSpPr txBox="1">
            <a:spLocks noChangeArrowheads="1"/>
          </p:cNvSpPr>
          <p:nvPr/>
        </p:nvSpPr>
        <p:spPr bwMode="auto">
          <a:xfrm>
            <a:off x="-9525" y="3717925"/>
            <a:ext cx="1111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8000"/>
                </a:solidFill>
                <a:cs typeface="宋体" charset="0"/>
              </a:rPr>
              <a:t>System:</a:t>
            </a:r>
          </a:p>
        </p:txBody>
      </p:sp>
      <p:sp>
        <p:nvSpPr>
          <p:cNvPr id="181252" name="Text Box 1083"/>
          <p:cNvSpPr txBox="1">
            <a:spLocks noChangeArrowheads="1"/>
          </p:cNvSpPr>
          <p:nvPr/>
        </p:nvSpPr>
        <p:spPr bwMode="auto">
          <a:xfrm>
            <a:off x="-36513" y="4373563"/>
            <a:ext cx="1366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3333CC"/>
                </a:solidFill>
                <a:cs typeface="宋体" charset="0"/>
              </a:rPr>
              <a:t>Approach:</a:t>
            </a:r>
          </a:p>
        </p:txBody>
      </p:sp>
      <p:sp>
        <p:nvSpPr>
          <p:cNvPr id="181253" name="Text Box 1084"/>
          <p:cNvSpPr txBox="1">
            <a:spLocks noChangeArrowheads="1"/>
          </p:cNvSpPr>
          <p:nvPr/>
        </p:nvSpPr>
        <p:spPr bwMode="auto">
          <a:xfrm>
            <a:off x="0" y="5318125"/>
            <a:ext cx="115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Science:</a:t>
            </a:r>
          </a:p>
        </p:txBody>
      </p:sp>
      <p:grpSp>
        <p:nvGrpSpPr>
          <p:cNvPr id="181254" name="Group 1028"/>
          <p:cNvGrpSpPr>
            <a:grpSpLocks noChangeAspect="1"/>
          </p:cNvGrpSpPr>
          <p:nvPr/>
        </p:nvGrpSpPr>
        <p:grpSpPr bwMode="auto">
          <a:xfrm>
            <a:off x="1889125" y="1706563"/>
            <a:ext cx="255588" cy="280987"/>
            <a:chOff x="6117" y="13140"/>
            <a:chExt cx="540" cy="471"/>
          </a:xfrm>
        </p:grpSpPr>
        <p:sp>
          <p:nvSpPr>
            <p:cNvPr id="181296" name="Oval 1029"/>
            <p:cNvSpPr>
              <a:spLocks noChangeAspect="1" noChangeArrowheads="1"/>
            </p:cNvSpPr>
            <p:nvPr/>
          </p:nvSpPr>
          <p:spPr bwMode="auto">
            <a:xfrm>
              <a:off x="6117" y="13140"/>
              <a:ext cx="360" cy="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1297" name="Oval 1030"/>
            <p:cNvSpPr>
              <a:spLocks noChangeAspect="1" noChangeArrowheads="1"/>
            </p:cNvSpPr>
            <p:nvPr/>
          </p:nvSpPr>
          <p:spPr bwMode="auto">
            <a:xfrm>
              <a:off x="6117" y="13455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1298" name="Oval 1031"/>
            <p:cNvSpPr>
              <a:spLocks noChangeAspect="1" noChangeArrowheads="1"/>
            </p:cNvSpPr>
            <p:nvPr/>
          </p:nvSpPr>
          <p:spPr bwMode="auto">
            <a:xfrm>
              <a:off x="6477" y="13296"/>
              <a:ext cx="180" cy="1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sp>
        <p:nvSpPr>
          <p:cNvPr id="181255" name="Oval 1034"/>
          <p:cNvSpPr>
            <a:spLocks noChangeArrowheads="1"/>
          </p:cNvSpPr>
          <p:nvPr/>
        </p:nvSpPr>
        <p:spPr bwMode="auto">
          <a:xfrm>
            <a:off x="1431925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56" name="Oval 1040"/>
          <p:cNvSpPr>
            <a:spLocks noChangeArrowheads="1"/>
          </p:cNvSpPr>
          <p:nvPr/>
        </p:nvSpPr>
        <p:spPr bwMode="auto">
          <a:xfrm>
            <a:off x="1790700" y="1612900"/>
            <a:ext cx="381000" cy="3841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57" name="Line 1041"/>
          <p:cNvSpPr>
            <a:spLocks noChangeShapeType="1"/>
          </p:cNvSpPr>
          <p:nvPr/>
        </p:nvSpPr>
        <p:spPr bwMode="auto">
          <a:xfrm flipH="1">
            <a:off x="2095500" y="1181100"/>
            <a:ext cx="1524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8" name="Text Box 1042"/>
          <p:cNvSpPr txBox="1">
            <a:spLocks noChangeArrowheads="1"/>
          </p:cNvSpPr>
          <p:nvPr/>
        </p:nvSpPr>
        <p:spPr bwMode="auto">
          <a:xfrm>
            <a:off x="1244600" y="708025"/>
            <a:ext cx="121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molecule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(2-3Å)</a:t>
            </a:r>
          </a:p>
        </p:txBody>
      </p:sp>
      <p:sp>
        <p:nvSpPr>
          <p:cNvPr id="181259" name="Oval 1036"/>
          <p:cNvSpPr>
            <a:spLocks noChangeArrowheads="1"/>
          </p:cNvSpPr>
          <p:nvPr/>
        </p:nvSpPr>
        <p:spPr bwMode="auto">
          <a:xfrm>
            <a:off x="3035300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60" name="Oval 1037"/>
          <p:cNvSpPr>
            <a:spLocks noChangeArrowheads="1"/>
          </p:cNvSpPr>
          <p:nvPr/>
        </p:nvSpPr>
        <p:spPr bwMode="auto">
          <a:xfrm>
            <a:off x="4483100" y="1981200"/>
            <a:ext cx="1143000" cy="11430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61" name="Line 1043"/>
          <p:cNvSpPr>
            <a:spLocks noChangeShapeType="1"/>
          </p:cNvSpPr>
          <p:nvPr/>
        </p:nvSpPr>
        <p:spPr bwMode="auto">
          <a:xfrm rot="5400000">
            <a:off x="4330700" y="23241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62" name="Text Box 1044"/>
          <p:cNvSpPr txBox="1">
            <a:spLocks noChangeArrowheads="1"/>
          </p:cNvSpPr>
          <p:nvPr/>
        </p:nvSpPr>
        <p:spPr bwMode="auto">
          <a:xfrm>
            <a:off x="3886200" y="1600200"/>
            <a:ext cx="112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S:1-10Å</a:t>
            </a:r>
          </a:p>
        </p:txBody>
      </p:sp>
      <p:sp>
        <p:nvSpPr>
          <p:cNvPr id="181263" name="Oval 1046"/>
          <p:cNvSpPr>
            <a:spLocks noChangeAspect="1" noChangeArrowheads="1"/>
          </p:cNvSpPr>
          <p:nvPr/>
        </p:nvSpPr>
        <p:spPr bwMode="auto">
          <a:xfrm>
            <a:off x="5918200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64" name="Text Box 1049"/>
          <p:cNvSpPr txBox="1">
            <a:spLocks noChangeArrowheads="1"/>
          </p:cNvSpPr>
          <p:nvPr/>
        </p:nvSpPr>
        <p:spPr bwMode="auto">
          <a:xfrm>
            <a:off x="6057900" y="609600"/>
            <a:ext cx="120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S:1-3</a:t>
            </a:r>
            <a:r>
              <a:rPr lang="en-US" sz="2000" i="1" smtClean="0">
                <a:solidFill>
                  <a:srgbClr val="FF0000"/>
                </a:solidFill>
                <a:cs typeface="宋体" charset="0"/>
              </a:rPr>
              <a:t>nm</a:t>
            </a:r>
          </a:p>
        </p:txBody>
      </p:sp>
      <p:sp>
        <p:nvSpPr>
          <p:cNvPr id="181265" name="Line 1058"/>
          <p:cNvSpPr>
            <a:spLocks noChangeShapeType="1"/>
          </p:cNvSpPr>
          <p:nvPr/>
        </p:nvSpPr>
        <p:spPr bwMode="auto">
          <a:xfrm flipH="1">
            <a:off x="7835900" y="1219200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66" name="Line 1059"/>
          <p:cNvSpPr>
            <a:spLocks noChangeShapeType="1"/>
          </p:cNvSpPr>
          <p:nvPr/>
        </p:nvSpPr>
        <p:spPr bwMode="auto">
          <a:xfrm>
            <a:off x="7712075" y="12192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67" name="Line 1060"/>
          <p:cNvSpPr>
            <a:spLocks noChangeShapeType="1"/>
          </p:cNvSpPr>
          <p:nvPr/>
        </p:nvSpPr>
        <p:spPr bwMode="auto">
          <a:xfrm>
            <a:off x="7712075" y="21336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68" name="Text Box 1061"/>
          <p:cNvSpPr txBox="1">
            <a:spLocks noChangeArrowheads="1"/>
          </p:cNvSpPr>
          <p:nvPr/>
        </p:nvSpPr>
        <p:spPr bwMode="auto">
          <a:xfrm>
            <a:off x="7178675" y="1524000"/>
            <a:ext cx="60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d~λ</a:t>
            </a:r>
          </a:p>
        </p:txBody>
      </p:sp>
      <p:sp>
        <p:nvSpPr>
          <p:cNvPr id="181269" name="Oval 1063"/>
          <p:cNvSpPr>
            <a:spLocks noChangeAspect="1" noChangeArrowheads="1"/>
          </p:cNvSpPr>
          <p:nvPr/>
        </p:nvSpPr>
        <p:spPr bwMode="auto">
          <a:xfrm>
            <a:off x="6527800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0" name="Oval 1064"/>
          <p:cNvSpPr>
            <a:spLocks noChangeAspect="1" noChangeArrowheads="1"/>
          </p:cNvSpPr>
          <p:nvPr/>
        </p:nvSpPr>
        <p:spPr bwMode="auto">
          <a:xfrm>
            <a:off x="7940675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1" name="Oval 1067"/>
          <p:cNvSpPr>
            <a:spLocks noChangeAspect="1" noChangeArrowheads="1"/>
          </p:cNvSpPr>
          <p:nvPr/>
        </p:nvSpPr>
        <p:spPr bwMode="auto">
          <a:xfrm>
            <a:off x="8550275" y="990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2" name="Oval 1068"/>
          <p:cNvSpPr>
            <a:spLocks noChangeAspect="1" noChangeArrowheads="1"/>
          </p:cNvSpPr>
          <p:nvPr/>
        </p:nvSpPr>
        <p:spPr bwMode="auto">
          <a:xfrm>
            <a:off x="7940675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3" name="Oval 1069"/>
          <p:cNvSpPr>
            <a:spLocks noChangeAspect="1" noChangeArrowheads="1"/>
          </p:cNvSpPr>
          <p:nvPr/>
        </p:nvSpPr>
        <p:spPr bwMode="auto">
          <a:xfrm>
            <a:off x="8550275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4" name="Oval 1070"/>
          <p:cNvSpPr>
            <a:spLocks noChangeAspect="1" noChangeArrowheads="1"/>
          </p:cNvSpPr>
          <p:nvPr/>
        </p:nvSpPr>
        <p:spPr bwMode="auto">
          <a:xfrm>
            <a:off x="5918200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5" name="Oval 1071"/>
          <p:cNvSpPr>
            <a:spLocks noChangeAspect="1" noChangeArrowheads="1"/>
          </p:cNvSpPr>
          <p:nvPr/>
        </p:nvSpPr>
        <p:spPr bwMode="auto">
          <a:xfrm>
            <a:off x="6527800" y="19050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6" name="Oval 1072"/>
          <p:cNvSpPr>
            <a:spLocks noChangeAspect="1" noChangeArrowheads="1"/>
          </p:cNvSpPr>
          <p:nvPr/>
        </p:nvSpPr>
        <p:spPr bwMode="auto">
          <a:xfrm>
            <a:off x="7940675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7" name="Oval 1073"/>
          <p:cNvSpPr>
            <a:spLocks noChangeAspect="1" noChangeArrowheads="1"/>
          </p:cNvSpPr>
          <p:nvPr/>
        </p:nvSpPr>
        <p:spPr bwMode="auto">
          <a:xfrm>
            <a:off x="8550275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8" name="Oval 1074"/>
          <p:cNvSpPr>
            <a:spLocks noChangeAspect="1" noChangeArrowheads="1"/>
          </p:cNvSpPr>
          <p:nvPr/>
        </p:nvSpPr>
        <p:spPr bwMode="auto">
          <a:xfrm>
            <a:off x="5918200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79" name="Oval 1075"/>
          <p:cNvSpPr>
            <a:spLocks noChangeAspect="1" noChangeArrowheads="1"/>
          </p:cNvSpPr>
          <p:nvPr/>
        </p:nvSpPr>
        <p:spPr bwMode="auto">
          <a:xfrm>
            <a:off x="6527800" y="28956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1280" name="Line 1048"/>
          <p:cNvSpPr>
            <a:spLocks noChangeShapeType="1"/>
          </p:cNvSpPr>
          <p:nvPr/>
        </p:nvSpPr>
        <p:spPr bwMode="auto">
          <a:xfrm rot="5400000">
            <a:off x="6451600" y="10668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81" name="Line 1076"/>
          <p:cNvSpPr>
            <a:spLocks noChangeShapeType="1"/>
          </p:cNvSpPr>
          <p:nvPr/>
        </p:nvSpPr>
        <p:spPr bwMode="auto">
          <a:xfrm>
            <a:off x="6756400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82" name="Line 1077"/>
          <p:cNvSpPr>
            <a:spLocks noChangeShapeType="1"/>
          </p:cNvSpPr>
          <p:nvPr/>
        </p:nvSpPr>
        <p:spPr bwMode="auto">
          <a:xfrm>
            <a:off x="8778875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83" name="Line 1078"/>
          <p:cNvSpPr>
            <a:spLocks noChangeShapeType="1"/>
          </p:cNvSpPr>
          <p:nvPr/>
        </p:nvSpPr>
        <p:spPr bwMode="auto">
          <a:xfrm>
            <a:off x="6781800" y="3429000"/>
            <a:ext cx="19970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84" name="Text Box 1079"/>
          <p:cNvSpPr txBox="1">
            <a:spLocks noChangeArrowheads="1"/>
          </p:cNvSpPr>
          <p:nvPr/>
        </p:nvSpPr>
        <p:spPr bwMode="auto">
          <a:xfrm>
            <a:off x="7254875" y="3048000"/>
            <a:ext cx="60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b~λ</a:t>
            </a:r>
          </a:p>
        </p:txBody>
      </p:sp>
      <p:sp>
        <p:nvSpPr>
          <p:cNvPr id="181285" name="Text Box 1081"/>
          <p:cNvSpPr txBox="1">
            <a:spLocks noChangeArrowheads="1"/>
          </p:cNvSpPr>
          <p:nvPr/>
        </p:nvSpPr>
        <p:spPr bwMode="auto">
          <a:xfrm>
            <a:off x="6873875" y="2362200"/>
            <a:ext cx="167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λ:10</a:t>
            </a:r>
            <a:r>
              <a:rPr lang="en-US" sz="2000" baseline="30000" smtClean="0">
                <a:solidFill>
                  <a:srgbClr val="FF0000"/>
                </a:solidFill>
                <a:cs typeface="宋体" charset="0"/>
              </a:rPr>
              <a:t>2</a:t>
            </a: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-10</a:t>
            </a:r>
            <a:r>
              <a:rPr lang="en-US" sz="2000" baseline="30000" smtClean="0">
                <a:solidFill>
                  <a:srgbClr val="FF0000"/>
                </a:solidFill>
                <a:cs typeface="宋体" charset="0"/>
              </a:rPr>
              <a:t>3</a:t>
            </a: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 nm</a:t>
            </a:r>
          </a:p>
        </p:txBody>
      </p:sp>
      <p:sp>
        <p:nvSpPr>
          <p:cNvPr id="181286" name="Text Box 1032"/>
          <p:cNvSpPr txBox="1">
            <a:spLocks noChangeArrowheads="1"/>
          </p:cNvSpPr>
          <p:nvPr/>
        </p:nvSpPr>
        <p:spPr bwMode="auto">
          <a:xfrm>
            <a:off x="1219200" y="4395788"/>
            <a:ext cx="13652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Quantum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many-body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theory</a:t>
            </a:r>
            <a:endParaRPr lang="en-US" sz="1800" smtClean="0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181287" name="Text Box 1085"/>
          <p:cNvSpPr txBox="1">
            <a:spLocks noChangeArrowheads="1"/>
          </p:cNvSpPr>
          <p:nvPr/>
        </p:nvSpPr>
        <p:spPr bwMode="auto">
          <a:xfrm>
            <a:off x="1204913" y="3702050"/>
            <a:ext cx="1792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Molecule 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single substrate</a:t>
            </a:r>
          </a:p>
        </p:txBody>
      </p:sp>
      <p:sp>
        <p:nvSpPr>
          <p:cNvPr id="181288" name="Text Box 1086"/>
          <p:cNvSpPr txBox="1">
            <a:spLocks noChangeArrowheads="1"/>
          </p:cNvSpPr>
          <p:nvPr/>
        </p:nvSpPr>
        <p:spPr bwMode="auto">
          <a:xfrm>
            <a:off x="1276350" y="5348288"/>
            <a:ext cx="16446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New chemical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effect</a:t>
            </a:r>
          </a:p>
        </p:txBody>
      </p:sp>
      <p:sp>
        <p:nvSpPr>
          <p:cNvPr id="181289" name="Text Box 1087"/>
          <p:cNvSpPr txBox="1">
            <a:spLocks noChangeArrowheads="1"/>
          </p:cNvSpPr>
          <p:nvPr/>
        </p:nvSpPr>
        <p:spPr bwMode="auto">
          <a:xfrm>
            <a:off x="2933700" y="3717925"/>
            <a:ext cx="272256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Nanoparticle dimer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Around touching contact</a:t>
            </a:r>
          </a:p>
        </p:txBody>
      </p:sp>
      <p:sp>
        <p:nvSpPr>
          <p:cNvPr id="181290" name="Text Box 1088"/>
          <p:cNvSpPr txBox="1">
            <a:spLocks noChangeArrowheads="1"/>
          </p:cNvSpPr>
          <p:nvPr/>
        </p:nvSpPr>
        <p:spPr bwMode="auto">
          <a:xfrm>
            <a:off x="3154363" y="4381500"/>
            <a:ext cx="2171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Real atom </a:t>
            </a:r>
            <a:r>
              <a:rPr lang="en-US" sz="1800" i="1" smtClean="0">
                <a:solidFill>
                  <a:srgbClr val="3333CC"/>
                </a:solidFill>
                <a:cs typeface="宋体" charset="0"/>
              </a:rPr>
              <a:t>ab initio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density functional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theory</a:t>
            </a:r>
          </a:p>
        </p:txBody>
      </p:sp>
      <p:sp>
        <p:nvSpPr>
          <p:cNvPr id="181291" name="Text Box 1089"/>
          <p:cNvSpPr txBox="1">
            <a:spLocks noChangeArrowheads="1"/>
          </p:cNvSpPr>
          <p:nvPr/>
        </p:nvSpPr>
        <p:spPr bwMode="auto">
          <a:xfrm>
            <a:off x="3154363" y="5287963"/>
            <a:ext cx="20478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Optimal gap size,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magentic moment</a:t>
            </a:r>
          </a:p>
        </p:txBody>
      </p:sp>
      <p:sp>
        <p:nvSpPr>
          <p:cNvPr id="181292" name="Text Box 1056"/>
          <p:cNvSpPr txBox="1">
            <a:spLocks noChangeArrowheads="1"/>
          </p:cNvSpPr>
          <p:nvPr/>
        </p:nvSpPr>
        <p:spPr bwMode="auto">
          <a:xfrm>
            <a:off x="5845175" y="5287963"/>
            <a:ext cx="281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localized surface plasmon </a:t>
            </a:r>
            <a:r>
              <a:rPr lang="en-US" sz="1800" b="1" smtClean="0">
                <a:solidFill>
                  <a:srgbClr val="FF0000"/>
                </a:solidFill>
                <a:cs typeface="宋体" charset="0"/>
              </a:rPr>
              <a:t>+</a:t>
            </a: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 photonic effect (SERS)</a:t>
            </a:r>
          </a:p>
        </p:txBody>
      </p:sp>
      <p:sp>
        <p:nvSpPr>
          <p:cNvPr id="181293" name="Line 1076"/>
          <p:cNvSpPr>
            <a:spLocks noChangeShapeType="1"/>
          </p:cNvSpPr>
          <p:nvPr/>
        </p:nvSpPr>
        <p:spPr bwMode="auto">
          <a:xfrm>
            <a:off x="6756400" y="3352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94" name="Text Box 1090"/>
          <p:cNvSpPr txBox="1">
            <a:spLocks noChangeArrowheads="1"/>
          </p:cNvSpPr>
          <p:nvPr/>
        </p:nvSpPr>
        <p:spPr bwMode="auto">
          <a:xfrm>
            <a:off x="5786438" y="3717925"/>
            <a:ext cx="2452687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1D &amp; 2D Nanoparticle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dimer arrays</a:t>
            </a:r>
          </a:p>
        </p:txBody>
      </p:sp>
      <p:sp>
        <p:nvSpPr>
          <p:cNvPr id="181295" name="Text Box 1091"/>
          <p:cNvSpPr txBox="1">
            <a:spLocks noChangeArrowheads="1"/>
          </p:cNvSpPr>
          <p:nvPr/>
        </p:nvSpPr>
        <p:spPr bwMode="auto">
          <a:xfrm>
            <a:off x="5826125" y="4373563"/>
            <a:ext cx="2870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Classical Electromagnetic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  <a:cs typeface="宋体" charset="0"/>
              </a:rPr>
              <a:t>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6324600" cy="523875"/>
          </a:xfrm>
        </p:spPr>
        <p:txBody>
          <a:bodyPr/>
          <a:lstStyle/>
          <a:p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Collective Photonic Effect for SERS</a:t>
            </a:r>
          </a:p>
        </p:txBody>
      </p:sp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3581400" y="32766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3709988" y="325755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76" name="Rectangle 5"/>
          <p:cNvSpPr>
            <a:spLocks noChangeArrowheads="1"/>
          </p:cNvSpPr>
          <p:nvPr/>
        </p:nvSpPr>
        <p:spPr bwMode="auto">
          <a:xfrm>
            <a:off x="2209800" y="3200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pSp>
        <p:nvGrpSpPr>
          <p:cNvPr id="182277" name="Group 100"/>
          <p:cNvGrpSpPr>
            <a:grpSpLocks/>
          </p:cNvGrpSpPr>
          <p:nvPr/>
        </p:nvGrpSpPr>
        <p:grpSpPr bwMode="auto">
          <a:xfrm>
            <a:off x="3629025" y="3733800"/>
            <a:ext cx="4054475" cy="1828800"/>
            <a:chOff x="1958" y="2544"/>
            <a:chExt cx="2554" cy="1152"/>
          </a:xfrm>
        </p:grpSpPr>
        <p:sp>
          <p:nvSpPr>
            <p:cNvPr id="182310" name="Text Box 39"/>
            <p:cNvSpPr txBox="1">
              <a:spLocks noChangeArrowheads="1"/>
            </p:cNvSpPr>
            <p:nvPr/>
          </p:nvSpPr>
          <p:spPr bwMode="auto">
            <a:xfrm>
              <a:off x="1958" y="3120"/>
              <a:ext cx="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000000"/>
                  </a:solidFill>
                  <a:cs typeface="宋体" charset="0"/>
                </a:rPr>
                <a:t>=</a:t>
              </a:r>
            </a:p>
          </p:txBody>
        </p:sp>
        <p:sp>
          <p:nvSpPr>
            <p:cNvPr id="182312" name="Text Box 41"/>
            <p:cNvSpPr txBox="1">
              <a:spLocks noChangeArrowheads="1"/>
            </p:cNvSpPr>
            <p:nvPr/>
          </p:nvSpPr>
          <p:spPr bwMode="auto">
            <a:xfrm>
              <a:off x="3504" y="3120"/>
              <a:ext cx="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  <a:cs typeface="宋体" charset="0"/>
                </a:rPr>
                <a:t>×</a:t>
              </a:r>
            </a:p>
          </p:txBody>
        </p:sp>
        <p:sp>
          <p:nvSpPr>
            <p:cNvPr id="182313" name="Text Box 42"/>
            <p:cNvSpPr txBox="1">
              <a:spLocks noChangeArrowheads="1"/>
            </p:cNvSpPr>
            <p:nvPr/>
          </p:nvSpPr>
          <p:spPr bwMode="auto">
            <a:xfrm>
              <a:off x="2189" y="2544"/>
              <a:ext cx="100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By Mie theory</a:t>
              </a:r>
            </a:p>
          </p:txBody>
        </p:sp>
        <p:sp>
          <p:nvSpPr>
            <p:cNvPr id="182316" name="Line 62"/>
            <p:cNvSpPr>
              <a:spLocks noChangeShapeType="1"/>
            </p:cNvSpPr>
            <p:nvPr/>
          </p:nvSpPr>
          <p:spPr bwMode="auto">
            <a:xfrm flipV="1">
              <a:off x="3696" y="3504"/>
              <a:ext cx="28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2317" name="Line 63"/>
            <p:cNvSpPr>
              <a:spLocks noChangeShapeType="1"/>
            </p:cNvSpPr>
            <p:nvPr/>
          </p:nvSpPr>
          <p:spPr bwMode="auto">
            <a:xfrm>
              <a:off x="3888" y="3456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2318" name="Line 64"/>
            <p:cNvSpPr>
              <a:spLocks noChangeShapeType="1"/>
            </p:cNvSpPr>
            <p:nvPr/>
          </p:nvSpPr>
          <p:spPr bwMode="auto">
            <a:xfrm>
              <a:off x="2592" y="3456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2319" name="Line 65"/>
            <p:cNvSpPr>
              <a:spLocks noChangeShapeType="1"/>
            </p:cNvSpPr>
            <p:nvPr/>
          </p:nvSpPr>
          <p:spPr bwMode="auto">
            <a:xfrm>
              <a:off x="2880" y="283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aphicFrame>
        <p:nvGraphicFramePr>
          <p:cNvPr id="182278" name="Object 2"/>
          <p:cNvGraphicFramePr>
            <a:graphicFrameLocks noChangeAspect="1"/>
          </p:cNvGraphicFramePr>
          <p:nvPr/>
        </p:nvGraphicFramePr>
        <p:xfrm>
          <a:off x="2122488" y="609600"/>
          <a:ext cx="1447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67" name="Equation" r:id="rId3" imgW="850531" imgH="342751" progId="Equation.3">
                  <p:embed/>
                </p:oleObj>
              </mc:Choice>
              <mc:Fallback>
                <p:oleObj name="Equation" r:id="rId3" imgW="850531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609600"/>
                        <a:ext cx="1447800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79" name="Text Box 32"/>
          <p:cNvSpPr txBox="1">
            <a:spLocks noChangeArrowheads="1"/>
          </p:cNvSpPr>
          <p:nvPr/>
        </p:nvSpPr>
        <p:spPr bwMode="auto">
          <a:xfrm>
            <a:off x="3746500" y="2616200"/>
            <a:ext cx="3952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  <a:cs typeface="宋体" charset="0"/>
              </a:rPr>
              <a:t>=</a:t>
            </a:r>
          </a:p>
        </p:txBody>
      </p:sp>
      <p:sp>
        <p:nvSpPr>
          <p:cNvPr id="182280" name="Text Box 33"/>
          <p:cNvSpPr txBox="1">
            <a:spLocks noChangeArrowheads="1"/>
          </p:cNvSpPr>
          <p:nvPr/>
        </p:nvSpPr>
        <p:spPr bwMode="auto">
          <a:xfrm>
            <a:off x="6200775" y="2605088"/>
            <a:ext cx="39528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  <a:cs typeface="宋体" charset="0"/>
              </a:rPr>
              <a:t>×</a:t>
            </a:r>
          </a:p>
        </p:txBody>
      </p:sp>
      <p:sp>
        <p:nvSpPr>
          <p:cNvPr id="182281" name="Line 34"/>
          <p:cNvSpPr>
            <a:spLocks noChangeShapeType="1"/>
          </p:cNvSpPr>
          <p:nvPr/>
        </p:nvSpPr>
        <p:spPr bwMode="auto">
          <a:xfrm>
            <a:off x="6781800" y="4191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2" name="Line 35"/>
          <p:cNvSpPr>
            <a:spLocks noChangeShapeType="1"/>
          </p:cNvSpPr>
          <p:nvPr/>
        </p:nvSpPr>
        <p:spPr bwMode="auto">
          <a:xfrm>
            <a:off x="6705600" y="1600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3" name="Text Box 37"/>
          <p:cNvSpPr txBox="1">
            <a:spLocks noChangeArrowheads="1"/>
          </p:cNvSpPr>
          <p:nvPr/>
        </p:nvSpPr>
        <p:spPr bwMode="auto">
          <a:xfrm>
            <a:off x="7359650" y="685800"/>
            <a:ext cx="1784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dipole moment</a:t>
            </a:r>
            <a:endParaRPr lang="en-US" sz="1800" i="1" baseline="-25000" smtClean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82284" name="Oval 83"/>
          <p:cNvSpPr>
            <a:spLocks noChangeArrowheads="1"/>
          </p:cNvSpPr>
          <p:nvPr/>
        </p:nvSpPr>
        <p:spPr bwMode="auto">
          <a:xfrm>
            <a:off x="5073650" y="2819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85" name="Oval 85"/>
          <p:cNvSpPr>
            <a:spLocks noChangeAspect="1" noChangeArrowheads="1"/>
          </p:cNvSpPr>
          <p:nvPr/>
        </p:nvSpPr>
        <p:spPr bwMode="auto">
          <a:xfrm>
            <a:off x="5270500" y="2514600"/>
            <a:ext cx="735013" cy="735013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86" name="Oval 88"/>
          <p:cNvSpPr>
            <a:spLocks noChangeAspect="1" noChangeArrowheads="1"/>
          </p:cNvSpPr>
          <p:nvPr/>
        </p:nvSpPr>
        <p:spPr bwMode="auto">
          <a:xfrm>
            <a:off x="4279900" y="2514600"/>
            <a:ext cx="735013" cy="735013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87" name="Line 98"/>
          <p:cNvSpPr>
            <a:spLocks noChangeShapeType="1"/>
          </p:cNvSpPr>
          <p:nvPr/>
        </p:nvSpPr>
        <p:spPr bwMode="auto">
          <a:xfrm>
            <a:off x="4921250" y="2895600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82288" name="Object 3"/>
          <p:cNvGraphicFramePr>
            <a:graphicFrameLocks noChangeAspect="1"/>
          </p:cNvGraphicFramePr>
          <p:nvPr/>
        </p:nvGraphicFramePr>
        <p:xfrm>
          <a:off x="4997450" y="305752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68" name="Equation" r:id="rId5" imgW="228600" imgH="228600" progId="Equation.3">
                  <p:embed/>
                </p:oleObj>
              </mc:Choice>
              <mc:Fallback>
                <p:oleObj name="Equation" r:id="rId5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3057525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89" name="Oval 104"/>
          <p:cNvSpPr>
            <a:spLocks noChangeAspect="1" noChangeArrowheads="1"/>
          </p:cNvSpPr>
          <p:nvPr/>
        </p:nvSpPr>
        <p:spPr bwMode="auto">
          <a:xfrm>
            <a:off x="92075" y="1447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0" name="Oval 111"/>
          <p:cNvSpPr>
            <a:spLocks noChangeAspect="1" noChangeArrowheads="1"/>
          </p:cNvSpPr>
          <p:nvPr/>
        </p:nvSpPr>
        <p:spPr bwMode="auto">
          <a:xfrm>
            <a:off x="701675" y="1447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1" name="Oval 112"/>
          <p:cNvSpPr>
            <a:spLocks noChangeAspect="1" noChangeArrowheads="1"/>
          </p:cNvSpPr>
          <p:nvPr/>
        </p:nvSpPr>
        <p:spPr bwMode="auto">
          <a:xfrm>
            <a:off x="2225675" y="1447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2" name="Oval 113"/>
          <p:cNvSpPr>
            <a:spLocks noChangeAspect="1" noChangeArrowheads="1"/>
          </p:cNvSpPr>
          <p:nvPr/>
        </p:nvSpPr>
        <p:spPr bwMode="auto">
          <a:xfrm>
            <a:off x="2835275" y="1447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3" name="Oval 114"/>
          <p:cNvSpPr>
            <a:spLocks noChangeAspect="1" noChangeArrowheads="1"/>
          </p:cNvSpPr>
          <p:nvPr/>
        </p:nvSpPr>
        <p:spPr bwMode="auto">
          <a:xfrm>
            <a:off x="2225675" y="2590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4" name="Oval 115"/>
          <p:cNvSpPr>
            <a:spLocks noChangeAspect="1" noChangeArrowheads="1"/>
          </p:cNvSpPr>
          <p:nvPr/>
        </p:nvSpPr>
        <p:spPr bwMode="auto">
          <a:xfrm>
            <a:off x="2835275" y="2590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5" name="Oval 116"/>
          <p:cNvSpPr>
            <a:spLocks noChangeAspect="1" noChangeArrowheads="1"/>
          </p:cNvSpPr>
          <p:nvPr/>
        </p:nvSpPr>
        <p:spPr bwMode="auto">
          <a:xfrm>
            <a:off x="92075" y="2590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6" name="Oval 117"/>
          <p:cNvSpPr>
            <a:spLocks noChangeAspect="1" noChangeArrowheads="1"/>
          </p:cNvSpPr>
          <p:nvPr/>
        </p:nvSpPr>
        <p:spPr bwMode="auto">
          <a:xfrm>
            <a:off x="701675" y="25908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7" name="Oval 118"/>
          <p:cNvSpPr>
            <a:spLocks noChangeAspect="1" noChangeArrowheads="1"/>
          </p:cNvSpPr>
          <p:nvPr/>
        </p:nvSpPr>
        <p:spPr bwMode="auto">
          <a:xfrm>
            <a:off x="2225675" y="38862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8" name="Oval 119"/>
          <p:cNvSpPr>
            <a:spLocks noChangeAspect="1" noChangeArrowheads="1"/>
          </p:cNvSpPr>
          <p:nvPr/>
        </p:nvSpPr>
        <p:spPr bwMode="auto">
          <a:xfrm>
            <a:off x="2835275" y="38862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299" name="Oval 120"/>
          <p:cNvSpPr>
            <a:spLocks noChangeAspect="1" noChangeArrowheads="1"/>
          </p:cNvSpPr>
          <p:nvPr/>
        </p:nvSpPr>
        <p:spPr bwMode="auto">
          <a:xfrm>
            <a:off x="92075" y="38862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300" name="Oval 121"/>
          <p:cNvSpPr>
            <a:spLocks noChangeAspect="1" noChangeArrowheads="1"/>
          </p:cNvSpPr>
          <p:nvPr/>
        </p:nvSpPr>
        <p:spPr bwMode="auto">
          <a:xfrm>
            <a:off x="701675" y="3886200"/>
            <a:ext cx="457200" cy="457200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301" name="Line 130"/>
          <p:cNvSpPr>
            <a:spLocks noChangeShapeType="1"/>
          </p:cNvSpPr>
          <p:nvPr/>
        </p:nvSpPr>
        <p:spPr bwMode="auto">
          <a:xfrm>
            <a:off x="8001000" y="1600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302" name="Line 131"/>
          <p:cNvSpPr>
            <a:spLocks noChangeShapeType="1"/>
          </p:cNvSpPr>
          <p:nvPr/>
        </p:nvSpPr>
        <p:spPr bwMode="auto">
          <a:xfrm>
            <a:off x="8001000" y="2819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303" name="Line 132"/>
          <p:cNvSpPr>
            <a:spLocks noChangeShapeType="1"/>
          </p:cNvSpPr>
          <p:nvPr/>
        </p:nvSpPr>
        <p:spPr bwMode="auto">
          <a:xfrm>
            <a:off x="6705600" y="2819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304" name="Line 133"/>
          <p:cNvSpPr>
            <a:spLocks noChangeShapeType="1"/>
          </p:cNvSpPr>
          <p:nvPr/>
        </p:nvSpPr>
        <p:spPr bwMode="auto">
          <a:xfrm>
            <a:off x="8001000" y="4191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305" name="Line 134"/>
          <p:cNvSpPr>
            <a:spLocks noChangeShapeType="1"/>
          </p:cNvSpPr>
          <p:nvPr/>
        </p:nvSpPr>
        <p:spPr bwMode="auto">
          <a:xfrm>
            <a:off x="2667000" y="12192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306" name="Oval 135"/>
          <p:cNvSpPr>
            <a:spLocks noChangeArrowheads="1"/>
          </p:cNvSpPr>
          <p:nvPr/>
        </p:nvSpPr>
        <p:spPr bwMode="auto">
          <a:xfrm>
            <a:off x="2667000" y="160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2307" name="Line 136"/>
          <p:cNvSpPr>
            <a:spLocks noChangeShapeType="1"/>
          </p:cNvSpPr>
          <p:nvPr/>
        </p:nvSpPr>
        <p:spPr bwMode="auto">
          <a:xfrm>
            <a:off x="2514600" y="1676400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12056" name="Picture 2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32" y="1760538"/>
            <a:ext cx="4572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2057" name="Picture 2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536654"/>
            <a:ext cx="50482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2058" name="Picture 2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87887"/>
            <a:ext cx="118268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2059" name="Picture 25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4705350"/>
            <a:ext cx="9207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2060" name="Picture 2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705350"/>
            <a:ext cx="9747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523875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Advantages of Nanoshell: Higher Enhancement</a:t>
            </a:r>
          </a:p>
        </p:txBody>
      </p:sp>
      <p:pic>
        <p:nvPicPr>
          <p:cNvPr id="183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38300"/>
            <a:ext cx="54578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 Box 4"/>
          <p:cNvSpPr txBox="1">
            <a:spLocks noChangeArrowheads="1"/>
          </p:cNvSpPr>
          <p:nvPr/>
        </p:nvSpPr>
        <p:spPr bwMode="auto">
          <a:xfrm rot="-5400000">
            <a:off x="1161256" y="3794919"/>
            <a:ext cx="1335088" cy="37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log</a:t>
            </a:r>
            <a:r>
              <a:rPr lang="en-US" sz="1800" baseline="-25000" dirty="0" smtClean="0">
                <a:solidFill>
                  <a:srgbClr val="000000"/>
                </a:solidFill>
                <a:cs typeface="宋体" charset="0"/>
              </a:rPr>
              <a:t>10</a:t>
            </a:r>
            <a:r>
              <a:rPr lang="en-US" sz="1800" i="1" dirty="0" smtClean="0">
                <a:solidFill>
                  <a:srgbClr val="000000"/>
                </a:solidFill>
                <a:cs typeface="宋体" charset="0"/>
              </a:rPr>
              <a:t>M</a:t>
            </a:r>
            <a:r>
              <a:rPr lang="en-US" sz="1800" baseline="-25000" dirty="0" smtClean="0">
                <a:solidFill>
                  <a:srgbClr val="000000"/>
                </a:solidFill>
                <a:cs typeface="宋体" charset="0"/>
              </a:rPr>
              <a:t>EM</a:t>
            </a:r>
          </a:p>
        </p:txBody>
      </p:sp>
      <p:grpSp>
        <p:nvGrpSpPr>
          <p:cNvPr id="183300" name="Group 40"/>
          <p:cNvGrpSpPr>
            <a:grpSpLocks noChangeAspect="1"/>
          </p:cNvGrpSpPr>
          <p:nvPr/>
        </p:nvGrpSpPr>
        <p:grpSpPr bwMode="auto">
          <a:xfrm>
            <a:off x="95250" y="1244600"/>
            <a:ext cx="1978025" cy="3060700"/>
            <a:chOff x="384" y="720"/>
            <a:chExt cx="743" cy="1149"/>
          </a:xfrm>
        </p:grpSpPr>
        <p:sp>
          <p:nvSpPr>
            <p:cNvPr id="183330" name="Line 6"/>
            <p:cNvSpPr>
              <a:spLocks noChangeAspect="1" noChangeShapeType="1"/>
            </p:cNvSpPr>
            <p:nvPr/>
          </p:nvSpPr>
          <p:spPr bwMode="auto">
            <a:xfrm rot="5400000">
              <a:off x="809" y="1278"/>
              <a:ext cx="3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3331" name="Text Box 7"/>
            <p:cNvSpPr txBox="1">
              <a:spLocks noChangeAspect="1" noChangeArrowheads="1"/>
            </p:cNvSpPr>
            <p:nvPr/>
          </p:nvSpPr>
          <p:spPr bwMode="auto">
            <a:xfrm>
              <a:off x="1004" y="1161"/>
              <a:ext cx="1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cs typeface="宋体" charset="0"/>
                </a:rPr>
                <a:t>d</a:t>
              </a:r>
            </a:p>
          </p:txBody>
        </p:sp>
        <p:grpSp>
          <p:nvGrpSpPr>
            <p:cNvPr id="183332" name="Group 39"/>
            <p:cNvGrpSpPr>
              <a:grpSpLocks noChangeAspect="1"/>
            </p:cNvGrpSpPr>
            <p:nvPr/>
          </p:nvGrpSpPr>
          <p:grpSpPr bwMode="auto">
            <a:xfrm>
              <a:off x="384" y="720"/>
              <a:ext cx="579" cy="1149"/>
              <a:chOff x="384" y="720"/>
              <a:chExt cx="579" cy="1149"/>
            </a:xfrm>
          </p:grpSpPr>
          <p:sp>
            <p:nvSpPr>
              <p:cNvPr id="183335" name="Line 9"/>
              <p:cNvSpPr>
                <a:spLocks noChangeAspect="1" noChangeShapeType="1"/>
              </p:cNvSpPr>
              <p:nvPr/>
            </p:nvSpPr>
            <p:spPr bwMode="auto">
              <a:xfrm rot="10800000">
                <a:off x="672" y="720"/>
                <a:ext cx="0" cy="28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3336" name="Oval 10"/>
              <p:cNvSpPr>
                <a:spLocks noChangeAspect="1" noChangeArrowheads="1"/>
              </p:cNvSpPr>
              <p:nvPr/>
            </p:nvSpPr>
            <p:spPr bwMode="auto">
              <a:xfrm rot="10800000">
                <a:off x="695" y="961"/>
                <a:ext cx="250" cy="250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3337" name="Line 12"/>
              <p:cNvSpPr>
                <a:spLocks noChangeAspect="1" noChangeShapeType="1"/>
              </p:cNvSpPr>
              <p:nvPr/>
            </p:nvSpPr>
            <p:spPr bwMode="auto">
              <a:xfrm rot="10800000">
                <a:off x="672" y="1584"/>
                <a:ext cx="0" cy="28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3338" name="Oval 13"/>
              <p:cNvSpPr>
                <a:spLocks noChangeAspect="1" noChangeArrowheads="1"/>
              </p:cNvSpPr>
              <p:nvPr/>
            </p:nvSpPr>
            <p:spPr bwMode="auto">
              <a:xfrm rot="10800000">
                <a:off x="624" y="1056"/>
                <a:ext cx="77" cy="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3339" name="Oval 14"/>
              <p:cNvSpPr>
                <a:spLocks noChangeAspect="1" noChangeArrowheads="1"/>
              </p:cNvSpPr>
              <p:nvPr/>
            </p:nvSpPr>
            <p:spPr bwMode="auto">
              <a:xfrm rot="10800000">
                <a:off x="384" y="970"/>
                <a:ext cx="251" cy="250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3340" name="Oval 16"/>
              <p:cNvSpPr>
                <a:spLocks noChangeAspect="1" noChangeArrowheads="1"/>
              </p:cNvSpPr>
              <p:nvPr/>
            </p:nvSpPr>
            <p:spPr bwMode="auto">
              <a:xfrm rot="10800000">
                <a:off x="712" y="1343"/>
                <a:ext cx="251" cy="250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3341" name="Oval 18"/>
              <p:cNvSpPr>
                <a:spLocks noChangeAspect="1" noChangeArrowheads="1"/>
              </p:cNvSpPr>
              <p:nvPr/>
            </p:nvSpPr>
            <p:spPr bwMode="auto">
              <a:xfrm rot="10800000">
                <a:off x="384" y="1359"/>
                <a:ext cx="251" cy="251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83333" name="Line 20"/>
            <p:cNvSpPr>
              <a:spLocks noChangeAspect="1" noChangeShapeType="1"/>
            </p:cNvSpPr>
            <p:nvPr/>
          </p:nvSpPr>
          <p:spPr bwMode="auto">
            <a:xfrm>
              <a:off x="918" y="1083"/>
              <a:ext cx="1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3334" name="Line 21"/>
            <p:cNvSpPr>
              <a:spLocks noChangeAspect="1" noChangeShapeType="1"/>
            </p:cNvSpPr>
            <p:nvPr/>
          </p:nvSpPr>
          <p:spPr bwMode="auto">
            <a:xfrm>
              <a:off x="918" y="1473"/>
              <a:ext cx="1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3301" name="Line 41"/>
          <p:cNvSpPr>
            <a:spLocks noChangeShapeType="1"/>
          </p:cNvSpPr>
          <p:nvPr/>
        </p:nvSpPr>
        <p:spPr bwMode="auto">
          <a:xfrm>
            <a:off x="1981200" y="2400300"/>
            <a:ext cx="1295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2" name="Line 42"/>
          <p:cNvSpPr>
            <a:spLocks noChangeShapeType="1"/>
          </p:cNvSpPr>
          <p:nvPr/>
        </p:nvSpPr>
        <p:spPr bwMode="auto">
          <a:xfrm flipH="1">
            <a:off x="6400800" y="2400300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3" name="Line 44"/>
          <p:cNvSpPr>
            <a:spLocks noChangeShapeType="1"/>
          </p:cNvSpPr>
          <p:nvPr/>
        </p:nvSpPr>
        <p:spPr bwMode="auto">
          <a:xfrm flipV="1">
            <a:off x="1219200" y="19431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4" name="Text Box 45"/>
          <p:cNvSpPr txBox="1">
            <a:spLocks noChangeArrowheads="1"/>
          </p:cNvSpPr>
          <p:nvPr/>
        </p:nvSpPr>
        <p:spPr bwMode="auto">
          <a:xfrm>
            <a:off x="838200" y="1562100"/>
            <a:ext cx="82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38nm</a:t>
            </a:r>
          </a:p>
        </p:txBody>
      </p:sp>
      <p:grpSp>
        <p:nvGrpSpPr>
          <p:cNvPr id="183305" name="Group 48"/>
          <p:cNvGrpSpPr>
            <a:grpSpLocks/>
          </p:cNvGrpSpPr>
          <p:nvPr/>
        </p:nvGrpSpPr>
        <p:grpSpPr bwMode="auto">
          <a:xfrm>
            <a:off x="7412038" y="1295400"/>
            <a:ext cx="1655762" cy="3287713"/>
            <a:chOff x="4608" y="480"/>
            <a:chExt cx="1043" cy="2071"/>
          </a:xfrm>
        </p:grpSpPr>
        <p:sp>
          <p:nvSpPr>
            <p:cNvPr id="183317" name="Line 26"/>
            <p:cNvSpPr>
              <a:spLocks noChangeAspect="1" noChangeShapeType="1"/>
            </p:cNvSpPr>
            <p:nvPr/>
          </p:nvSpPr>
          <p:spPr bwMode="auto">
            <a:xfrm rot="10800000">
              <a:off x="5127" y="480"/>
              <a:ext cx="0" cy="5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3318" name="Oval 27"/>
            <p:cNvSpPr>
              <a:spLocks noChangeAspect="1" noChangeArrowheads="1"/>
            </p:cNvSpPr>
            <p:nvPr/>
          </p:nvSpPr>
          <p:spPr bwMode="auto">
            <a:xfrm rot="10800000">
              <a:off x="5168" y="914"/>
              <a:ext cx="451" cy="451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19" name="Oval 28"/>
            <p:cNvSpPr>
              <a:spLocks noChangeAspect="1" noChangeArrowheads="1"/>
            </p:cNvSpPr>
            <p:nvPr/>
          </p:nvSpPr>
          <p:spPr bwMode="auto">
            <a:xfrm rot="10800000">
              <a:off x="5232" y="978"/>
              <a:ext cx="301" cy="30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0" name="Line 29"/>
            <p:cNvSpPr>
              <a:spLocks noChangeAspect="1" noChangeShapeType="1"/>
            </p:cNvSpPr>
            <p:nvPr/>
          </p:nvSpPr>
          <p:spPr bwMode="auto">
            <a:xfrm rot="10800000">
              <a:off x="5127" y="2037"/>
              <a:ext cx="0" cy="5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3321" name="Oval 30"/>
            <p:cNvSpPr>
              <a:spLocks noChangeAspect="1" noChangeArrowheads="1"/>
            </p:cNvSpPr>
            <p:nvPr/>
          </p:nvSpPr>
          <p:spPr bwMode="auto">
            <a:xfrm rot="10800000">
              <a:off x="5040" y="1086"/>
              <a:ext cx="139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2" name="Oval 31"/>
            <p:cNvSpPr>
              <a:spLocks noChangeAspect="1" noChangeArrowheads="1"/>
            </p:cNvSpPr>
            <p:nvPr/>
          </p:nvSpPr>
          <p:spPr bwMode="auto">
            <a:xfrm rot="10800000">
              <a:off x="4608" y="931"/>
              <a:ext cx="452" cy="450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3" name="Oval 32"/>
            <p:cNvSpPr>
              <a:spLocks noChangeAspect="1" noChangeArrowheads="1"/>
            </p:cNvSpPr>
            <p:nvPr/>
          </p:nvSpPr>
          <p:spPr bwMode="auto">
            <a:xfrm rot="10800000">
              <a:off x="4681" y="996"/>
              <a:ext cx="301" cy="30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4" name="Oval 33"/>
            <p:cNvSpPr>
              <a:spLocks noChangeAspect="1" noChangeArrowheads="1"/>
            </p:cNvSpPr>
            <p:nvPr/>
          </p:nvSpPr>
          <p:spPr bwMode="auto">
            <a:xfrm rot="10800000">
              <a:off x="5199" y="1603"/>
              <a:ext cx="452" cy="451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5" name="Oval 34"/>
            <p:cNvSpPr>
              <a:spLocks noChangeAspect="1" noChangeArrowheads="1"/>
            </p:cNvSpPr>
            <p:nvPr/>
          </p:nvSpPr>
          <p:spPr bwMode="auto">
            <a:xfrm rot="10800000">
              <a:off x="5274" y="1675"/>
              <a:ext cx="299" cy="30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6" name="Oval 35"/>
            <p:cNvSpPr>
              <a:spLocks noChangeAspect="1" noChangeArrowheads="1"/>
            </p:cNvSpPr>
            <p:nvPr/>
          </p:nvSpPr>
          <p:spPr bwMode="auto">
            <a:xfrm rot="10800000">
              <a:off x="4608" y="1632"/>
              <a:ext cx="452" cy="452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7" name="Oval 36"/>
            <p:cNvSpPr>
              <a:spLocks noChangeAspect="1" noChangeArrowheads="1"/>
            </p:cNvSpPr>
            <p:nvPr/>
          </p:nvSpPr>
          <p:spPr bwMode="auto">
            <a:xfrm rot="10800000">
              <a:off x="4681" y="1704"/>
              <a:ext cx="301" cy="30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3328" name="Line 46"/>
            <p:cNvSpPr>
              <a:spLocks noChangeShapeType="1"/>
            </p:cNvSpPr>
            <p:nvPr/>
          </p:nvSpPr>
          <p:spPr bwMode="auto">
            <a:xfrm flipV="1">
              <a:off x="4848" y="105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3329" name="Line 47"/>
            <p:cNvSpPr>
              <a:spLocks noChangeShapeType="1"/>
            </p:cNvSpPr>
            <p:nvPr/>
          </p:nvSpPr>
          <p:spPr bwMode="auto">
            <a:xfrm flipH="1" flipV="1">
              <a:off x="4800" y="912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3306" name="Text Box 49"/>
          <p:cNvSpPr txBox="1">
            <a:spLocks noChangeArrowheads="1"/>
          </p:cNvSpPr>
          <p:nvPr/>
        </p:nvSpPr>
        <p:spPr bwMode="auto">
          <a:xfrm>
            <a:off x="6934200" y="1562100"/>
            <a:ext cx="142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(35,38) nm</a:t>
            </a:r>
          </a:p>
        </p:txBody>
      </p:sp>
      <p:sp>
        <p:nvSpPr>
          <p:cNvPr id="183308" name="Line 52"/>
          <p:cNvSpPr>
            <a:spLocks noChangeShapeType="1"/>
          </p:cNvSpPr>
          <p:nvPr/>
        </p:nvSpPr>
        <p:spPr bwMode="auto">
          <a:xfrm>
            <a:off x="76200" y="17145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10" name="Line 54"/>
          <p:cNvSpPr>
            <a:spLocks noChangeShapeType="1"/>
          </p:cNvSpPr>
          <p:nvPr/>
        </p:nvSpPr>
        <p:spPr bwMode="auto">
          <a:xfrm>
            <a:off x="8610600" y="1638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11" name="Text Box 55"/>
          <p:cNvSpPr txBox="1">
            <a:spLocks noChangeArrowheads="1"/>
          </p:cNvSpPr>
          <p:nvPr/>
        </p:nvSpPr>
        <p:spPr bwMode="auto">
          <a:xfrm>
            <a:off x="266700" y="762000"/>
            <a:ext cx="842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K. Zhao, H. X. Xu, B. H. Gu, and ZZ, J. Chem. Phys. </a:t>
            </a:r>
            <a:r>
              <a:rPr lang="en-US" sz="2000" b="1" smtClean="0">
                <a:solidFill>
                  <a:srgbClr val="000000"/>
                </a:solidFill>
                <a:cs typeface="宋体" charset="0"/>
              </a:rPr>
              <a:t>125</a:t>
            </a: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, 081102 (2006)</a:t>
            </a:r>
          </a:p>
        </p:txBody>
      </p:sp>
      <p:sp>
        <p:nvSpPr>
          <p:cNvPr id="183312" name="Text Box 56"/>
          <p:cNvSpPr txBox="1">
            <a:spLocks noChangeArrowheads="1"/>
          </p:cNvSpPr>
          <p:nvPr/>
        </p:nvSpPr>
        <p:spPr bwMode="auto">
          <a:xfrm>
            <a:off x="6934200" y="4433888"/>
            <a:ext cx="12271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silica core</a:t>
            </a:r>
          </a:p>
        </p:txBody>
      </p:sp>
      <p:sp>
        <p:nvSpPr>
          <p:cNvPr id="183313" name="Line 57"/>
          <p:cNvSpPr>
            <a:spLocks noChangeShapeType="1"/>
          </p:cNvSpPr>
          <p:nvPr/>
        </p:nvSpPr>
        <p:spPr bwMode="auto">
          <a:xfrm flipV="1">
            <a:off x="7543800" y="3429000"/>
            <a:ext cx="228600" cy="1066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14" name="Text Box 58"/>
          <p:cNvSpPr txBox="1">
            <a:spLocks noChangeArrowheads="1"/>
          </p:cNvSpPr>
          <p:nvPr/>
        </p:nvSpPr>
        <p:spPr bwMode="auto">
          <a:xfrm>
            <a:off x="7696200" y="4953000"/>
            <a:ext cx="1279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silver shell</a:t>
            </a:r>
          </a:p>
        </p:txBody>
      </p:sp>
      <p:sp>
        <p:nvSpPr>
          <p:cNvPr id="183315" name="Line 59"/>
          <p:cNvSpPr>
            <a:spLocks noChangeShapeType="1"/>
          </p:cNvSpPr>
          <p:nvPr/>
        </p:nvSpPr>
        <p:spPr bwMode="auto">
          <a:xfrm flipH="1" flipV="1">
            <a:off x="7924800" y="3733800"/>
            <a:ext cx="2286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16" name="Rectangle 45"/>
          <p:cNvSpPr>
            <a:spLocks noChangeArrowheads="1"/>
          </p:cNvSpPr>
          <p:nvPr/>
        </p:nvSpPr>
        <p:spPr bwMode="auto">
          <a:xfrm>
            <a:off x="7346950" y="5410200"/>
            <a:ext cx="146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66FF"/>
                </a:solidFill>
                <a:latin typeface="Arial" charset="0"/>
                <a:ea typeface="ＭＳ Ｐゴシック" charset="0"/>
                <a:cs typeface="宋体" charset="0"/>
              </a:rPr>
              <a:t>Nanoshell: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66FF"/>
                </a:solidFill>
                <a:latin typeface="Arial" charset="0"/>
                <a:ea typeface="ＭＳ Ｐゴシック" charset="0"/>
                <a:cs typeface="宋体" charset="0"/>
              </a:rPr>
              <a:t>Halas &amp; Co.</a:t>
            </a:r>
          </a:p>
        </p:txBody>
      </p:sp>
      <p:pic>
        <p:nvPicPr>
          <p:cNvPr id="191290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95400"/>
            <a:ext cx="4572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2907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1200150"/>
            <a:ext cx="4572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23875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Advantages of Nanoshell: Extra Tunability </a:t>
            </a:r>
          </a:p>
        </p:txBody>
      </p:sp>
      <p:grpSp>
        <p:nvGrpSpPr>
          <p:cNvPr id="184322" name="Group 45"/>
          <p:cNvGrpSpPr>
            <a:grpSpLocks/>
          </p:cNvGrpSpPr>
          <p:nvPr/>
        </p:nvGrpSpPr>
        <p:grpSpPr bwMode="auto">
          <a:xfrm>
            <a:off x="42863" y="2436813"/>
            <a:ext cx="4919662" cy="3582987"/>
            <a:chOff x="27" y="1776"/>
            <a:chExt cx="3099" cy="2257"/>
          </a:xfrm>
        </p:grpSpPr>
        <p:pic>
          <p:nvPicPr>
            <p:cNvPr id="18435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76"/>
              <a:ext cx="3030" cy="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58" name="Text Box 18"/>
            <p:cNvSpPr txBox="1">
              <a:spLocks noChangeArrowheads="1"/>
            </p:cNvSpPr>
            <p:nvPr/>
          </p:nvSpPr>
          <p:spPr bwMode="auto">
            <a:xfrm rot="-5400000">
              <a:off x="-277" y="2584"/>
              <a:ext cx="841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cs typeface="宋体" charset="0"/>
                </a:rPr>
                <a:t>log</a:t>
              </a:r>
              <a:r>
                <a:rPr lang="en-US" sz="1800" baseline="-25000" dirty="0" smtClean="0">
                  <a:solidFill>
                    <a:srgbClr val="000000"/>
                  </a:solidFill>
                  <a:cs typeface="宋体" charset="0"/>
                </a:rPr>
                <a:t>10</a:t>
              </a:r>
              <a:r>
                <a:rPr lang="en-US" sz="1800" i="1" dirty="0" smtClean="0">
                  <a:solidFill>
                    <a:srgbClr val="000000"/>
                  </a:solidFill>
                  <a:cs typeface="宋体" charset="0"/>
                </a:rPr>
                <a:t>M</a:t>
              </a:r>
              <a:r>
                <a:rPr lang="en-US" sz="1800" baseline="-25000" dirty="0" smtClean="0">
                  <a:solidFill>
                    <a:srgbClr val="000000"/>
                  </a:solidFill>
                  <a:cs typeface="宋体" charset="0"/>
                </a:rPr>
                <a:t>EM</a:t>
              </a:r>
            </a:p>
          </p:txBody>
        </p:sp>
        <p:sp>
          <p:nvSpPr>
            <p:cNvPr id="184359" name="Rectangle 19"/>
            <p:cNvSpPr>
              <a:spLocks noChangeArrowheads="1"/>
            </p:cNvSpPr>
            <p:nvPr/>
          </p:nvSpPr>
          <p:spPr bwMode="auto">
            <a:xfrm>
              <a:off x="96" y="1776"/>
              <a:ext cx="24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4360" name="Text Box 25"/>
            <p:cNvSpPr txBox="1">
              <a:spLocks noChangeArrowheads="1"/>
            </p:cNvSpPr>
            <p:nvPr/>
          </p:nvSpPr>
          <p:spPr bwMode="auto">
            <a:xfrm>
              <a:off x="2438" y="2839"/>
              <a:ext cx="46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cs typeface="宋体" charset="0"/>
                </a:rPr>
                <a:t>d [nm]</a:t>
              </a:r>
            </a:p>
          </p:txBody>
        </p:sp>
        <p:sp>
          <p:nvSpPr>
            <p:cNvPr id="184361" name="Text Box 26"/>
            <p:cNvSpPr txBox="1">
              <a:spLocks noChangeArrowheads="1"/>
            </p:cNvSpPr>
            <p:nvPr/>
          </p:nvSpPr>
          <p:spPr bwMode="auto">
            <a:xfrm>
              <a:off x="2439" y="2995"/>
              <a:ext cx="4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smtClean="0">
                  <a:solidFill>
                    <a:srgbClr val="000000"/>
                  </a:solidFill>
                  <a:cs typeface="宋体" charset="0"/>
                </a:rPr>
                <a:t>701nm</a:t>
              </a:r>
            </a:p>
          </p:txBody>
        </p:sp>
        <p:sp>
          <p:nvSpPr>
            <p:cNvPr id="184362" name="Text Box 27"/>
            <p:cNvSpPr txBox="1">
              <a:spLocks noChangeArrowheads="1"/>
            </p:cNvSpPr>
            <p:nvPr/>
          </p:nvSpPr>
          <p:spPr bwMode="auto">
            <a:xfrm>
              <a:off x="2439" y="3120"/>
              <a:ext cx="4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smtClean="0">
                  <a:solidFill>
                    <a:srgbClr val="000000"/>
                  </a:solidFill>
                  <a:cs typeface="宋体" charset="0"/>
                </a:rPr>
                <a:t>785nm</a:t>
              </a:r>
            </a:p>
          </p:txBody>
        </p:sp>
        <p:sp>
          <p:nvSpPr>
            <p:cNvPr id="184363" name="Text Box 28"/>
            <p:cNvSpPr txBox="1">
              <a:spLocks noChangeArrowheads="1"/>
            </p:cNvSpPr>
            <p:nvPr/>
          </p:nvSpPr>
          <p:spPr bwMode="auto">
            <a:xfrm>
              <a:off x="2439" y="3235"/>
              <a:ext cx="4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smtClean="0">
                  <a:solidFill>
                    <a:srgbClr val="000000"/>
                  </a:solidFill>
                  <a:cs typeface="宋体" charset="0"/>
                </a:rPr>
                <a:t>950nm</a:t>
              </a:r>
            </a:p>
          </p:txBody>
        </p:sp>
        <p:sp>
          <p:nvSpPr>
            <p:cNvPr id="184364" name="Text Box 29"/>
            <p:cNvSpPr txBox="1">
              <a:spLocks noChangeArrowheads="1"/>
            </p:cNvSpPr>
            <p:nvPr/>
          </p:nvSpPr>
          <p:spPr bwMode="auto">
            <a:xfrm>
              <a:off x="1891" y="2812"/>
              <a:ext cx="557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r</a:t>
              </a:r>
              <a:r>
                <a:rPr lang="en-US" sz="1600" baseline="-25000" smtClean="0">
                  <a:solidFill>
                    <a:srgbClr val="000000"/>
                  </a:solidFill>
                  <a:cs typeface="宋体" charset="0"/>
                </a:rPr>
                <a:t>2  </a:t>
              </a: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[nm]</a:t>
              </a:r>
              <a:endParaRPr lang="en-US" sz="1600" baseline="-25000" smtClean="0">
                <a:solidFill>
                  <a:srgbClr val="000000"/>
                </a:solidFill>
                <a:cs typeface="宋体" charset="0"/>
              </a:endParaRPr>
            </a:p>
          </p:txBody>
        </p:sp>
        <p:sp>
          <p:nvSpPr>
            <p:cNvPr id="184365" name="Text Box 30"/>
            <p:cNvSpPr txBox="1">
              <a:spLocks noChangeArrowheads="1"/>
            </p:cNvSpPr>
            <p:nvPr/>
          </p:nvSpPr>
          <p:spPr bwMode="auto">
            <a:xfrm>
              <a:off x="1886" y="2592"/>
              <a:ext cx="816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cs typeface="宋体" charset="0"/>
                </a:rPr>
                <a:t>r</a:t>
              </a:r>
              <a:r>
                <a:rPr lang="en-US" sz="1600" baseline="-25000" dirty="0" smtClean="0">
                  <a:solidFill>
                    <a:srgbClr val="000000"/>
                  </a:solidFill>
                  <a:cs typeface="宋体" charset="0"/>
                </a:rPr>
                <a:t>1</a:t>
              </a:r>
              <a:r>
                <a:rPr lang="en-US" sz="1600" dirty="0" smtClean="0">
                  <a:solidFill>
                    <a:srgbClr val="000000"/>
                  </a:solidFill>
                  <a:cs typeface="宋体" charset="0"/>
                </a:rPr>
                <a:t>=35</a:t>
              </a:r>
              <a:r>
                <a:rPr lang="en-US" sz="1600" baseline="-25000" dirty="0" smtClean="0">
                  <a:solidFill>
                    <a:srgbClr val="000000"/>
                  </a:solidFill>
                  <a:cs typeface="宋体" charset="0"/>
                </a:rPr>
                <a:t>  </a:t>
              </a:r>
              <a:r>
                <a:rPr lang="en-US" sz="1600" dirty="0" smtClean="0">
                  <a:solidFill>
                    <a:srgbClr val="000000"/>
                  </a:solidFill>
                  <a:cs typeface="宋体" charset="0"/>
                </a:rPr>
                <a:t>[nm]</a:t>
              </a:r>
              <a:endParaRPr lang="en-US" sz="1600" baseline="-25000" dirty="0" smtClean="0">
                <a:solidFill>
                  <a:srgbClr val="000000"/>
                </a:solidFill>
                <a:cs typeface="宋体" charset="0"/>
              </a:endParaRPr>
            </a:p>
          </p:txBody>
        </p:sp>
      </p:grpSp>
      <p:sp>
        <p:nvSpPr>
          <p:cNvPr id="184323" name="Text Box 35"/>
          <p:cNvSpPr txBox="1">
            <a:spLocks noChangeArrowheads="1"/>
          </p:cNvSpPr>
          <p:nvPr/>
        </p:nvSpPr>
        <p:spPr bwMode="auto">
          <a:xfrm>
            <a:off x="4457700" y="5622925"/>
            <a:ext cx="4233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cs typeface="宋体" charset="0"/>
              </a:rPr>
              <a:t>Hot Volume (</a:t>
            </a:r>
            <a:r>
              <a:rPr lang="en-US" sz="2000" i="1" dirty="0" smtClean="0">
                <a:solidFill>
                  <a:srgbClr val="FF0000"/>
                </a:solidFill>
                <a:cs typeface="宋体" charset="0"/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  <a:cs typeface="宋体" charset="0"/>
              </a:rPr>
              <a:t>EM</a:t>
            </a:r>
            <a:r>
              <a:rPr lang="en-US" sz="2000" dirty="0" smtClean="0">
                <a:solidFill>
                  <a:srgbClr val="FF0000"/>
                </a:solidFill>
                <a:cs typeface="宋体" charset="0"/>
              </a:rPr>
              <a:t>&gt;10</a:t>
            </a:r>
            <a:r>
              <a:rPr lang="en-US" sz="2000" baseline="30000" dirty="0" smtClean="0">
                <a:solidFill>
                  <a:srgbClr val="FF0000"/>
                </a:solidFill>
                <a:cs typeface="宋体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cs typeface="宋体" charset="0"/>
              </a:rPr>
              <a:t> )~ 1720 nm</a:t>
            </a:r>
            <a:r>
              <a:rPr lang="en-US" sz="2000" baseline="30000" dirty="0" smtClean="0">
                <a:solidFill>
                  <a:srgbClr val="FF0000"/>
                </a:solidFill>
                <a:cs typeface="宋体" charset="0"/>
              </a:rPr>
              <a:t>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cs typeface="宋体" charset="0"/>
              </a:rPr>
              <a:t>at Resonance</a:t>
            </a:r>
          </a:p>
        </p:txBody>
      </p:sp>
      <p:grpSp>
        <p:nvGrpSpPr>
          <p:cNvPr id="184324" name="Group 44"/>
          <p:cNvGrpSpPr>
            <a:grpSpLocks/>
          </p:cNvGrpSpPr>
          <p:nvPr/>
        </p:nvGrpSpPr>
        <p:grpSpPr bwMode="auto">
          <a:xfrm>
            <a:off x="5133975" y="2236787"/>
            <a:ext cx="4022725" cy="3463925"/>
            <a:chOff x="3370" y="1754"/>
            <a:chExt cx="2534" cy="2182"/>
          </a:xfrm>
        </p:grpSpPr>
        <p:pic>
          <p:nvPicPr>
            <p:cNvPr id="184347" name="Picture 31" descr="D:\REFERENCES\PRESENTATION\fig1\Slide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" y="1844"/>
              <a:ext cx="2534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48" name="Line 32"/>
            <p:cNvSpPr>
              <a:spLocks noChangeShapeType="1"/>
            </p:cNvSpPr>
            <p:nvPr/>
          </p:nvSpPr>
          <p:spPr bwMode="auto">
            <a:xfrm flipV="1">
              <a:off x="3456" y="2832"/>
              <a:ext cx="624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349" name="Line 33"/>
            <p:cNvSpPr>
              <a:spLocks noChangeShapeType="1"/>
            </p:cNvSpPr>
            <p:nvPr/>
          </p:nvSpPr>
          <p:spPr bwMode="auto">
            <a:xfrm flipV="1">
              <a:off x="3456" y="2832"/>
              <a:ext cx="1152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350" name="Line 34"/>
            <p:cNvSpPr>
              <a:spLocks noChangeShapeType="1"/>
            </p:cNvSpPr>
            <p:nvPr/>
          </p:nvSpPr>
          <p:spPr bwMode="auto">
            <a:xfrm flipV="1">
              <a:off x="3456" y="2832"/>
              <a:ext cx="168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351" name="Text Box 36"/>
            <p:cNvSpPr txBox="1">
              <a:spLocks noChangeArrowheads="1"/>
            </p:cNvSpPr>
            <p:nvPr/>
          </p:nvSpPr>
          <p:spPr bwMode="auto">
            <a:xfrm>
              <a:off x="5468" y="2112"/>
              <a:ext cx="292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12</a:t>
              </a:r>
            </a:p>
          </p:txBody>
        </p:sp>
        <p:sp>
          <p:nvSpPr>
            <p:cNvPr id="184352" name="Text Box 37"/>
            <p:cNvSpPr txBox="1">
              <a:spLocks noChangeArrowheads="1"/>
            </p:cNvSpPr>
            <p:nvPr/>
          </p:nvSpPr>
          <p:spPr bwMode="auto">
            <a:xfrm>
              <a:off x="5468" y="2544"/>
              <a:ext cx="292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8</a:t>
              </a:r>
            </a:p>
          </p:txBody>
        </p:sp>
        <p:sp>
          <p:nvSpPr>
            <p:cNvPr id="184353" name="Text Box 38"/>
            <p:cNvSpPr txBox="1">
              <a:spLocks noChangeArrowheads="1"/>
            </p:cNvSpPr>
            <p:nvPr/>
          </p:nvSpPr>
          <p:spPr bwMode="auto">
            <a:xfrm>
              <a:off x="5468" y="3052"/>
              <a:ext cx="292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4</a:t>
              </a:r>
            </a:p>
          </p:txBody>
        </p:sp>
        <p:sp>
          <p:nvSpPr>
            <p:cNvPr id="184354" name="Text Box 39"/>
            <p:cNvSpPr txBox="1">
              <a:spLocks noChangeArrowheads="1"/>
            </p:cNvSpPr>
            <p:nvPr/>
          </p:nvSpPr>
          <p:spPr bwMode="auto">
            <a:xfrm>
              <a:off x="5468" y="3456"/>
              <a:ext cx="292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cs typeface="宋体" charset="0"/>
                </a:rPr>
                <a:t>0</a:t>
              </a:r>
            </a:p>
          </p:txBody>
        </p:sp>
        <p:sp>
          <p:nvSpPr>
            <p:cNvPr id="184356" name="Rectangle 41"/>
            <p:cNvSpPr>
              <a:spLocks noChangeArrowheads="1"/>
            </p:cNvSpPr>
            <p:nvPr/>
          </p:nvSpPr>
          <p:spPr bwMode="auto">
            <a:xfrm>
              <a:off x="3648" y="1824"/>
              <a:ext cx="16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4355" name="Text Box 40"/>
            <p:cNvSpPr txBox="1">
              <a:spLocks noChangeArrowheads="1"/>
            </p:cNvSpPr>
            <p:nvPr/>
          </p:nvSpPr>
          <p:spPr bwMode="auto">
            <a:xfrm>
              <a:off x="5012" y="1754"/>
              <a:ext cx="862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log</a:t>
              </a:r>
              <a:r>
                <a:rPr lang="en-US" sz="2000" baseline="-25000" dirty="0" smtClean="0">
                  <a:solidFill>
                    <a:srgbClr val="000000"/>
                  </a:solidFill>
                  <a:cs typeface="宋体" charset="0"/>
                </a:rPr>
                <a:t>10</a:t>
              </a:r>
              <a:r>
                <a:rPr lang="en-US" sz="2000" i="1" dirty="0" smtClean="0">
                  <a:solidFill>
                    <a:srgbClr val="000000"/>
                  </a:solidFill>
                  <a:cs typeface="宋体" charset="0"/>
                </a:rPr>
                <a:t>M</a:t>
              </a:r>
              <a:r>
                <a:rPr lang="en-US" sz="2000" baseline="-25000" dirty="0">
                  <a:solidFill>
                    <a:srgbClr val="000000"/>
                  </a:solidFill>
                  <a:cs typeface="宋体" charset="0"/>
                </a:rPr>
                <a:t>E</a:t>
              </a:r>
              <a:r>
                <a:rPr lang="en-US" sz="2000" baseline="-25000" dirty="0" smtClean="0">
                  <a:solidFill>
                    <a:srgbClr val="000000"/>
                  </a:solidFill>
                  <a:cs typeface="宋体" charset="0"/>
                </a:rPr>
                <a:t>M</a:t>
              </a:r>
            </a:p>
          </p:txBody>
        </p:sp>
      </p:grpSp>
      <p:grpSp>
        <p:nvGrpSpPr>
          <p:cNvPr id="184325" name="Group 48"/>
          <p:cNvGrpSpPr>
            <a:grpSpLocks/>
          </p:cNvGrpSpPr>
          <p:nvPr/>
        </p:nvGrpSpPr>
        <p:grpSpPr bwMode="auto">
          <a:xfrm>
            <a:off x="4419600" y="568325"/>
            <a:ext cx="1905000" cy="2632075"/>
            <a:chOff x="2544" y="432"/>
            <a:chExt cx="1200" cy="1658"/>
          </a:xfrm>
        </p:grpSpPr>
        <p:grpSp>
          <p:nvGrpSpPr>
            <p:cNvPr id="184326" name="Group 4"/>
            <p:cNvGrpSpPr>
              <a:grpSpLocks noChangeAspect="1"/>
            </p:cNvGrpSpPr>
            <p:nvPr/>
          </p:nvGrpSpPr>
          <p:grpSpPr bwMode="auto">
            <a:xfrm>
              <a:off x="2813" y="432"/>
              <a:ext cx="835" cy="1658"/>
              <a:chOff x="4608" y="480"/>
              <a:chExt cx="1043" cy="2071"/>
            </a:xfrm>
          </p:grpSpPr>
          <p:sp>
            <p:nvSpPr>
              <p:cNvPr id="184334" name="Line 5"/>
              <p:cNvSpPr>
                <a:spLocks noChangeAspect="1" noChangeShapeType="1"/>
              </p:cNvSpPr>
              <p:nvPr/>
            </p:nvSpPr>
            <p:spPr bwMode="auto">
              <a:xfrm rot="10800000">
                <a:off x="5127" y="480"/>
                <a:ext cx="0" cy="51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35" name="Oval 6"/>
              <p:cNvSpPr>
                <a:spLocks noChangeAspect="1" noChangeArrowheads="1"/>
              </p:cNvSpPr>
              <p:nvPr/>
            </p:nvSpPr>
            <p:spPr bwMode="auto">
              <a:xfrm rot="10800000">
                <a:off x="5168" y="914"/>
                <a:ext cx="451" cy="451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36" name="Oval 7"/>
              <p:cNvSpPr>
                <a:spLocks noChangeAspect="1" noChangeArrowheads="1"/>
              </p:cNvSpPr>
              <p:nvPr/>
            </p:nvSpPr>
            <p:spPr bwMode="auto">
              <a:xfrm rot="10800000">
                <a:off x="5232" y="978"/>
                <a:ext cx="301" cy="3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37" name="Line 8"/>
              <p:cNvSpPr>
                <a:spLocks noChangeAspect="1" noChangeShapeType="1"/>
              </p:cNvSpPr>
              <p:nvPr/>
            </p:nvSpPr>
            <p:spPr bwMode="auto">
              <a:xfrm rot="10800000">
                <a:off x="5127" y="2037"/>
                <a:ext cx="0" cy="51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38" name="Oval 9"/>
              <p:cNvSpPr>
                <a:spLocks noChangeAspect="1" noChangeArrowheads="1"/>
              </p:cNvSpPr>
              <p:nvPr/>
            </p:nvSpPr>
            <p:spPr bwMode="auto">
              <a:xfrm rot="10800000">
                <a:off x="5040" y="1086"/>
                <a:ext cx="139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39" name="Oval 10"/>
              <p:cNvSpPr>
                <a:spLocks noChangeAspect="1" noChangeArrowheads="1"/>
              </p:cNvSpPr>
              <p:nvPr/>
            </p:nvSpPr>
            <p:spPr bwMode="auto">
              <a:xfrm rot="10800000">
                <a:off x="4608" y="931"/>
                <a:ext cx="452" cy="450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40" name="Oval 11"/>
              <p:cNvSpPr>
                <a:spLocks noChangeAspect="1" noChangeArrowheads="1"/>
              </p:cNvSpPr>
              <p:nvPr/>
            </p:nvSpPr>
            <p:spPr bwMode="auto">
              <a:xfrm rot="10800000">
                <a:off x="4681" y="996"/>
                <a:ext cx="301" cy="30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41" name="Oval 12"/>
              <p:cNvSpPr>
                <a:spLocks noChangeAspect="1" noChangeArrowheads="1"/>
              </p:cNvSpPr>
              <p:nvPr/>
            </p:nvSpPr>
            <p:spPr bwMode="auto">
              <a:xfrm rot="10800000">
                <a:off x="5199" y="1603"/>
                <a:ext cx="452" cy="451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42" name="Oval 13"/>
              <p:cNvSpPr>
                <a:spLocks noChangeAspect="1" noChangeArrowheads="1"/>
              </p:cNvSpPr>
              <p:nvPr/>
            </p:nvSpPr>
            <p:spPr bwMode="auto">
              <a:xfrm rot="10800000">
                <a:off x="5274" y="1675"/>
                <a:ext cx="299" cy="3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43" name="Oval 14"/>
              <p:cNvSpPr>
                <a:spLocks noChangeAspect="1" noChangeArrowheads="1"/>
              </p:cNvSpPr>
              <p:nvPr/>
            </p:nvSpPr>
            <p:spPr bwMode="auto">
              <a:xfrm rot="10800000">
                <a:off x="4608" y="1632"/>
                <a:ext cx="452" cy="452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44" name="Oval 15"/>
              <p:cNvSpPr>
                <a:spLocks noChangeAspect="1" noChangeArrowheads="1"/>
              </p:cNvSpPr>
              <p:nvPr/>
            </p:nvSpPr>
            <p:spPr bwMode="auto">
              <a:xfrm rot="10800000">
                <a:off x="4681" y="1704"/>
                <a:ext cx="301" cy="30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4345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848" y="105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46" name="Line 1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00" y="912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4327" name="Text Box 20"/>
            <p:cNvSpPr txBox="1">
              <a:spLocks noChangeArrowheads="1"/>
            </p:cNvSpPr>
            <p:nvPr/>
          </p:nvSpPr>
          <p:spPr bwMode="auto">
            <a:xfrm>
              <a:off x="2744" y="528"/>
              <a:ext cx="47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(r</a:t>
              </a:r>
              <a:r>
                <a:rPr lang="en-US" sz="2000" baseline="-25000" dirty="0" smtClean="0">
                  <a:solidFill>
                    <a:srgbClr val="000000"/>
                  </a:solidFill>
                  <a:cs typeface="宋体" charset="0"/>
                </a:rPr>
                <a:t>1</a:t>
              </a: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,r</a:t>
              </a:r>
              <a:r>
                <a:rPr lang="en-US" sz="2000" baseline="-25000" dirty="0" smtClean="0">
                  <a:solidFill>
                    <a:srgbClr val="000000"/>
                  </a:solidFill>
                  <a:cs typeface="宋体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)</a:t>
              </a:r>
            </a:p>
          </p:txBody>
        </p:sp>
        <p:sp>
          <p:nvSpPr>
            <p:cNvPr id="184328" name="Line 21"/>
            <p:cNvSpPr>
              <a:spLocks noChangeShapeType="1"/>
            </p:cNvSpPr>
            <p:nvPr/>
          </p:nvSpPr>
          <p:spPr bwMode="auto">
            <a:xfrm>
              <a:off x="2640" y="96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329" name="Line 22"/>
            <p:cNvSpPr>
              <a:spLocks noChangeShapeType="1"/>
            </p:cNvSpPr>
            <p:nvPr/>
          </p:nvSpPr>
          <p:spPr bwMode="auto">
            <a:xfrm>
              <a:off x="2640" y="153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330" name="Line 23"/>
            <p:cNvSpPr>
              <a:spLocks noChangeShapeType="1"/>
            </p:cNvSpPr>
            <p:nvPr/>
          </p:nvSpPr>
          <p:spPr bwMode="auto">
            <a:xfrm>
              <a:off x="2736" y="960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331" name="Text Box 24"/>
            <p:cNvSpPr txBox="1">
              <a:spLocks noChangeArrowheads="1"/>
            </p:cNvSpPr>
            <p:nvPr/>
          </p:nvSpPr>
          <p:spPr bwMode="auto">
            <a:xfrm>
              <a:off x="2544" y="1056"/>
              <a:ext cx="1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smtClean="0">
                  <a:solidFill>
                    <a:srgbClr val="000000"/>
                  </a:solidFill>
                  <a:cs typeface="宋体" charset="0"/>
                </a:rPr>
                <a:t>d</a:t>
              </a:r>
            </a:p>
          </p:txBody>
        </p:sp>
        <p:sp>
          <p:nvSpPr>
            <p:cNvPr id="184333" name="Line 47"/>
            <p:cNvSpPr>
              <a:spLocks noChangeShapeType="1"/>
            </p:cNvSpPr>
            <p:nvPr/>
          </p:nvSpPr>
          <p:spPr bwMode="auto">
            <a:xfrm>
              <a:off x="3456" y="75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913893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91" y="635000"/>
            <a:ext cx="4572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1" descr="D:\REFERENCES\YOULIN\plot\Slid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51816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010400" cy="523875"/>
          </a:xfrm>
        </p:spPr>
        <p:txBody>
          <a:bodyPr/>
          <a:lstStyle/>
          <a:p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Giant Electromagnetic Enhancement </a:t>
            </a:r>
          </a:p>
        </p:txBody>
      </p:sp>
      <p:pic>
        <p:nvPicPr>
          <p:cNvPr id="18534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72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Rectangle 13"/>
          <p:cNvSpPr>
            <a:spLocks noChangeArrowheads="1"/>
          </p:cNvSpPr>
          <p:nvPr/>
        </p:nvSpPr>
        <p:spPr bwMode="auto">
          <a:xfrm>
            <a:off x="914400" y="13716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49" name="Rectangle 14"/>
          <p:cNvSpPr>
            <a:spLocks noChangeArrowheads="1"/>
          </p:cNvSpPr>
          <p:nvPr/>
        </p:nvSpPr>
        <p:spPr bwMode="auto">
          <a:xfrm>
            <a:off x="914400" y="45720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50" name="Text Box 15"/>
          <p:cNvSpPr txBox="1">
            <a:spLocks noChangeArrowheads="1"/>
          </p:cNvSpPr>
          <p:nvPr/>
        </p:nvSpPr>
        <p:spPr bwMode="auto">
          <a:xfrm rot="-5400000">
            <a:off x="-438944" y="2443957"/>
            <a:ext cx="1335087" cy="37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log</a:t>
            </a:r>
            <a:r>
              <a:rPr lang="en-US" sz="1800" baseline="-25000" smtClean="0">
                <a:solidFill>
                  <a:srgbClr val="000000"/>
                </a:solidFill>
                <a:cs typeface="宋体" charset="0"/>
              </a:rPr>
              <a:t>10</a:t>
            </a: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M</a:t>
            </a:r>
            <a:r>
              <a:rPr lang="en-US" sz="1800" baseline="-25000" smtClean="0">
                <a:solidFill>
                  <a:srgbClr val="000000"/>
                </a:solidFill>
                <a:cs typeface="宋体" charset="0"/>
              </a:rPr>
              <a:t>EM</a:t>
            </a:r>
          </a:p>
        </p:txBody>
      </p:sp>
      <p:sp>
        <p:nvSpPr>
          <p:cNvPr id="185351" name="Text Box 22"/>
          <p:cNvSpPr txBox="1">
            <a:spLocks noChangeArrowheads="1"/>
          </p:cNvSpPr>
          <p:nvPr/>
        </p:nvSpPr>
        <p:spPr bwMode="auto">
          <a:xfrm>
            <a:off x="6553200" y="4876800"/>
            <a:ext cx="8953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λ [nm]</a:t>
            </a:r>
          </a:p>
        </p:txBody>
      </p:sp>
      <p:sp>
        <p:nvSpPr>
          <p:cNvPr id="185352" name="Rectangle 24"/>
          <p:cNvSpPr>
            <a:spLocks noChangeArrowheads="1"/>
          </p:cNvSpPr>
          <p:nvPr/>
        </p:nvSpPr>
        <p:spPr bwMode="auto">
          <a:xfrm>
            <a:off x="4953000" y="4524375"/>
            <a:ext cx="419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53" name="Text Box 23"/>
          <p:cNvSpPr txBox="1">
            <a:spLocks noChangeArrowheads="1"/>
          </p:cNvSpPr>
          <p:nvPr/>
        </p:nvSpPr>
        <p:spPr bwMode="auto">
          <a:xfrm>
            <a:off x="5105400" y="4572000"/>
            <a:ext cx="433705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480        640        800        960        1120</a:t>
            </a:r>
          </a:p>
        </p:txBody>
      </p:sp>
      <p:sp>
        <p:nvSpPr>
          <p:cNvPr id="185354" name="Line 18"/>
          <p:cNvSpPr>
            <a:spLocks noChangeAspect="1" noChangeShapeType="1"/>
          </p:cNvSpPr>
          <p:nvPr/>
        </p:nvSpPr>
        <p:spPr bwMode="auto">
          <a:xfrm rot="5400000">
            <a:off x="2351087" y="3324226"/>
            <a:ext cx="619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5" name="Text Box 19"/>
          <p:cNvSpPr txBox="1">
            <a:spLocks noChangeAspect="1" noChangeArrowheads="1"/>
          </p:cNvSpPr>
          <p:nvPr/>
        </p:nvSpPr>
        <p:spPr bwMode="auto">
          <a:xfrm>
            <a:off x="2660650" y="3138488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d</a:t>
            </a:r>
          </a:p>
        </p:txBody>
      </p:sp>
      <p:sp>
        <p:nvSpPr>
          <p:cNvPr id="185356" name="Line 32"/>
          <p:cNvSpPr>
            <a:spLocks noChangeAspect="1" noChangeShapeType="1"/>
          </p:cNvSpPr>
          <p:nvPr/>
        </p:nvSpPr>
        <p:spPr bwMode="auto">
          <a:xfrm rot="10800000">
            <a:off x="2133600" y="2438400"/>
            <a:ext cx="0" cy="452438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7" name="Line 45"/>
          <p:cNvSpPr>
            <a:spLocks noChangeAspect="1" noChangeShapeType="1"/>
          </p:cNvSpPr>
          <p:nvPr/>
        </p:nvSpPr>
        <p:spPr bwMode="auto">
          <a:xfrm rot="10800000">
            <a:off x="2133600" y="3810000"/>
            <a:ext cx="0" cy="452438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8" name="Oval 48"/>
          <p:cNvSpPr>
            <a:spLocks noChangeAspect="1" noChangeArrowheads="1"/>
          </p:cNvSpPr>
          <p:nvPr/>
        </p:nvSpPr>
        <p:spPr bwMode="auto">
          <a:xfrm rot="10800000">
            <a:off x="2057400" y="2971800"/>
            <a:ext cx="122238" cy="1174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59" name="Oval 51"/>
          <p:cNvSpPr>
            <a:spLocks noChangeAspect="1" noChangeArrowheads="1"/>
          </p:cNvSpPr>
          <p:nvPr/>
        </p:nvSpPr>
        <p:spPr bwMode="auto">
          <a:xfrm rot="10800000">
            <a:off x="2197100" y="3427413"/>
            <a:ext cx="398463" cy="396875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60" name="Oval 52"/>
          <p:cNvSpPr>
            <a:spLocks noChangeAspect="1" noChangeArrowheads="1"/>
          </p:cNvSpPr>
          <p:nvPr/>
        </p:nvSpPr>
        <p:spPr bwMode="auto">
          <a:xfrm rot="10800000">
            <a:off x="2260600" y="3481388"/>
            <a:ext cx="263525" cy="265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61" name="Oval 53"/>
          <p:cNvSpPr>
            <a:spLocks noChangeAspect="1" noChangeArrowheads="1"/>
          </p:cNvSpPr>
          <p:nvPr/>
        </p:nvSpPr>
        <p:spPr bwMode="auto">
          <a:xfrm rot="10800000">
            <a:off x="1676400" y="3452813"/>
            <a:ext cx="398463" cy="398462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62" name="Oval 54"/>
          <p:cNvSpPr>
            <a:spLocks noChangeAspect="1" noChangeArrowheads="1"/>
          </p:cNvSpPr>
          <p:nvPr/>
        </p:nvSpPr>
        <p:spPr bwMode="auto">
          <a:xfrm rot="10800000">
            <a:off x="1741488" y="3517900"/>
            <a:ext cx="265112" cy="2651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63" name="Line 56"/>
          <p:cNvSpPr>
            <a:spLocks noChangeAspect="1" noChangeShapeType="1"/>
          </p:cNvSpPr>
          <p:nvPr/>
        </p:nvSpPr>
        <p:spPr bwMode="auto">
          <a:xfrm>
            <a:off x="2524125" y="3014663"/>
            <a:ext cx="274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4" name="Line 57"/>
          <p:cNvSpPr>
            <a:spLocks noChangeAspect="1" noChangeShapeType="1"/>
          </p:cNvSpPr>
          <p:nvPr/>
        </p:nvSpPr>
        <p:spPr bwMode="auto">
          <a:xfrm>
            <a:off x="2524125" y="3633788"/>
            <a:ext cx="274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5" name="Line 72"/>
          <p:cNvSpPr>
            <a:spLocks noChangeAspect="1" noChangeShapeType="1"/>
          </p:cNvSpPr>
          <p:nvPr/>
        </p:nvSpPr>
        <p:spPr bwMode="auto">
          <a:xfrm rot="10800000">
            <a:off x="6934200" y="2667000"/>
            <a:ext cx="0" cy="452438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6" name="Oval 73"/>
          <p:cNvSpPr>
            <a:spLocks noChangeAspect="1" noChangeArrowheads="1"/>
          </p:cNvSpPr>
          <p:nvPr/>
        </p:nvSpPr>
        <p:spPr bwMode="auto">
          <a:xfrm rot="10800000">
            <a:off x="6970713" y="3044825"/>
            <a:ext cx="396875" cy="396875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67" name="Oval 74"/>
          <p:cNvSpPr>
            <a:spLocks noChangeAspect="1" noChangeArrowheads="1"/>
          </p:cNvSpPr>
          <p:nvPr/>
        </p:nvSpPr>
        <p:spPr bwMode="auto">
          <a:xfrm rot="10800000">
            <a:off x="7029450" y="3111500"/>
            <a:ext cx="265113" cy="2651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68" name="Line 75"/>
          <p:cNvSpPr>
            <a:spLocks noChangeAspect="1" noChangeShapeType="1"/>
          </p:cNvSpPr>
          <p:nvPr/>
        </p:nvSpPr>
        <p:spPr bwMode="auto">
          <a:xfrm rot="10800000">
            <a:off x="6934200" y="3957638"/>
            <a:ext cx="0" cy="452437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9" name="Oval 77"/>
          <p:cNvSpPr>
            <a:spLocks noChangeAspect="1" noChangeArrowheads="1"/>
          </p:cNvSpPr>
          <p:nvPr/>
        </p:nvSpPr>
        <p:spPr bwMode="auto">
          <a:xfrm rot="10800000">
            <a:off x="6864350" y="3206750"/>
            <a:ext cx="119063" cy="1127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0" name="Oval 78"/>
          <p:cNvSpPr>
            <a:spLocks noChangeAspect="1" noChangeArrowheads="1"/>
          </p:cNvSpPr>
          <p:nvPr/>
        </p:nvSpPr>
        <p:spPr bwMode="auto">
          <a:xfrm rot="10800000">
            <a:off x="6477000" y="3059113"/>
            <a:ext cx="398463" cy="396875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1" name="Oval 79"/>
          <p:cNvSpPr>
            <a:spLocks noChangeAspect="1" noChangeArrowheads="1"/>
          </p:cNvSpPr>
          <p:nvPr/>
        </p:nvSpPr>
        <p:spPr bwMode="auto">
          <a:xfrm rot="10800000">
            <a:off x="6542088" y="3122613"/>
            <a:ext cx="265112" cy="2667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2" name="Oval 80"/>
          <p:cNvSpPr>
            <a:spLocks noChangeAspect="1" noChangeArrowheads="1"/>
          </p:cNvSpPr>
          <p:nvPr/>
        </p:nvSpPr>
        <p:spPr bwMode="auto">
          <a:xfrm rot="10800000">
            <a:off x="6997700" y="3651250"/>
            <a:ext cx="398463" cy="396875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3" name="Oval 81"/>
          <p:cNvSpPr>
            <a:spLocks noChangeAspect="1" noChangeArrowheads="1"/>
          </p:cNvSpPr>
          <p:nvPr/>
        </p:nvSpPr>
        <p:spPr bwMode="auto">
          <a:xfrm rot="10800000">
            <a:off x="7061200" y="3705225"/>
            <a:ext cx="263525" cy="2651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4" name="Oval 82"/>
          <p:cNvSpPr>
            <a:spLocks noChangeAspect="1" noChangeArrowheads="1"/>
          </p:cNvSpPr>
          <p:nvPr/>
        </p:nvSpPr>
        <p:spPr bwMode="auto">
          <a:xfrm rot="10800000">
            <a:off x="6477000" y="3676650"/>
            <a:ext cx="398463" cy="398463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5" name="Oval 83"/>
          <p:cNvSpPr>
            <a:spLocks noChangeAspect="1" noChangeArrowheads="1"/>
          </p:cNvSpPr>
          <p:nvPr/>
        </p:nvSpPr>
        <p:spPr bwMode="auto">
          <a:xfrm rot="10800000">
            <a:off x="6542088" y="3741738"/>
            <a:ext cx="265112" cy="265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6" name="Line 90"/>
          <p:cNvSpPr>
            <a:spLocks noChangeAspect="1" noChangeShapeType="1"/>
          </p:cNvSpPr>
          <p:nvPr/>
        </p:nvSpPr>
        <p:spPr bwMode="auto">
          <a:xfrm rot="10800000">
            <a:off x="8077200" y="2667000"/>
            <a:ext cx="0" cy="452438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77" name="Oval 91"/>
          <p:cNvSpPr>
            <a:spLocks noChangeAspect="1" noChangeArrowheads="1"/>
          </p:cNvSpPr>
          <p:nvPr/>
        </p:nvSpPr>
        <p:spPr bwMode="auto">
          <a:xfrm rot="10800000">
            <a:off x="8113713" y="3049588"/>
            <a:ext cx="396875" cy="396875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8" name="Oval 92"/>
          <p:cNvSpPr>
            <a:spLocks noChangeAspect="1" noChangeArrowheads="1"/>
          </p:cNvSpPr>
          <p:nvPr/>
        </p:nvSpPr>
        <p:spPr bwMode="auto">
          <a:xfrm rot="10800000">
            <a:off x="8167688" y="3106738"/>
            <a:ext cx="265112" cy="265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79" name="Line 93"/>
          <p:cNvSpPr>
            <a:spLocks noChangeAspect="1" noChangeShapeType="1"/>
          </p:cNvSpPr>
          <p:nvPr/>
        </p:nvSpPr>
        <p:spPr bwMode="auto">
          <a:xfrm rot="10800000">
            <a:off x="8077200" y="3962400"/>
            <a:ext cx="0" cy="452438"/>
          </a:xfrm>
          <a:prstGeom prst="line">
            <a:avLst/>
          </a:prstGeom>
          <a:noFill/>
          <a:ln w="1905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80" name="Oval 95"/>
          <p:cNvSpPr>
            <a:spLocks noChangeAspect="1" noChangeArrowheads="1"/>
          </p:cNvSpPr>
          <p:nvPr/>
        </p:nvSpPr>
        <p:spPr bwMode="auto">
          <a:xfrm rot="10800000">
            <a:off x="8001000" y="3203575"/>
            <a:ext cx="119063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81" name="Oval 96"/>
          <p:cNvSpPr>
            <a:spLocks noChangeAspect="1" noChangeArrowheads="1"/>
          </p:cNvSpPr>
          <p:nvPr/>
        </p:nvSpPr>
        <p:spPr bwMode="auto">
          <a:xfrm rot="10800000">
            <a:off x="7620000" y="3063875"/>
            <a:ext cx="398463" cy="396875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82" name="Oval 97"/>
          <p:cNvSpPr>
            <a:spLocks noChangeAspect="1" noChangeArrowheads="1"/>
          </p:cNvSpPr>
          <p:nvPr/>
        </p:nvSpPr>
        <p:spPr bwMode="auto">
          <a:xfrm rot="10800000">
            <a:off x="7685088" y="3127375"/>
            <a:ext cx="265112" cy="2667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83" name="Oval 98"/>
          <p:cNvSpPr>
            <a:spLocks noChangeAspect="1" noChangeArrowheads="1"/>
          </p:cNvSpPr>
          <p:nvPr/>
        </p:nvSpPr>
        <p:spPr bwMode="auto">
          <a:xfrm rot="10800000">
            <a:off x="8140700" y="3656013"/>
            <a:ext cx="398463" cy="396875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84" name="Oval 99"/>
          <p:cNvSpPr>
            <a:spLocks noChangeAspect="1" noChangeArrowheads="1"/>
          </p:cNvSpPr>
          <p:nvPr/>
        </p:nvSpPr>
        <p:spPr bwMode="auto">
          <a:xfrm rot="10800000">
            <a:off x="8204200" y="3709988"/>
            <a:ext cx="263525" cy="265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85" name="Oval 100"/>
          <p:cNvSpPr>
            <a:spLocks noChangeAspect="1" noChangeArrowheads="1"/>
          </p:cNvSpPr>
          <p:nvPr/>
        </p:nvSpPr>
        <p:spPr bwMode="auto">
          <a:xfrm rot="10800000">
            <a:off x="7620000" y="3681413"/>
            <a:ext cx="398463" cy="398462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86" name="Oval 101"/>
          <p:cNvSpPr>
            <a:spLocks noChangeAspect="1" noChangeArrowheads="1"/>
          </p:cNvSpPr>
          <p:nvPr/>
        </p:nvSpPr>
        <p:spPr bwMode="auto">
          <a:xfrm rot="10800000">
            <a:off x="7685088" y="3746500"/>
            <a:ext cx="265112" cy="2651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387" name="Line 104"/>
          <p:cNvSpPr>
            <a:spLocks noChangeShapeType="1"/>
          </p:cNvSpPr>
          <p:nvPr/>
        </p:nvSpPr>
        <p:spPr bwMode="auto">
          <a:xfrm>
            <a:off x="6096000" y="35814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88" name="Line 105"/>
          <p:cNvSpPr>
            <a:spLocks noChangeShapeType="1"/>
          </p:cNvSpPr>
          <p:nvPr/>
        </p:nvSpPr>
        <p:spPr bwMode="auto">
          <a:xfrm>
            <a:off x="8534400" y="35052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89" name="Text Box 111"/>
          <p:cNvSpPr txBox="1">
            <a:spLocks noChangeArrowheads="1"/>
          </p:cNvSpPr>
          <p:nvPr/>
        </p:nvSpPr>
        <p:spPr bwMode="auto">
          <a:xfrm>
            <a:off x="5546725" y="1385888"/>
            <a:ext cx="18811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2D dimer array</a:t>
            </a:r>
          </a:p>
        </p:txBody>
      </p:sp>
      <p:sp>
        <p:nvSpPr>
          <p:cNvPr id="185390" name="Text Box 112"/>
          <p:cNvSpPr txBox="1">
            <a:spLocks noChangeArrowheads="1"/>
          </p:cNvSpPr>
          <p:nvPr/>
        </p:nvSpPr>
        <p:spPr bwMode="auto">
          <a:xfrm>
            <a:off x="5562600" y="1676400"/>
            <a:ext cx="990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dimer</a:t>
            </a:r>
          </a:p>
        </p:txBody>
      </p:sp>
      <p:sp>
        <p:nvSpPr>
          <p:cNvPr id="185391" name="Line 113"/>
          <p:cNvSpPr>
            <a:spLocks noChangeShapeType="1"/>
          </p:cNvSpPr>
          <p:nvPr/>
        </p:nvSpPr>
        <p:spPr bwMode="auto">
          <a:xfrm>
            <a:off x="2286000" y="2667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85392" name="Object 2"/>
          <p:cNvGraphicFramePr>
            <a:graphicFrameLocks noChangeAspect="1"/>
          </p:cNvGraphicFramePr>
          <p:nvPr/>
        </p:nvGraphicFramePr>
        <p:xfrm>
          <a:off x="2590800" y="2514600"/>
          <a:ext cx="3810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57" name="Equation" r:id="rId5" imgW="253890" imgH="241195" progId="Equation.3">
                  <p:embed/>
                </p:oleObj>
              </mc:Choice>
              <mc:Fallback>
                <p:oleObj name="Equation" r:id="rId5" imgW="25389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514600"/>
                        <a:ext cx="38100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94" name="Line 116"/>
          <p:cNvSpPr>
            <a:spLocks noChangeShapeType="1"/>
          </p:cNvSpPr>
          <p:nvPr/>
        </p:nvSpPr>
        <p:spPr bwMode="auto">
          <a:xfrm>
            <a:off x="6400800" y="2971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95" name="Text Box 122"/>
          <p:cNvSpPr txBox="1">
            <a:spLocks noChangeArrowheads="1"/>
          </p:cNvSpPr>
          <p:nvPr/>
        </p:nvSpPr>
        <p:spPr bwMode="auto">
          <a:xfrm>
            <a:off x="6248400" y="4159250"/>
            <a:ext cx="8239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宋体" charset="0"/>
              </a:rPr>
              <a:t>chain</a:t>
            </a:r>
            <a:r>
              <a:rPr lang="en-US" sz="1600" i="1" smtClean="0">
                <a:solidFill>
                  <a:srgbClr val="000000"/>
                </a:solidFill>
                <a:cs typeface="宋体" charset="0"/>
              </a:rPr>
              <a:t> l</a:t>
            </a:r>
          </a:p>
        </p:txBody>
      </p:sp>
      <p:sp>
        <p:nvSpPr>
          <p:cNvPr id="185396" name="Text Box 123"/>
          <p:cNvSpPr txBox="1">
            <a:spLocks noChangeArrowheads="1"/>
          </p:cNvSpPr>
          <p:nvPr/>
        </p:nvSpPr>
        <p:spPr bwMode="auto">
          <a:xfrm>
            <a:off x="8020050" y="4114800"/>
            <a:ext cx="102076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宋体" charset="0"/>
              </a:rPr>
              <a:t>chain</a:t>
            </a:r>
            <a:r>
              <a:rPr lang="en-US" sz="1600" i="1" smtClean="0">
                <a:solidFill>
                  <a:srgbClr val="000000"/>
                </a:solidFill>
                <a:cs typeface="宋体" charset="0"/>
              </a:rPr>
              <a:t> l+</a:t>
            </a:r>
            <a:r>
              <a:rPr lang="en-US" sz="1600" smtClean="0">
                <a:solidFill>
                  <a:srgbClr val="000000"/>
                </a:solidFill>
                <a:cs typeface="宋体" charset="0"/>
              </a:rPr>
              <a:t>1</a:t>
            </a:r>
          </a:p>
        </p:txBody>
      </p:sp>
      <p:sp>
        <p:nvSpPr>
          <p:cNvPr id="185397" name="Text Box 124"/>
          <p:cNvSpPr txBox="1">
            <a:spLocks noChangeArrowheads="1"/>
          </p:cNvSpPr>
          <p:nvPr/>
        </p:nvSpPr>
        <p:spPr bwMode="auto">
          <a:xfrm>
            <a:off x="838200" y="1409700"/>
            <a:ext cx="26606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total dimer number: 400</a:t>
            </a:r>
          </a:p>
        </p:txBody>
      </p:sp>
      <p:sp>
        <p:nvSpPr>
          <p:cNvPr id="185398" name="Text Box 125"/>
          <p:cNvSpPr txBox="1">
            <a:spLocks noChangeArrowheads="1"/>
          </p:cNvSpPr>
          <p:nvPr/>
        </p:nvSpPr>
        <p:spPr bwMode="auto">
          <a:xfrm>
            <a:off x="4914900" y="1981200"/>
            <a:ext cx="12573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total dimer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number in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each chain: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225</a:t>
            </a:r>
          </a:p>
        </p:txBody>
      </p:sp>
      <p:sp>
        <p:nvSpPr>
          <p:cNvPr id="185399" name="Oval 126"/>
          <p:cNvSpPr>
            <a:spLocks noChangeAspect="1" noChangeArrowheads="1"/>
          </p:cNvSpPr>
          <p:nvPr/>
        </p:nvSpPr>
        <p:spPr bwMode="auto">
          <a:xfrm rot="10800000">
            <a:off x="1676400" y="2819400"/>
            <a:ext cx="398463" cy="398463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400" name="Oval 127"/>
          <p:cNvSpPr>
            <a:spLocks noChangeAspect="1" noChangeArrowheads="1"/>
          </p:cNvSpPr>
          <p:nvPr/>
        </p:nvSpPr>
        <p:spPr bwMode="auto">
          <a:xfrm rot="10800000">
            <a:off x="1752600" y="2895600"/>
            <a:ext cx="265113" cy="2651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401" name="Oval 128"/>
          <p:cNvSpPr>
            <a:spLocks noChangeAspect="1" noChangeArrowheads="1"/>
          </p:cNvSpPr>
          <p:nvPr/>
        </p:nvSpPr>
        <p:spPr bwMode="auto">
          <a:xfrm rot="10800000">
            <a:off x="2192338" y="2819400"/>
            <a:ext cx="398462" cy="398463"/>
          </a:xfrm>
          <a:prstGeom prst="ellipse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402" name="Oval 129"/>
          <p:cNvSpPr>
            <a:spLocks noChangeAspect="1" noChangeArrowheads="1"/>
          </p:cNvSpPr>
          <p:nvPr/>
        </p:nvSpPr>
        <p:spPr bwMode="auto">
          <a:xfrm rot="10800000">
            <a:off x="2249488" y="2895600"/>
            <a:ext cx="265112" cy="2651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185403" name="Text Box 130"/>
          <p:cNvSpPr txBox="1">
            <a:spLocks noChangeArrowheads="1"/>
          </p:cNvSpPr>
          <p:nvPr/>
        </p:nvSpPr>
        <p:spPr bwMode="auto">
          <a:xfrm>
            <a:off x="5257800" y="5257800"/>
            <a:ext cx="2987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cs typeface="宋体" charset="0"/>
              </a:rPr>
              <a:t>Additional enhancement on top of isolated dimer</a:t>
            </a:r>
          </a:p>
        </p:txBody>
      </p:sp>
      <p:sp>
        <p:nvSpPr>
          <p:cNvPr id="185404" name="Line 131"/>
          <p:cNvSpPr>
            <a:spLocks noChangeShapeType="1"/>
          </p:cNvSpPr>
          <p:nvPr/>
        </p:nvSpPr>
        <p:spPr bwMode="auto">
          <a:xfrm flipH="1" flipV="1">
            <a:off x="4572000" y="5486400"/>
            <a:ext cx="6858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14953" name="Picture 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2630489"/>
            <a:ext cx="381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2051720" y="332656"/>
            <a:ext cx="4724400" cy="4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What is a Plasmon</a:t>
            </a:r>
            <a:r>
              <a:rPr lang="en-US" sz="2800" b="1" baseline="-25000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?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304800" y="4293096"/>
            <a:ext cx="86868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electrons in a metal can wobble like a piece of jelly, pulled back by the attraction of the positive metal ions that they leave behind.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In contrast to the single electron wave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function,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a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is a </a:t>
            </a:r>
            <a:r>
              <a:rPr lang="en-US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collective wave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where billions of electrons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oscillate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in sync.</a:t>
            </a:r>
            <a:endParaRPr lang="en-US" dirty="0">
              <a:solidFill>
                <a:srgbClr val="3333CC"/>
              </a:solidFill>
              <a:latin typeface="Times New Roman" pitchFamily="18" charset="0"/>
              <a:ea typeface="ＭＳ Ｐゴシック" charset="0"/>
              <a:cs typeface="Times New Roman" pitchFamily="18" charset="0"/>
              <a:sym typeface="Symbol" charset="0"/>
            </a:endParaRPr>
          </a:p>
        </p:txBody>
      </p:sp>
      <p:pic>
        <p:nvPicPr>
          <p:cNvPr id="194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28397"/>
            <a:ext cx="2622070" cy="277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04800" y="1228397"/>
            <a:ext cx="6067400" cy="299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A </a:t>
            </a:r>
            <a:r>
              <a:rPr lang="en-US" altLang="zh-TW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is a </a:t>
            </a:r>
            <a:r>
              <a:rPr lang="en-US" altLang="zh-TW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altLang="zh-TW" sz="2000" b="1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density wave </a:t>
            </a:r>
            <a:r>
              <a:rPr lang="en-US" altLang="zh-TW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in an electron gas.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 It is analogous to a sound wave, which is a density wave in a gas consisting of molecules.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TW" sz="2000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Plasmons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exist mainly in </a:t>
            </a:r>
            <a:r>
              <a:rPr lang="en-US" altLang="zh-TW" sz="2000" b="1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metals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, where electrons are weakly bound to the atoms and free to roam. The </a:t>
            </a:r>
            <a:r>
              <a:rPr lang="en-US" altLang="zh-TW" sz="2000" dirty="0">
                <a:solidFill>
                  <a:srgbClr val="CC33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free electron gas model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altLang="zh-TW" sz="2000" baseline="-25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 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  <a:sym typeface="Symbol" charset="0"/>
              </a:rPr>
              <a:t>provides a good approximation.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950913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Finite Size Effect (Oscillatory Enhancement)</a:t>
            </a:r>
            <a:r>
              <a:rPr lang="en-US" altLang="zh-CN" b="1" dirty="0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zh-CN" b="1" dirty="0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in 1D Dimer Arrays</a:t>
            </a:r>
          </a:p>
        </p:txBody>
      </p:sp>
      <p:grpSp>
        <p:nvGrpSpPr>
          <p:cNvPr id="186370" name="Group 102"/>
          <p:cNvGrpSpPr>
            <a:grpSpLocks/>
          </p:cNvGrpSpPr>
          <p:nvPr/>
        </p:nvGrpSpPr>
        <p:grpSpPr bwMode="auto">
          <a:xfrm>
            <a:off x="231403" y="4226967"/>
            <a:ext cx="3373438" cy="1938337"/>
            <a:chOff x="96" y="2592"/>
            <a:chExt cx="2125" cy="1221"/>
          </a:xfrm>
        </p:grpSpPr>
        <p:sp>
          <p:nvSpPr>
            <p:cNvPr id="186452" name="Text Box 21"/>
            <p:cNvSpPr txBox="1">
              <a:spLocks noChangeArrowheads="1"/>
            </p:cNvSpPr>
            <p:nvPr/>
          </p:nvSpPr>
          <p:spPr bwMode="auto">
            <a:xfrm>
              <a:off x="96" y="2592"/>
              <a:ext cx="2125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Type I oscillation Δ</a:t>
              </a:r>
              <a:r>
                <a:rPr lang="en-US" sz="2000" i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N 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refers to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enhancement with array length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Type II oscillation </a:t>
              </a:r>
              <a:r>
                <a:rPr lang="en-US" sz="2000" dirty="0" err="1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2000" i="1" dirty="0" err="1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000" i="1" dirty="0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refers to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enhancement along one fixed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array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Δ</a:t>
              </a:r>
              <a:r>
                <a:rPr lang="en-US" sz="2000" i="1" dirty="0" smtClean="0">
                  <a:solidFill>
                    <a:srgbClr val="000000"/>
                  </a:solidFill>
                  <a:cs typeface="宋体" charset="0"/>
                </a:rPr>
                <a:t>N    </a:t>
              </a: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2×Δ</a:t>
              </a:r>
              <a:r>
                <a:rPr lang="en-US" sz="2000" i="1" dirty="0" smtClean="0">
                  <a:solidFill>
                    <a:srgbClr val="000000"/>
                  </a:solidFill>
                  <a:cs typeface="宋体" charset="0"/>
                </a:rPr>
                <a:t>n</a:t>
              </a:r>
            </a:p>
          </p:txBody>
        </p:sp>
        <p:graphicFrame>
          <p:nvGraphicFramePr>
            <p:cNvPr id="186453" name="Object 6"/>
            <p:cNvGraphicFramePr>
              <a:graphicFrameLocks noChangeAspect="1"/>
            </p:cNvGraphicFramePr>
            <p:nvPr/>
          </p:nvGraphicFramePr>
          <p:xfrm>
            <a:off x="432" y="3621"/>
            <a:ext cx="144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6089" name="Equation" r:id="rId3" imgW="126725" imgH="126725" progId="Equation.3">
                    <p:embed/>
                  </p:oleObj>
                </mc:Choice>
                <mc:Fallback>
                  <p:oleObj name="Equation" r:id="rId3" imgW="126725" imgH="126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3621"/>
                          <a:ext cx="144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6371" name="Group 95"/>
          <p:cNvGrpSpPr>
            <a:grpSpLocks/>
          </p:cNvGrpSpPr>
          <p:nvPr/>
        </p:nvGrpSpPr>
        <p:grpSpPr bwMode="auto">
          <a:xfrm>
            <a:off x="-1588" y="1338263"/>
            <a:ext cx="4027488" cy="2871787"/>
            <a:chOff x="-1" y="768"/>
            <a:chExt cx="2537" cy="1809"/>
          </a:xfrm>
        </p:grpSpPr>
        <p:grpSp>
          <p:nvGrpSpPr>
            <p:cNvPr id="186419" name="Group 6"/>
            <p:cNvGrpSpPr>
              <a:grpSpLocks/>
            </p:cNvGrpSpPr>
            <p:nvPr/>
          </p:nvGrpSpPr>
          <p:grpSpPr bwMode="auto">
            <a:xfrm>
              <a:off x="9" y="768"/>
              <a:ext cx="2527" cy="1809"/>
              <a:chOff x="-1" y="768"/>
              <a:chExt cx="2527" cy="1809"/>
            </a:xfrm>
          </p:grpSpPr>
          <p:grpSp>
            <p:nvGrpSpPr>
              <p:cNvPr id="186448" name="Group 7"/>
              <p:cNvGrpSpPr>
                <a:grpSpLocks/>
              </p:cNvGrpSpPr>
              <p:nvPr/>
            </p:nvGrpSpPr>
            <p:grpSpPr bwMode="auto">
              <a:xfrm>
                <a:off x="-1" y="768"/>
                <a:ext cx="2527" cy="1809"/>
                <a:chOff x="-11" y="768"/>
                <a:chExt cx="2527" cy="1809"/>
              </a:xfrm>
            </p:grpSpPr>
            <p:pic>
              <p:nvPicPr>
                <p:cNvPr id="186450" name="Picture 8" descr="D:\REFERENCES\PRESENTATION\figure2a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68"/>
                  <a:ext cx="2516" cy="1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6451" name="Text Box 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" y="1444"/>
                  <a:ext cx="209" cy="2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smtClean="0">
                      <a:solidFill>
                        <a:srgbClr val="000000"/>
                      </a:solidFill>
                      <a:cs typeface="宋体" charset="0"/>
                    </a:rPr>
                    <a:t>β</a:t>
                  </a:r>
                </a:p>
              </p:txBody>
            </p:sp>
          </p:grpSp>
          <p:sp>
            <p:nvSpPr>
              <p:cNvPr id="186449" name="Rectangle 10"/>
              <p:cNvSpPr>
                <a:spLocks noChangeArrowheads="1"/>
              </p:cNvSpPr>
              <p:nvPr/>
            </p:nvSpPr>
            <p:spPr bwMode="auto">
              <a:xfrm>
                <a:off x="528" y="960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6420" name="Group 25"/>
            <p:cNvGrpSpPr>
              <a:grpSpLocks/>
            </p:cNvGrpSpPr>
            <p:nvPr/>
          </p:nvGrpSpPr>
          <p:grpSpPr bwMode="auto">
            <a:xfrm>
              <a:off x="634" y="912"/>
              <a:ext cx="1693" cy="774"/>
              <a:chOff x="624" y="912"/>
              <a:chExt cx="1693" cy="774"/>
            </a:xfrm>
          </p:grpSpPr>
          <p:sp>
            <p:nvSpPr>
              <p:cNvPr id="186423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624" y="962"/>
                <a:ext cx="212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grpSp>
            <p:nvGrpSpPr>
              <p:cNvPr id="186424" name="Group 27"/>
              <p:cNvGrpSpPr>
                <a:grpSpLocks noChangeAspect="1"/>
              </p:cNvGrpSpPr>
              <p:nvPr/>
            </p:nvGrpSpPr>
            <p:grpSpPr bwMode="auto">
              <a:xfrm rot="5400000">
                <a:off x="2112" y="912"/>
                <a:ext cx="204" cy="204"/>
                <a:chOff x="4418" y="1587"/>
                <a:chExt cx="600" cy="600"/>
              </a:xfrm>
            </p:grpSpPr>
            <p:sp>
              <p:nvSpPr>
                <p:cNvPr id="18644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4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425" name="Group 30"/>
              <p:cNvGrpSpPr>
                <a:grpSpLocks noChangeAspect="1"/>
              </p:cNvGrpSpPr>
              <p:nvPr/>
            </p:nvGrpSpPr>
            <p:grpSpPr bwMode="auto">
              <a:xfrm rot="5400000">
                <a:off x="2113" y="1227"/>
                <a:ext cx="204" cy="204"/>
                <a:chOff x="4418" y="1587"/>
                <a:chExt cx="600" cy="600"/>
              </a:xfrm>
            </p:grpSpPr>
            <p:sp>
              <p:nvSpPr>
                <p:cNvPr id="186444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45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426" name="Group 33"/>
              <p:cNvGrpSpPr>
                <a:grpSpLocks noChangeAspect="1"/>
              </p:cNvGrpSpPr>
              <p:nvPr/>
            </p:nvGrpSpPr>
            <p:grpSpPr bwMode="auto">
              <a:xfrm rot="5400000">
                <a:off x="1524" y="912"/>
                <a:ext cx="204" cy="204"/>
                <a:chOff x="4418" y="1587"/>
                <a:chExt cx="600" cy="600"/>
              </a:xfrm>
            </p:grpSpPr>
            <p:sp>
              <p:nvSpPr>
                <p:cNvPr id="18644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4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427" name="Group 36"/>
              <p:cNvGrpSpPr>
                <a:grpSpLocks noChangeAspect="1"/>
              </p:cNvGrpSpPr>
              <p:nvPr/>
            </p:nvGrpSpPr>
            <p:grpSpPr bwMode="auto">
              <a:xfrm rot="5400000">
                <a:off x="1522" y="1236"/>
                <a:ext cx="204" cy="204"/>
                <a:chOff x="4418" y="1587"/>
                <a:chExt cx="600" cy="600"/>
              </a:xfrm>
            </p:grpSpPr>
            <p:sp>
              <p:nvSpPr>
                <p:cNvPr id="186440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41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sp>
            <p:nvSpPr>
              <p:cNvPr id="186428" name="Line 39"/>
              <p:cNvSpPr>
                <a:spLocks noChangeAspect="1" noChangeShapeType="1"/>
              </p:cNvSpPr>
              <p:nvPr/>
            </p:nvSpPr>
            <p:spPr bwMode="auto">
              <a:xfrm rot="5400000">
                <a:off x="1947" y="1015"/>
                <a:ext cx="0" cy="3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6429" name="Line 40"/>
              <p:cNvSpPr>
                <a:spLocks noChangeAspect="1" noChangeShapeType="1"/>
              </p:cNvSpPr>
              <p:nvPr/>
            </p:nvSpPr>
            <p:spPr bwMode="auto">
              <a:xfrm rot="5400000">
                <a:off x="1322" y="1005"/>
                <a:ext cx="0" cy="33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6430" name="Text Box 41"/>
              <p:cNvSpPr txBox="1">
                <a:spLocks noChangeAspect="1" noChangeArrowheads="1"/>
              </p:cNvSpPr>
              <p:nvPr/>
            </p:nvSpPr>
            <p:spPr bwMode="auto">
              <a:xfrm>
                <a:off x="1459" y="1488"/>
                <a:ext cx="297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dirty="0" smtClean="0">
                    <a:solidFill>
                      <a:srgbClr val="000000"/>
                    </a:solidFill>
                    <a:cs typeface="宋体" charset="0"/>
                  </a:rPr>
                  <a:t>N</a:t>
                </a:r>
                <a:r>
                  <a:rPr lang="en-US" sz="1400" dirty="0" smtClean="0">
                    <a:solidFill>
                      <a:srgbClr val="000000"/>
                    </a:solidFill>
                    <a:cs typeface="宋体" charset="0"/>
                  </a:rPr>
                  <a:t>/2</a:t>
                </a:r>
              </a:p>
            </p:txBody>
          </p:sp>
          <p:sp>
            <p:nvSpPr>
              <p:cNvPr id="186431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2106" y="1488"/>
                <a:ext cx="203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dirty="0" smtClean="0">
                    <a:solidFill>
                      <a:srgbClr val="000000"/>
                    </a:solidFill>
                    <a:cs typeface="宋体" charset="0"/>
                  </a:rPr>
                  <a:t>N</a:t>
                </a:r>
                <a:endParaRPr lang="en-US" sz="1400" dirty="0" smtClean="0">
                  <a:solidFill>
                    <a:srgbClr val="000000"/>
                  </a:solidFill>
                  <a:cs typeface="宋体" charset="0"/>
                </a:endParaRPr>
              </a:p>
            </p:txBody>
          </p:sp>
          <p:grpSp>
            <p:nvGrpSpPr>
              <p:cNvPr id="186432" name="Group 43"/>
              <p:cNvGrpSpPr>
                <a:grpSpLocks noChangeAspect="1"/>
              </p:cNvGrpSpPr>
              <p:nvPr/>
            </p:nvGrpSpPr>
            <p:grpSpPr bwMode="auto">
              <a:xfrm rot="5400000">
                <a:off x="960" y="912"/>
                <a:ext cx="204" cy="204"/>
                <a:chOff x="4418" y="1587"/>
                <a:chExt cx="600" cy="600"/>
              </a:xfrm>
            </p:grpSpPr>
            <p:sp>
              <p:nvSpPr>
                <p:cNvPr id="186438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39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433" name="Group 46"/>
              <p:cNvGrpSpPr>
                <a:grpSpLocks noChangeAspect="1"/>
              </p:cNvGrpSpPr>
              <p:nvPr/>
            </p:nvGrpSpPr>
            <p:grpSpPr bwMode="auto">
              <a:xfrm rot="5400000">
                <a:off x="943" y="1235"/>
                <a:ext cx="204" cy="203"/>
                <a:chOff x="4418" y="1587"/>
                <a:chExt cx="600" cy="600"/>
              </a:xfrm>
            </p:grpSpPr>
            <p:sp>
              <p:nvSpPr>
                <p:cNvPr id="186436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37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sp>
            <p:nvSpPr>
              <p:cNvPr id="186434" name="Text Box 49"/>
              <p:cNvSpPr txBox="1">
                <a:spLocks noChangeAspect="1" noChangeArrowheads="1"/>
              </p:cNvSpPr>
              <p:nvPr/>
            </p:nvSpPr>
            <p:spPr bwMode="auto">
              <a:xfrm>
                <a:off x="941" y="1492"/>
                <a:ext cx="179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  <a:cs typeface="宋体" charset="0"/>
                  </a:rPr>
                  <a:t>1</a:t>
                </a:r>
              </a:p>
            </p:txBody>
          </p:sp>
          <p:sp>
            <p:nvSpPr>
              <p:cNvPr id="186435" name="Oval 50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86422" name="Text Box 82"/>
            <p:cNvSpPr txBox="1">
              <a:spLocks noChangeArrowheads="1"/>
            </p:cNvSpPr>
            <p:nvPr/>
          </p:nvSpPr>
          <p:spPr bwMode="auto">
            <a:xfrm rot="-5400000">
              <a:off x="-296" y="1351"/>
              <a:ext cx="841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宋体" charset="0"/>
                </a:rPr>
                <a:t>log</a:t>
              </a:r>
              <a:r>
                <a:rPr lang="en-US" sz="2000" baseline="-25000" dirty="0" smtClean="0">
                  <a:solidFill>
                    <a:srgbClr val="000000"/>
                  </a:solidFill>
                  <a:cs typeface="宋体" charset="0"/>
                </a:rPr>
                <a:t>10</a:t>
              </a:r>
              <a:r>
                <a:rPr lang="en-US" sz="2000" i="1" dirty="0" smtClean="0">
                  <a:solidFill>
                    <a:srgbClr val="000000"/>
                  </a:solidFill>
                  <a:cs typeface="宋体" charset="0"/>
                </a:rPr>
                <a:t>M</a:t>
              </a:r>
              <a:r>
                <a:rPr lang="en-US" sz="2000" baseline="-25000" dirty="0" smtClean="0">
                  <a:solidFill>
                    <a:srgbClr val="000000"/>
                  </a:solidFill>
                  <a:cs typeface="宋体" charset="0"/>
                </a:rPr>
                <a:t>EM</a:t>
              </a:r>
            </a:p>
          </p:txBody>
        </p:sp>
      </p:grpSp>
      <p:grpSp>
        <p:nvGrpSpPr>
          <p:cNvPr id="186372" name="Group 89"/>
          <p:cNvGrpSpPr>
            <a:grpSpLocks/>
          </p:cNvGrpSpPr>
          <p:nvPr/>
        </p:nvGrpSpPr>
        <p:grpSpPr bwMode="auto">
          <a:xfrm>
            <a:off x="3868738" y="4157663"/>
            <a:ext cx="1981200" cy="1447800"/>
            <a:chOff x="2448" y="2544"/>
            <a:chExt cx="1248" cy="912"/>
          </a:xfrm>
        </p:grpSpPr>
        <p:sp>
          <p:nvSpPr>
            <p:cNvPr id="186414" name="Rectangle 4"/>
            <p:cNvSpPr>
              <a:spLocks noChangeArrowheads="1"/>
            </p:cNvSpPr>
            <p:nvPr/>
          </p:nvSpPr>
          <p:spPr bwMode="auto">
            <a:xfrm>
              <a:off x="3456" y="2544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6415" name="Rectangle 20"/>
            <p:cNvSpPr>
              <a:spLocks noChangeArrowheads="1"/>
            </p:cNvSpPr>
            <p:nvPr/>
          </p:nvSpPr>
          <p:spPr bwMode="auto">
            <a:xfrm>
              <a:off x="2928" y="2640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6416" name="Rectangle 84"/>
            <p:cNvSpPr>
              <a:spLocks noChangeArrowheads="1"/>
            </p:cNvSpPr>
            <p:nvPr/>
          </p:nvSpPr>
          <p:spPr bwMode="auto">
            <a:xfrm>
              <a:off x="2448" y="3072"/>
              <a:ext cx="192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6417" name="Rectangle 86"/>
            <p:cNvSpPr>
              <a:spLocks noChangeArrowheads="1"/>
            </p:cNvSpPr>
            <p:nvPr/>
          </p:nvSpPr>
          <p:spPr bwMode="auto">
            <a:xfrm>
              <a:off x="2880" y="2640"/>
              <a:ext cx="4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grpSp>
        <p:nvGrpSpPr>
          <p:cNvPr id="186373" name="Group 87"/>
          <p:cNvGrpSpPr>
            <a:grpSpLocks/>
          </p:cNvGrpSpPr>
          <p:nvPr/>
        </p:nvGrpSpPr>
        <p:grpSpPr bwMode="auto">
          <a:xfrm>
            <a:off x="3851275" y="1338263"/>
            <a:ext cx="5343525" cy="3736975"/>
            <a:chOff x="2426" y="843"/>
            <a:chExt cx="3366" cy="2354"/>
          </a:xfrm>
        </p:grpSpPr>
        <p:grpSp>
          <p:nvGrpSpPr>
            <p:cNvPr id="186375" name="Group 93"/>
            <p:cNvGrpSpPr>
              <a:grpSpLocks/>
            </p:cNvGrpSpPr>
            <p:nvPr/>
          </p:nvGrpSpPr>
          <p:grpSpPr bwMode="auto">
            <a:xfrm>
              <a:off x="2426" y="843"/>
              <a:ext cx="2460" cy="1817"/>
              <a:chOff x="2437" y="768"/>
              <a:chExt cx="2460" cy="1817"/>
            </a:xfrm>
          </p:grpSpPr>
          <p:grpSp>
            <p:nvGrpSpPr>
              <p:cNvPr id="186407" name="Group 88"/>
              <p:cNvGrpSpPr>
                <a:grpSpLocks/>
              </p:cNvGrpSpPr>
              <p:nvPr/>
            </p:nvGrpSpPr>
            <p:grpSpPr bwMode="auto">
              <a:xfrm>
                <a:off x="2496" y="768"/>
                <a:ext cx="2401" cy="1817"/>
                <a:chOff x="2496" y="768"/>
                <a:chExt cx="2401" cy="1817"/>
              </a:xfrm>
            </p:grpSpPr>
            <p:sp>
              <p:nvSpPr>
                <p:cNvPr id="186410" name="Rectangle 3"/>
                <p:cNvSpPr>
                  <a:spLocks noChangeArrowheads="1"/>
                </p:cNvSpPr>
                <p:nvPr/>
              </p:nvSpPr>
              <p:spPr bwMode="auto">
                <a:xfrm>
                  <a:off x="3504" y="91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pic>
              <p:nvPicPr>
                <p:cNvPr id="186411" name="Picture 13" descr="D:\REFERENCES\PRESENTATION\figure2b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6" y="768"/>
                  <a:ext cx="2401" cy="1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6412" name="Rectangle 15"/>
                <p:cNvSpPr>
                  <a:spLocks noChangeArrowheads="1"/>
                </p:cNvSpPr>
                <p:nvPr/>
              </p:nvSpPr>
              <p:spPr bwMode="auto">
                <a:xfrm>
                  <a:off x="2938" y="912"/>
                  <a:ext cx="240" cy="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sp>
            <p:nvSpPr>
              <p:cNvPr id="186408" name="Rectangle 83"/>
              <p:cNvSpPr>
                <a:spLocks noChangeArrowheads="1"/>
              </p:cNvSpPr>
              <p:nvPr/>
            </p:nvSpPr>
            <p:spPr bwMode="auto">
              <a:xfrm>
                <a:off x="2496" y="1440"/>
                <a:ext cx="192" cy="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6409" name="Text Box 90"/>
              <p:cNvSpPr txBox="1">
                <a:spLocks noChangeArrowheads="1"/>
              </p:cNvSpPr>
              <p:nvPr/>
            </p:nvSpPr>
            <p:spPr bwMode="auto">
              <a:xfrm rot="-5400000">
                <a:off x="2142" y="1422"/>
                <a:ext cx="841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000000"/>
                    </a:solidFill>
                    <a:cs typeface="宋体" charset="0"/>
                  </a:rPr>
                  <a:t>log</a:t>
                </a:r>
                <a:r>
                  <a:rPr lang="en-US" sz="2000" baseline="-25000" dirty="0" smtClean="0">
                    <a:solidFill>
                      <a:srgbClr val="000000"/>
                    </a:solidFill>
                    <a:cs typeface="宋体" charset="0"/>
                  </a:rPr>
                  <a:t>10</a:t>
                </a:r>
                <a:r>
                  <a:rPr lang="en-US" sz="2000" i="1" dirty="0" smtClean="0">
                    <a:solidFill>
                      <a:srgbClr val="000000"/>
                    </a:solidFill>
                    <a:cs typeface="宋体" charset="0"/>
                  </a:rPr>
                  <a:t>M</a:t>
                </a:r>
                <a:r>
                  <a:rPr lang="en-US" sz="2000" baseline="-25000" dirty="0" smtClean="0">
                    <a:solidFill>
                      <a:srgbClr val="000000"/>
                    </a:solidFill>
                    <a:cs typeface="宋体" charset="0"/>
                  </a:rPr>
                  <a:t>EM</a:t>
                </a:r>
              </a:p>
            </p:txBody>
          </p:sp>
        </p:grpSp>
        <p:grpSp>
          <p:nvGrpSpPr>
            <p:cNvPr id="186376" name="Group 100"/>
            <p:cNvGrpSpPr>
              <a:grpSpLocks/>
            </p:cNvGrpSpPr>
            <p:nvPr/>
          </p:nvGrpSpPr>
          <p:grpSpPr bwMode="auto">
            <a:xfrm>
              <a:off x="4744" y="854"/>
              <a:ext cx="1048" cy="2343"/>
              <a:chOff x="4828" y="779"/>
              <a:chExt cx="1048" cy="2343"/>
            </a:xfrm>
          </p:grpSpPr>
          <p:grpSp>
            <p:nvGrpSpPr>
              <p:cNvPr id="186377" name="Group 51"/>
              <p:cNvGrpSpPr>
                <a:grpSpLocks noChangeAspect="1"/>
              </p:cNvGrpSpPr>
              <p:nvPr/>
            </p:nvGrpSpPr>
            <p:grpSpPr bwMode="auto">
              <a:xfrm rot="10800000">
                <a:off x="5496" y="2490"/>
                <a:ext cx="204" cy="204"/>
                <a:chOff x="4418" y="1587"/>
                <a:chExt cx="600" cy="600"/>
              </a:xfrm>
            </p:grpSpPr>
            <p:sp>
              <p:nvSpPr>
                <p:cNvPr id="186405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06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378" name="Group 54"/>
              <p:cNvGrpSpPr>
                <a:grpSpLocks noChangeAspect="1"/>
              </p:cNvGrpSpPr>
              <p:nvPr/>
            </p:nvGrpSpPr>
            <p:grpSpPr bwMode="auto">
              <a:xfrm rot="10800000">
                <a:off x="5181" y="2491"/>
                <a:ext cx="204" cy="204"/>
                <a:chOff x="4418" y="1587"/>
                <a:chExt cx="600" cy="600"/>
              </a:xfrm>
            </p:grpSpPr>
            <p:sp>
              <p:nvSpPr>
                <p:cNvPr id="186403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04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379" name="Group 57"/>
              <p:cNvGrpSpPr>
                <a:grpSpLocks noChangeAspect="1"/>
              </p:cNvGrpSpPr>
              <p:nvPr/>
            </p:nvGrpSpPr>
            <p:grpSpPr bwMode="auto">
              <a:xfrm rot="10800000">
                <a:off x="5496" y="1902"/>
                <a:ext cx="204" cy="204"/>
                <a:chOff x="4418" y="1587"/>
                <a:chExt cx="600" cy="600"/>
              </a:xfrm>
            </p:grpSpPr>
            <p:sp>
              <p:nvSpPr>
                <p:cNvPr id="186401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02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380" name="Group 60"/>
              <p:cNvGrpSpPr>
                <a:grpSpLocks noChangeAspect="1"/>
              </p:cNvGrpSpPr>
              <p:nvPr/>
            </p:nvGrpSpPr>
            <p:grpSpPr bwMode="auto">
              <a:xfrm rot="10800000">
                <a:off x="5172" y="1900"/>
                <a:ext cx="204" cy="204"/>
                <a:chOff x="4418" y="1587"/>
                <a:chExt cx="600" cy="600"/>
              </a:xfrm>
            </p:grpSpPr>
            <p:sp>
              <p:nvSpPr>
                <p:cNvPr id="186399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400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sp>
            <p:nvSpPr>
              <p:cNvPr id="186381" name="Line 63"/>
              <p:cNvSpPr>
                <a:spLocks noChangeAspect="1" noChangeShapeType="1"/>
              </p:cNvSpPr>
              <p:nvPr/>
            </p:nvSpPr>
            <p:spPr bwMode="auto">
              <a:xfrm rot="10800000">
                <a:off x="5438" y="2166"/>
                <a:ext cx="0" cy="3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6382" name="Line 64"/>
              <p:cNvSpPr>
                <a:spLocks noChangeAspect="1" noChangeShapeType="1"/>
              </p:cNvSpPr>
              <p:nvPr/>
            </p:nvSpPr>
            <p:spPr bwMode="auto">
              <a:xfrm rot="10800000">
                <a:off x="5438" y="1531"/>
                <a:ext cx="0" cy="33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86383" name="Group 65"/>
              <p:cNvGrpSpPr>
                <a:grpSpLocks noChangeAspect="1"/>
              </p:cNvGrpSpPr>
              <p:nvPr/>
            </p:nvGrpSpPr>
            <p:grpSpPr bwMode="auto">
              <a:xfrm rot="10800000">
                <a:off x="5496" y="1338"/>
                <a:ext cx="204" cy="204"/>
                <a:chOff x="4418" y="1587"/>
                <a:chExt cx="600" cy="600"/>
              </a:xfrm>
            </p:grpSpPr>
            <p:sp>
              <p:nvSpPr>
                <p:cNvPr id="186397" name="Oval 66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398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86384" name="Group 68"/>
              <p:cNvGrpSpPr>
                <a:grpSpLocks noChangeAspect="1"/>
              </p:cNvGrpSpPr>
              <p:nvPr/>
            </p:nvGrpSpPr>
            <p:grpSpPr bwMode="auto">
              <a:xfrm rot="10800000">
                <a:off x="5173" y="1321"/>
                <a:ext cx="204" cy="203"/>
                <a:chOff x="4418" y="1587"/>
                <a:chExt cx="600" cy="600"/>
              </a:xfrm>
            </p:grpSpPr>
            <p:sp>
              <p:nvSpPr>
                <p:cNvPr id="186395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4418" y="1587"/>
                  <a:ext cx="600" cy="60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86396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1686"/>
                  <a:ext cx="400" cy="4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sp>
            <p:nvSpPr>
              <p:cNvPr id="186385" name="Oval 71"/>
              <p:cNvSpPr>
                <a:spLocks noChangeArrowheads="1"/>
              </p:cNvSpPr>
              <p:nvPr/>
            </p:nvSpPr>
            <p:spPr bwMode="auto">
              <a:xfrm rot="5400000">
                <a:off x="5413" y="197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6386" name="Oval 72"/>
              <p:cNvSpPr>
                <a:spLocks noChangeArrowheads="1"/>
              </p:cNvSpPr>
              <p:nvPr/>
            </p:nvSpPr>
            <p:spPr bwMode="auto">
              <a:xfrm rot="5400000">
                <a:off x="5413" y="1399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6387" name="Oval 73"/>
              <p:cNvSpPr>
                <a:spLocks noChangeArrowheads="1"/>
              </p:cNvSpPr>
              <p:nvPr/>
            </p:nvSpPr>
            <p:spPr bwMode="auto">
              <a:xfrm rot="5400000">
                <a:off x="5413" y="255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6388" name="Text Box 74"/>
              <p:cNvSpPr txBox="1">
                <a:spLocks noChangeArrowheads="1"/>
              </p:cNvSpPr>
              <p:nvPr/>
            </p:nvSpPr>
            <p:spPr bwMode="auto">
              <a:xfrm>
                <a:off x="4885" y="779"/>
                <a:ext cx="991" cy="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i="1" dirty="0" smtClean="0">
                    <a:solidFill>
                      <a:srgbClr val="000000"/>
                    </a:solidFill>
                    <a:cs typeface="宋体" charset="0"/>
                  </a:rPr>
                  <a:t>dimer index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i="1" dirty="0" smtClean="0">
                    <a:solidFill>
                      <a:srgbClr val="000000"/>
                    </a:solidFill>
                    <a:cs typeface="宋体" charset="0"/>
                  </a:rPr>
                  <a:t>n</a:t>
                </a:r>
              </a:p>
            </p:txBody>
          </p:sp>
          <p:sp>
            <p:nvSpPr>
              <p:cNvPr id="186389" name="Text Box 75"/>
              <p:cNvSpPr txBox="1">
                <a:spLocks noChangeArrowheads="1"/>
              </p:cNvSpPr>
              <p:nvPr/>
            </p:nvSpPr>
            <p:spPr bwMode="auto">
              <a:xfrm>
                <a:off x="4885" y="1233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dirty="0" smtClean="0">
                    <a:solidFill>
                      <a:srgbClr val="000000"/>
                    </a:solidFill>
                    <a:cs typeface="宋体" charset="0"/>
                  </a:rPr>
                  <a:t>1</a:t>
                </a:r>
              </a:p>
            </p:txBody>
          </p:sp>
          <p:sp>
            <p:nvSpPr>
              <p:cNvPr id="186390" name="Text Box 76"/>
              <p:cNvSpPr txBox="1">
                <a:spLocks noChangeArrowheads="1"/>
              </p:cNvSpPr>
              <p:nvPr/>
            </p:nvSpPr>
            <p:spPr bwMode="auto">
              <a:xfrm>
                <a:off x="4828" y="1879"/>
                <a:ext cx="34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i="1" dirty="0" smtClean="0">
                    <a:solidFill>
                      <a:srgbClr val="000000"/>
                    </a:solidFill>
                    <a:cs typeface="宋体" charset="0"/>
                  </a:rPr>
                  <a:t>N</a:t>
                </a:r>
                <a:r>
                  <a:rPr lang="en-US" sz="1800" dirty="0" smtClean="0">
                    <a:solidFill>
                      <a:srgbClr val="000000"/>
                    </a:solidFill>
                    <a:cs typeface="宋体" charset="0"/>
                  </a:rPr>
                  <a:t>/2</a:t>
                </a:r>
              </a:p>
            </p:txBody>
          </p:sp>
          <p:sp>
            <p:nvSpPr>
              <p:cNvPr id="186391" name="Text Box 77"/>
              <p:cNvSpPr txBox="1">
                <a:spLocks noChangeArrowheads="1"/>
              </p:cNvSpPr>
              <p:nvPr/>
            </p:nvSpPr>
            <p:spPr bwMode="auto">
              <a:xfrm>
                <a:off x="4902" y="2455"/>
                <a:ext cx="25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i="1" dirty="0" smtClean="0">
                    <a:solidFill>
                      <a:srgbClr val="000000"/>
                    </a:solidFill>
                    <a:cs typeface="宋体" charset="0"/>
                  </a:rPr>
                  <a:t>N</a:t>
                </a:r>
              </a:p>
            </p:txBody>
          </p:sp>
          <p:sp>
            <p:nvSpPr>
              <p:cNvPr id="186392" name="Text Box 78"/>
              <p:cNvSpPr txBox="1">
                <a:spLocks noChangeArrowheads="1"/>
              </p:cNvSpPr>
              <p:nvPr/>
            </p:nvSpPr>
            <p:spPr bwMode="auto">
              <a:xfrm>
                <a:off x="5062" y="2870"/>
                <a:ext cx="62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i="1" dirty="0" smtClean="0">
                    <a:solidFill>
                      <a:srgbClr val="000000"/>
                    </a:solidFill>
                    <a:cs typeface="宋体" charset="0"/>
                  </a:rPr>
                  <a:t>N</a:t>
                </a:r>
                <a:r>
                  <a:rPr lang="en-US" sz="2000" dirty="0" smtClean="0">
                    <a:solidFill>
                      <a:srgbClr val="000000"/>
                    </a:solidFill>
                    <a:cs typeface="宋体" charset="0"/>
                  </a:rPr>
                  <a:t> fixed</a:t>
                </a:r>
              </a:p>
            </p:txBody>
          </p:sp>
          <p:sp>
            <p:nvSpPr>
              <p:cNvPr id="186394" name="Line 97"/>
              <p:cNvSpPr>
                <a:spLocks noChangeShapeType="1"/>
              </p:cNvSpPr>
              <p:nvPr/>
            </p:nvSpPr>
            <p:spPr bwMode="auto">
              <a:xfrm>
                <a:off x="5461" y="1289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86374" name="Text Box 99"/>
          <p:cNvSpPr txBox="1">
            <a:spLocks noChangeArrowheads="1"/>
          </p:cNvSpPr>
          <p:nvPr/>
        </p:nvSpPr>
        <p:spPr bwMode="auto">
          <a:xfrm>
            <a:off x="4038600" y="5334000"/>
            <a:ext cx="7924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Y. L. Song, K. Zhao, and Z. Y. Zhang,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J. Chem. Phys. </a:t>
            </a:r>
            <a:r>
              <a:rPr lang="en-US" sz="1800" b="1" dirty="0" smtClean="0">
                <a:solidFill>
                  <a:srgbClr val="000000"/>
                </a:solidFill>
                <a:cs typeface="宋体" charset="0"/>
              </a:rPr>
              <a:t>129</a:t>
            </a: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, 204506 (2008)</a:t>
            </a:r>
          </a:p>
        </p:txBody>
      </p:sp>
      <p:pic>
        <p:nvPicPr>
          <p:cNvPr id="1916081" name="Picture 1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488" y="1772816"/>
            <a:ext cx="381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6082" name="Picture 17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8220"/>
            <a:ext cx="74930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6086" name="Picture 1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8510"/>
            <a:ext cx="74930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523875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0090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Mechanism of Oscillatory Enhancement</a:t>
            </a:r>
          </a:p>
        </p:txBody>
      </p:sp>
      <p:sp>
        <p:nvSpPr>
          <p:cNvPr id="187394" name="Text Box 3"/>
          <p:cNvSpPr txBox="1">
            <a:spLocks noChangeArrowheads="1"/>
          </p:cNvSpPr>
          <p:nvPr/>
        </p:nvSpPr>
        <p:spPr bwMode="auto">
          <a:xfrm>
            <a:off x="76200" y="914400"/>
            <a:ext cx="42497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  <a:cs typeface="宋体" charset="0"/>
              </a:rPr>
              <a:t>The oscillation with total dimer number:</a:t>
            </a:r>
          </a:p>
        </p:txBody>
      </p:sp>
      <p:sp>
        <p:nvSpPr>
          <p:cNvPr id="187395" name="Line 8"/>
          <p:cNvSpPr>
            <a:spLocks noChangeShapeType="1"/>
          </p:cNvSpPr>
          <p:nvPr/>
        </p:nvSpPr>
        <p:spPr bwMode="auto">
          <a:xfrm flipV="1">
            <a:off x="3505200" y="2924175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6" name="Line 9"/>
          <p:cNvSpPr>
            <a:spLocks noChangeShapeType="1"/>
          </p:cNvSpPr>
          <p:nvPr/>
        </p:nvSpPr>
        <p:spPr bwMode="auto">
          <a:xfrm flipV="1">
            <a:off x="3886200" y="2924175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Line 10"/>
          <p:cNvSpPr>
            <a:spLocks noChangeShapeType="1"/>
          </p:cNvSpPr>
          <p:nvPr/>
        </p:nvSpPr>
        <p:spPr bwMode="auto">
          <a:xfrm flipV="1">
            <a:off x="3124200" y="2924175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8" name="Line 11"/>
          <p:cNvSpPr>
            <a:spLocks noChangeShapeType="1"/>
          </p:cNvSpPr>
          <p:nvPr/>
        </p:nvSpPr>
        <p:spPr bwMode="auto">
          <a:xfrm flipV="1">
            <a:off x="5562600" y="2924175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9" name="Line 12"/>
          <p:cNvSpPr>
            <a:spLocks noChangeShapeType="1"/>
          </p:cNvSpPr>
          <p:nvPr/>
        </p:nvSpPr>
        <p:spPr bwMode="auto">
          <a:xfrm flipV="1">
            <a:off x="6096000" y="2924175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0" name="Line 13"/>
          <p:cNvSpPr>
            <a:spLocks noChangeShapeType="1"/>
          </p:cNvSpPr>
          <p:nvPr/>
        </p:nvSpPr>
        <p:spPr bwMode="auto">
          <a:xfrm flipV="1">
            <a:off x="6705600" y="2924175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1" name="Line 14"/>
          <p:cNvSpPr>
            <a:spLocks noChangeShapeType="1"/>
          </p:cNvSpPr>
          <p:nvPr/>
        </p:nvSpPr>
        <p:spPr bwMode="auto">
          <a:xfrm flipV="1">
            <a:off x="1447800" y="2924175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2" name="Line 15"/>
          <p:cNvSpPr>
            <a:spLocks noChangeShapeType="1"/>
          </p:cNvSpPr>
          <p:nvPr/>
        </p:nvSpPr>
        <p:spPr bwMode="auto">
          <a:xfrm flipV="1">
            <a:off x="838200" y="2924175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3" name="Line 16"/>
          <p:cNvSpPr>
            <a:spLocks noChangeShapeType="1"/>
          </p:cNvSpPr>
          <p:nvPr/>
        </p:nvSpPr>
        <p:spPr bwMode="auto">
          <a:xfrm flipV="1">
            <a:off x="304800" y="2924175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4" name="Line 17"/>
          <p:cNvSpPr>
            <a:spLocks noChangeShapeType="1"/>
          </p:cNvSpPr>
          <p:nvPr/>
        </p:nvSpPr>
        <p:spPr bwMode="auto">
          <a:xfrm>
            <a:off x="6248400" y="3228975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5" name="Line 18"/>
          <p:cNvSpPr>
            <a:spLocks noChangeShapeType="1"/>
          </p:cNvSpPr>
          <p:nvPr/>
        </p:nvSpPr>
        <p:spPr bwMode="auto">
          <a:xfrm>
            <a:off x="381000" y="3228975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6" name="Line 19"/>
          <p:cNvSpPr>
            <a:spLocks noChangeShapeType="1"/>
          </p:cNvSpPr>
          <p:nvPr/>
        </p:nvSpPr>
        <p:spPr bwMode="auto">
          <a:xfrm>
            <a:off x="1905000" y="3228975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7" name="Line 20"/>
          <p:cNvSpPr>
            <a:spLocks noChangeShapeType="1"/>
          </p:cNvSpPr>
          <p:nvPr/>
        </p:nvSpPr>
        <p:spPr bwMode="auto">
          <a:xfrm>
            <a:off x="4038600" y="3228975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8" name="Line 21"/>
          <p:cNvSpPr>
            <a:spLocks noChangeShapeType="1"/>
          </p:cNvSpPr>
          <p:nvPr/>
        </p:nvSpPr>
        <p:spPr bwMode="auto">
          <a:xfrm flipV="1">
            <a:off x="5257800" y="2924175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9" name="Line 22"/>
          <p:cNvSpPr>
            <a:spLocks noChangeShapeType="1"/>
          </p:cNvSpPr>
          <p:nvPr/>
        </p:nvSpPr>
        <p:spPr bwMode="auto">
          <a:xfrm flipV="1">
            <a:off x="1752600" y="2924175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10" name="Text Box 23"/>
          <p:cNvSpPr txBox="1">
            <a:spLocks noChangeArrowheads="1"/>
          </p:cNvSpPr>
          <p:nvPr/>
        </p:nvSpPr>
        <p:spPr bwMode="auto">
          <a:xfrm>
            <a:off x="76200" y="1295400"/>
            <a:ext cx="60960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Approximation: All dipoles feel the same field</a:t>
            </a:r>
          </a:p>
        </p:txBody>
      </p:sp>
      <p:sp>
        <p:nvSpPr>
          <p:cNvPr id="187412" name="Text Box 25"/>
          <p:cNvSpPr txBox="1">
            <a:spLocks noChangeArrowheads="1"/>
          </p:cNvSpPr>
          <p:nvPr/>
        </p:nvSpPr>
        <p:spPr bwMode="auto">
          <a:xfrm>
            <a:off x="3352800" y="3409950"/>
            <a:ext cx="3143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0</a:t>
            </a:r>
          </a:p>
        </p:txBody>
      </p:sp>
      <p:sp>
        <p:nvSpPr>
          <p:cNvPr id="187413" name="Text Box 26"/>
          <p:cNvSpPr txBox="1">
            <a:spLocks noChangeArrowheads="1"/>
          </p:cNvSpPr>
          <p:nvPr/>
        </p:nvSpPr>
        <p:spPr bwMode="auto">
          <a:xfrm>
            <a:off x="5919788" y="3333750"/>
            <a:ext cx="43656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smtClean="0">
                <a:solidFill>
                  <a:srgbClr val="000000"/>
                </a:solidFill>
                <a:cs typeface="宋体" charset="0"/>
              </a:rPr>
              <a:t>m</a:t>
            </a:r>
          </a:p>
        </p:txBody>
      </p:sp>
      <p:sp>
        <p:nvSpPr>
          <p:cNvPr id="187414" name="Text Box 27"/>
          <p:cNvSpPr txBox="1">
            <a:spLocks noChangeArrowheads="1"/>
          </p:cNvSpPr>
          <p:nvPr/>
        </p:nvSpPr>
        <p:spPr bwMode="auto">
          <a:xfrm>
            <a:off x="60325" y="2557463"/>
            <a:ext cx="162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dipole index:</a:t>
            </a:r>
          </a:p>
        </p:txBody>
      </p:sp>
      <p:sp>
        <p:nvSpPr>
          <p:cNvPr id="187415" name="Line 28"/>
          <p:cNvSpPr>
            <a:spLocks noChangeShapeType="1"/>
          </p:cNvSpPr>
          <p:nvPr/>
        </p:nvSpPr>
        <p:spPr bwMode="auto">
          <a:xfrm>
            <a:off x="5638800" y="3228975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16" name="Line 29"/>
          <p:cNvSpPr>
            <a:spLocks noChangeShapeType="1"/>
          </p:cNvSpPr>
          <p:nvPr/>
        </p:nvSpPr>
        <p:spPr bwMode="auto">
          <a:xfrm>
            <a:off x="914400" y="3228975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38" name="Text Box 5"/>
          <p:cNvSpPr txBox="1">
            <a:spLocks noChangeArrowheads="1"/>
          </p:cNvSpPr>
          <p:nvPr/>
        </p:nvSpPr>
        <p:spPr bwMode="auto">
          <a:xfrm>
            <a:off x="76200" y="5349879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Similar mechanism responsible for the oscillation along a fixed array,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宋体" charset="0"/>
              </a:rPr>
              <a:t>but oscillation period </a:t>
            </a:r>
          </a:p>
        </p:txBody>
      </p:sp>
      <p:sp>
        <p:nvSpPr>
          <p:cNvPr id="187418" name="Line 31"/>
          <p:cNvSpPr>
            <a:spLocks noChangeShapeType="1"/>
          </p:cNvSpPr>
          <p:nvPr/>
        </p:nvSpPr>
        <p:spPr bwMode="auto">
          <a:xfrm>
            <a:off x="3505200" y="33813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19" name="Text Box 32"/>
          <p:cNvSpPr txBox="1">
            <a:spLocks noChangeArrowheads="1"/>
          </p:cNvSpPr>
          <p:nvPr/>
        </p:nvSpPr>
        <p:spPr bwMode="auto">
          <a:xfrm>
            <a:off x="3505200" y="3028950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smtClean="0">
                <a:solidFill>
                  <a:srgbClr val="000000"/>
                </a:solidFill>
                <a:cs typeface="宋体" charset="0"/>
              </a:rPr>
              <a:t>d</a:t>
            </a:r>
          </a:p>
        </p:txBody>
      </p:sp>
      <p:sp>
        <p:nvSpPr>
          <p:cNvPr id="187437" name="AutoShape 36"/>
          <p:cNvSpPr>
            <a:spLocks/>
          </p:cNvSpPr>
          <p:nvPr/>
        </p:nvSpPr>
        <p:spPr bwMode="auto">
          <a:xfrm rot="16200000">
            <a:off x="5905501" y="2066925"/>
            <a:ext cx="457200" cy="1143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pSp>
        <p:nvGrpSpPr>
          <p:cNvPr id="187422" name="Group 37"/>
          <p:cNvGrpSpPr>
            <a:grpSpLocks/>
          </p:cNvGrpSpPr>
          <p:nvPr/>
        </p:nvGrpSpPr>
        <p:grpSpPr bwMode="auto">
          <a:xfrm>
            <a:off x="0" y="3810000"/>
            <a:ext cx="6019800" cy="666750"/>
            <a:chOff x="0" y="2400"/>
            <a:chExt cx="3792" cy="420"/>
          </a:xfrm>
        </p:grpSpPr>
        <p:sp>
          <p:nvSpPr>
            <p:cNvPr id="187434" name="Line 39"/>
            <p:cNvSpPr>
              <a:spLocks noChangeShapeType="1"/>
            </p:cNvSpPr>
            <p:nvPr/>
          </p:nvSpPr>
          <p:spPr bwMode="auto">
            <a:xfrm flipH="1">
              <a:off x="2256" y="2400"/>
              <a:ext cx="1536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7433" name="Text Box 41"/>
            <p:cNvSpPr txBox="1">
              <a:spLocks noChangeArrowheads="1"/>
            </p:cNvSpPr>
            <p:nvPr/>
          </p:nvSpPr>
          <p:spPr bwMode="auto">
            <a:xfrm>
              <a:off x="0" y="2549"/>
              <a:ext cx="196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  <a:cs typeface="宋体" charset="0"/>
                </a:rPr>
                <a:t>dipole field from </a:t>
              </a:r>
              <a:r>
                <a:rPr lang="en-US" sz="2200" i="1" smtClean="0">
                  <a:solidFill>
                    <a:srgbClr val="000000"/>
                  </a:solidFill>
                  <a:cs typeface="宋体" charset="0"/>
                </a:rPr>
                <a:t>m</a:t>
              </a:r>
              <a:r>
                <a:rPr lang="en-US" sz="2200" smtClean="0">
                  <a:solidFill>
                    <a:srgbClr val="000000"/>
                  </a:solidFill>
                  <a:cs typeface="宋体" charset="0"/>
                </a:rPr>
                <a:t> to 0:</a:t>
              </a:r>
            </a:p>
          </p:txBody>
        </p:sp>
      </p:grpSp>
      <p:sp>
        <p:nvSpPr>
          <p:cNvPr id="187424" name="Line 44"/>
          <p:cNvSpPr>
            <a:spLocks noChangeShapeType="1"/>
          </p:cNvSpPr>
          <p:nvPr/>
        </p:nvSpPr>
        <p:spPr bwMode="auto">
          <a:xfrm>
            <a:off x="6934200" y="2590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7425" name="Group 66"/>
          <p:cNvGrpSpPr>
            <a:grpSpLocks/>
          </p:cNvGrpSpPr>
          <p:nvPr/>
        </p:nvGrpSpPr>
        <p:grpSpPr bwMode="auto">
          <a:xfrm>
            <a:off x="7620000" y="2895600"/>
            <a:ext cx="585788" cy="1247775"/>
            <a:chOff x="4800" y="1824"/>
            <a:chExt cx="369" cy="786"/>
          </a:xfrm>
        </p:grpSpPr>
        <p:sp>
          <p:nvSpPr>
            <p:cNvPr id="187428" name="Oval 56"/>
            <p:cNvSpPr>
              <a:spLocks noChangeAspect="1" noChangeArrowheads="1"/>
            </p:cNvSpPr>
            <p:nvPr/>
          </p:nvSpPr>
          <p:spPr bwMode="auto">
            <a:xfrm>
              <a:off x="4800" y="2241"/>
              <a:ext cx="369" cy="369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7429" name="Oval 57"/>
            <p:cNvSpPr>
              <a:spLocks noChangeAspect="1" noChangeArrowheads="1"/>
            </p:cNvSpPr>
            <p:nvPr/>
          </p:nvSpPr>
          <p:spPr bwMode="auto">
            <a:xfrm>
              <a:off x="4861" y="2301"/>
              <a:ext cx="245" cy="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7430" name="Oval 59"/>
            <p:cNvSpPr>
              <a:spLocks noChangeAspect="1" noChangeArrowheads="1"/>
            </p:cNvSpPr>
            <p:nvPr/>
          </p:nvSpPr>
          <p:spPr bwMode="auto">
            <a:xfrm>
              <a:off x="4800" y="1824"/>
              <a:ext cx="369" cy="369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7431" name="Oval 60"/>
            <p:cNvSpPr>
              <a:spLocks noChangeAspect="1" noChangeArrowheads="1"/>
            </p:cNvSpPr>
            <p:nvPr/>
          </p:nvSpPr>
          <p:spPr bwMode="auto">
            <a:xfrm>
              <a:off x="4861" y="1884"/>
              <a:ext cx="245" cy="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  <p:sp>
        <p:nvSpPr>
          <p:cNvPr id="187426" name="Line 63"/>
          <p:cNvSpPr>
            <a:spLocks noChangeShapeType="1"/>
          </p:cNvSpPr>
          <p:nvPr/>
        </p:nvSpPr>
        <p:spPr bwMode="auto">
          <a:xfrm flipH="1" flipV="1">
            <a:off x="6858000" y="32766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17175" name="Picture 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418147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7177" name="Picture 2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3331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7179" name="Picture 2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87" y="2500511"/>
            <a:ext cx="6572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7181" name="Picture 2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600325"/>
            <a:ext cx="4572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7182" name="Picture 2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4052888"/>
            <a:ext cx="37607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7184" name="Picture 2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76751"/>
            <a:ext cx="6172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7185" name="Picture 2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5615785"/>
            <a:ext cx="144462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74675"/>
          </a:xfrm>
        </p:spPr>
        <p:txBody>
          <a:bodyPr/>
          <a:lstStyle/>
          <a:p>
            <a:r>
              <a:rPr lang="en-US" sz="3600">
                <a:solidFill>
                  <a:schemeClr val="accent2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Constant Enhancement in 2D Dimer Arrays</a:t>
            </a:r>
          </a:p>
        </p:txBody>
      </p:sp>
      <p:pic>
        <p:nvPicPr>
          <p:cNvPr id="188471" name="Picture 7" descr="D:\REFERENCES\PRESENTATION\fig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640388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8419" name="Group 86"/>
          <p:cNvGrpSpPr>
            <a:grpSpLocks/>
          </p:cNvGrpSpPr>
          <p:nvPr/>
        </p:nvGrpSpPr>
        <p:grpSpPr bwMode="auto">
          <a:xfrm>
            <a:off x="5715000" y="1920875"/>
            <a:ext cx="3276600" cy="2152650"/>
            <a:chOff x="3839" y="479"/>
            <a:chExt cx="2064" cy="1356"/>
          </a:xfrm>
        </p:grpSpPr>
        <p:grpSp>
          <p:nvGrpSpPr>
            <p:cNvPr id="188424" name="Group 10"/>
            <p:cNvGrpSpPr>
              <a:grpSpLocks noChangeAspect="1"/>
            </p:cNvGrpSpPr>
            <p:nvPr/>
          </p:nvGrpSpPr>
          <p:grpSpPr bwMode="auto">
            <a:xfrm rot="10800000">
              <a:off x="5267" y="1631"/>
              <a:ext cx="204" cy="204"/>
              <a:chOff x="4418" y="1587"/>
              <a:chExt cx="600" cy="600"/>
            </a:xfrm>
          </p:grpSpPr>
          <p:sp>
            <p:nvSpPr>
              <p:cNvPr id="188469" name="Oval 11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70" name="Oval 12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25" name="Group 13"/>
            <p:cNvGrpSpPr>
              <a:grpSpLocks noChangeAspect="1"/>
            </p:cNvGrpSpPr>
            <p:nvPr/>
          </p:nvGrpSpPr>
          <p:grpSpPr bwMode="auto">
            <a:xfrm rot="10800000">
              <a:off x="4931" y="1631"/>
              <a:ext cx="204" cy="204"/>
              <a:chOff x="4418" y="1587"/>
              <a:chExt cx="600" cy="600"/>
            </a:xfrm>
          </p:grpSpPr>
          <p:sp>
            <p:nvSpPr>
              <p:cNvPr id="188467" name="Oval 14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68" name="Oval 15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26" name="Group 16"/>
            <p:cNvGrpSpPr>
              <a:grpSpLocks noChangeAspect="1"/>
            </p:cNvGrpSpPr>
            <p:nvPr/>
          </p:nvGrpSpPr>
          <p:grpSpPr bwMode="auto">
            <a:xfrm rot="10800000">
              <a:off x="5267" y="1043"/>
              <a:ext cx="204" cy="204"/>
              <a:chOff x="4418" y="1587"/>
              <a:chExt cx="600" cy="600"/>
            </a:xfrm>
          </p:grpSpPr>
          <p:sp>
            <p:nvSpPr>
              <p:cNvPr id="188465" name="Oval 17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66" name="Oval 18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27" name="Group 19"/>
            <p:cNvGrpSpPr>
              <a:grpSpLocks noChangeAspect="1"/>
            </p:cNvGrpSpPr>
            <p:nvPr/>
          </p:nvGrpSpPr>
          <p:grpSpPr bwMode="auto">
            <a:xfrm rot="10800000">
              <a:off x="4931" y="1043"/>
              <a:ext cx="204" cy="204"/>
              <a:chOff x="4418" y="1587"/>
              <a:chExt cx="600" cy="600"/>
            </a:xfrm>
          </p:grpSpPr>
          <p:sp>
            <p:nvSpPr>
              <p:cNvPr id="188463" name="Oval 20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64" name="Oval 21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88428" name="Line 22"/>
            <p:cNvSpPr>
              <a:spLocks noChangeAspect="1" noChangeShapeType="1"/>
            </p:cNvSpPr>
            <p:nvPr/>
          </p:nvSpPr>
          <p:spPr bwMode="auto">
            <a:xfrm rot="10800000">
              <a:off x="5209" y="1307"/>
              <a:ext cx="0" cy="3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8429" name="Line 23"/>
            <p:cNvSpPr>
              <a:spLocks noChangeAspect="1" noChangeShapeType="1"/>
            </p:cNvSpPr>
            <p:nvPr/>
          </p:nvSpPr>
          <p:spPr bwMode="auto">
            <a:xfrm rot="10800000">
              <a:off x="5209" y="672"/>
              <a:ext cx="0" cy="33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8430" name="Group 24"/>
            <p:cNvGrpSpPr>
              <a:grpSpLocks noChangeAspect="1"/>
            </p:cNvGrpSpPr>
            <p:nvPr/>
          </p:nvGrpSpPr>
          <p:grpSpPr bwMode="auto">
            <a:xfrm rot="10800000">
              <a:off x="5267" y="479"/>
              <a:ext cx="204" cy="204"/>
              <a:chOff x="4418" y="1587"/>
              <a:chExt cx="600" cy="600"/>
            </a:xfrm>
          </p:grpSpPr>
          <p:sp>
            <p:nvSpPr>
              <p:cNvPr id="188461" name="Oval 25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62" name="Oval 26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31" name="Group 27"/>
            <p:cNvGrpSpPr>
              <a:grpSpLocks noChangeAspect="1"/>
            </p:cNvGrpSpPr>
            <p:nvPr/>
          </p:nvGrpSpPr>
          <p:grpSpPr bwMode="auto">
            <a:xfrm rot="10800000">
              <a:off x="4931" y="479"/>
              <a:ext cx="204" cy="203"/>
              <a:chOff x="4418" y="1587"/>
              <a:chExt cx="600" cy="600"/>
            </a:xfrm>
          </p:grpSpPr>
          <p:sp>
            <p:nvSpPr>
              <p:cNvPr id="188459" name="Oval 28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60" name="Oval 29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88432" name="Oval 30"/>
            <p:cNvSpPr>
              <a:spLocks noChangeArrowheads="1"/>
            </p:cNvSpPr>
            <p:nvPr/>
          </p:nvSpPr>
          <p:spPr bwMode="auto">
            <a:xfrm rot="5400000">
              <a:off x="5183" y="110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grpSp>
          <p:nvGrpSpPr>
            <p:cNvPr id="188433" name="Group 31"/>
            <p:cNvGrpSpPr>
              <a:grpSpLocks noChangeAspect="1"/>
            </p:cNvGrpSpPr>
            <p:nvPr/>
          </p:nvGrpSpPr>
          <p:grpSpPr bwMode="auto">
            <a:xfrm rot="10800000">
              <a:off x="4595" y="1631"/>
              <a:ext cx="204" cy="204"/>
              <a:chOff x="4418" y="1587"/>
              <a:chExt cx="600" cy="600"/>
            </a:xfrm>
          </p:grpSpPr>
          <p:sp>
            <p:nvSpPr>
              <p:cNvPr id="188457" name="Oval 32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58" name="Oval 33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34" name="Group 34"/>
            <p:cNvGrpSpPr>
              <a:grpSpLocks noChangeAspect="1"/>
            </p:cNvGrpSpPr>
            <p:nvPr/>
          </p:nvGrpSpPr>
          <p:grpSpPr bwMode="auto">
            <a:xfrm rot="10800000">
              <a:off x="4259" y="1631"/>
              <a:ext cx="204" cy="204"/>
              <a:chOff x="4418" y="1587"/>
              <a:chExt cx="600" cy="600"/>
            </a:xfrm>
          </p:grpSpPr>
          <p:sp>
            <p:nvSpPr>
              <p:cNvPr id="188455" name="Oval 35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56" name="Oval 36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35" name="Group 37"/>
            <p:cNvGrpSpPr>
              <a:grpSpLocks noChangeAspect="1"/>
            </p:cNvGrpSpPr>
            <p:nvPr/>
          </p:nvGrpSpPr>
          <p:grpSpPr bwMode="auto">
            <a:xfrm rot="10800000">
              <a:off x="4595" y="1043"/>
              <a:ext cx="204" cy="204"/>
              <a:chOff x="4418" y="1587"/>
              <a:chExt cx="600" cy="600"/>
            </a:xfrm>
          </p:grpSpPr>
          <p:sp>
            <p:nvSpPr>
              <p:cNvPr id="188453" name="Oval 38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54" name="Oval 39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36" name="Group 40"/>
            <p:cNvGrpSpPr>
              <a:grpSpLocks noChangeAspect="1"/>
            </p:cNvGrpSpPr>
            <p:nvPr/>
          </p:nvGrpSpPr>
          <p:grpSpPr bwMode="auto">
            <a:xfrm rot="10800000">
              <a:off x="4271" y="1041"/>
              <a:ext cx="204" cy="204"/>
              <a:chOff x="4418" y="1587"/>
              <a:chExt cx="600" cy="600"/>
            </a:xfrm>
          </p:grpSpPr>
          <p:sp>
            <p:nvSpPr>
              <p:cNvPr id="188451" name="Oval 41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52" name="Oval 42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88437" name="Line 43"/>
            <p:cNvSpPr>
              <a:spLocks noChangeAspect="1" noChangeShapeType="1"/>
            </p:cNvSpPr>
            <p:nvPr/>
          </p:nvSpPr>
          <p:spPr bwMode="auto">
            <a:xfrm rot="10800000">
              <a:off x="4537" y="1307"/>
              <a:ext cx="0" cy="3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8438" name="Line 44"/>
            <p:cNvSpPr>
              <a:spLocks noChangeAspect="1" noChangeShapeType="1"/>
            </p:cNvSpPr>
            <p:nvPr/>
          </p:nvSpPr>
          <p:spPr bwMode="auto">
            <a:xfrm rot="10800000">
              <a:off x="4537" y="672"/>
              <a:ext cx="0" cy="33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8439" name="Text Box 45"/>
            <p:cNvSpPr txBox="1">
              <a:spLocks noChangeAspect="1" noChangeArrowheads="1"/>
            </p:cNvSpPr>
            <p:nvPr/>
          </p:nvSpPr>
          <p:spPr bwMode="auto">
            <a:xfrm>
              <a:off x="3988" y="954"/>
              <a:ext cx="2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 smtClean="0">
                  <a:solidFill>
                    <a:srgbClr val="000000"/>
                  </a:solidFill>
                  <a:cs typeface="宋体" charset="0"/>
                </a:rPr>
                <a:t>N</a:t>
              </a:r>
              <a:r>
                <a:rPr lang="en-US" sz="1400" dirty="0" smtClean="0">
                  <a:solidFill>
                    <a:srgbClr val="000000"/>
                  </a:solidFill>
                  <a:cs typeface="宋体" charset="0"/>
                </a:rPr>
                <a:t>/2</a:t>
              </a:r>
            </a:p>
          </p:txBody>
        </p:sp>
        <p:sp>
          <p:nvSpPr>
            <p:cNvPr id="188440" name="Text Box 46"/>
            <p:cNvSpPr txBox="1">
              <a:spLocks noChangeAspect="1" noChangeArrowheads="1"/>
            </p:cNvSpPr>
            <p:nvPr/>
          </p:nvSpPr>
          <p:spPr bwMode="auto">
            <a:xfrm>
              <a:off x="4031" y="1632"/>
              <a:ext cx="20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smtClean="0">
                  <a:solidFill>
                    <a:srgbClr val="000000"/>
                  </a:solidFill>
                  <a:cs typeface="宋体" charset="0"/>
                </a:rPr>
                <a:t>N</a:t>
              </a:r>
              <a:endParaRPr lang="en-US" sz="1400" smtClean="0">
                <a:solidFill>
                  <a:srgbClr val="000000"/>
                </a:solidFill>
                <a:cs typeface="宋体" charset="0"/>
              </a:endParaRPr>
            </a:p>
          </p:txBody>
        </p:sp>
        <p:grpSp>
          <p:nvGrpSpPr>
            <p:cNvPr id="188441" name="Group 47"/>
            <p:cNvGrpSpPr>
              <a:grpSpLocks noChangeAspect="1"/>
            </p:cNvGrpSpPr>
            <p:nvPr/>
          </p:nvGrpSpPr>
          <p:grpSpPr bwMode="auto">
            <a:xfrm rot="10800000">
              <a:off x="4595" y="479"/>
              <a:ext cx="204" cy="204"/>
              <a:chOff x="4418" y="1587"/>
              <a:chExt cx="600" cy="600"/>
            </a:xfrm>
          </p:grpSpPr>
          <p:sp>
            <p:nvSpPr>
              <p:cNvPr id="188449" name="Oval 48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50" name="Oval 49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88442" name="Group 50"/>
            <p:cNvGrpSpPr>
              <a:grpSpLocks noChangeAspect="1"/>
            </p:cNvGrpSpPr>
            <p:nvPr/>
          </p:nvGrpSpPr>
          <p:grpSpPr bwMode="auto">
            <a:xfrm rot="10800000">
              <a:off x="4259" y="479"/>
              <a:ext cx="204" cy="203"/>
              <a:chOff x="4418" y="1587"/>
              <a:chExt cx="600" cy="600"/>
            </a:xfrm>
          </p:grpSpPr>
          <p:sp>
            <p:nvSpPr>
              <p:cNvPr id="188447" name="Oval 51"/>
              <p:cNvSpPr>
                <a:spLocks noChangeAspect="1" noChangeArrowheads="1"/>
              </p:cNvSpPr>
              <p:nvPr/>
            </p:nvSpPr>
            <p:spPr bwMode="auto">
              <a:xfrm>
                <a:off x="4418" y="1587"/>
                <a:ext cx="600" cy="60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88448" name="Oval 52"/>
              <p:cNvSpPr>
                <a:spLocks noChangeAspect="1" noChangeArrowheads="1"/>
              </p:cNvSpPr>
              <p:nvPr/>
            </p:nvSpPr>
            <p:spPr bwMode="auto">
              <a:xfrm>
                <a:off x="4520" y="1686"/>
                <a:ext cx="400" cy="4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188443" name="Text Box 53"/>
            <p:cNvSpPr txBox="1">
              <a:spLocks noChangeAspect="1" noChangeArrowheads="1"/>
            </p:cNvSpPr>
            <p:nvPr/>
          </p:nvSpPr>
          <p:spPr bwMode="auto">
            <a:xfrm>
              <a:off x="4037" y="489"/>
              <a:ext cx="17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cs typeface="宋体" charset="0"/>
                </a:rPr>
                <a:t>1</a:t>
              </a:r>
            </a:p>
          </p:txBody>
        </p:sp>
        <p:sp>
          <p:nvSpPr>
            <p:cNvPr id="188444" name="Oval 54"/>
            <p:cNvSpPr>
              <a:spLocks noChangeArrowheads="1"/>
            </p:cNvSpPr>
            <p:nvPr/>
          </p:nvSpPr>
          <p:spPr bwMode="auto">
            <a:xfrm rot="5400000">
              <a:off x="4511" y="110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188445" name="Line 55"/>
            <p:cNvSpPr>
              <a:spLocks noChangeShapeType="1"/>
            </p:cNvSpPr>
            <p:nvPr/>
          </p:nvSpPr>
          <p:spPr bwMode="auto">
            <a:xfrm rot="5400000">
              <a:off x="5711" y="959"/>
              <a:ext cx="0" cy="38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8446" name="Line 56"/>
            <p:cNvSpPr>
              <a:spLocks noChangeShapeType="1"/>
            </p:cNvSpPr>
            <p:nvPr/>
          </p:nvSpPr>
          <p:spPr bwMode="auto">
            <a:xfrm rot="5400000">
              <a:off x="4031" y="959"/>
              <a:ext cx="0" cy="38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8420" name="Text Box 58"/>
          <p:cNvSpPr txBox="1">
            <a:spLocks noChangeArrowheads="1"/>
          </p:cNvSpPr>
          <p:nvPr/>
        </p:nvSpPr>
        <p:spPr bwMode="auto">
          <a:xfrm rot="-5400000">
            <a:off x="-609600" y="3098800"/>
            <a:ext cx="1676400" cy="37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cs typeface="宋体" charset="0"/>
              </a:rPr>
              <a:t>log</a:t>
            </a:r>
            <a:r>
              <a:rPr lang="en-US" sz="1800" baseline="-25000" dirty="0" smtClean="0">
                <a:solidFill>
                  <a:srgbClr val="000000"/>
                </a:solidFill>
                <a:cs typeface="宋体" charset="0"/>
              </a:rPr>
              <a:t>10</a:t>
            </a:r>
            <a:r>
              <a:rPr lang="en-US" sz="1800" i="1" dirty="0" smtClean="0">
                <a:solidFill>
                  <a:srgbClr val="000000"/>
                </a:solidFill>
                <a:cs typeface="宋体" charset="0"/>
              </a:rPr>
              <a:t>M</a:t>
            </a:r>
            <a:r>
              <a:rPr lang="en-US" sz="1800" baseline="-25000" dirty="0" smtClean="0">
                <a:solidFill>
                  <a:srgbClr val="000000"/>
                </a:solidFill>
                <a:cs typeface="宋体" charset="0"/>
              </a:rPr>
              <a:t>EM</a:t>
            </a:r>
          </a:p>
        </p:txBody>
      </p:sp>
      <p:sp>
        <p:nvSpPr>
          <p:cNvPr id="188421" name="Text Box 87"/>
          <p:cNvSpPr txBox="1">
            <a:spLocks noChangeArrowheads="1"/>
          </p:cNvSpPr>
          <p:nvPr/>
        </p:nvSpPr>
        <p:spPr bwMode="auto">
          <a:xfrm>
            <a:off x="5943600" y="4648200"/>
            <a:ext cx="2790825" cy="676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Enhancement essentially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a constant for </a:t>
            </a:r>
            <a:r>
              <a:rPr lang="en-US" sz="2000" smtClean="0">
                <a:solidFill>
                  <a:srgbClr val="FF0000"/>
                </a:solidFill>
                <a:cs typeface="宋体" charset="0"/>
              </a:rPr>
              <a:t>large</a:t>
            </a:r>
            <a:r>
              <a:rPr lang="en-US" sz="1800" smtClean="0">
                <a:solidFill>
                  <a:srgbClr val="FF0000"/>
                </a:solidFill>
                <a:cs typeface="宋体" charset="0"/>
              </a:rPr>
              <a:t> </a:t>
            </a:r>
            <a:r>
              <a:rPr lang="en-US" sz="1800" i="1" smtClean="0">
                <a:solidFill>
                  <a:srgbClr val="FF0000"/>
                </a:solidFill>
                <a:cs typeface="宋体" charset="0"/>
              </a:rPr>
              <a:t>N</a:t>
            </a:r>
          </a:p>
        </p:txBody>
      </p:sp>
      <p:sp>
        <p:nvSpPr>
          <p:cNvPr id="188423" name="Line 89"/>
          <p:cNvSpPr>
            <a:spLocks noChangeShapeType="1"/>
          </p:cNvSpPr>
          <p:nvPr/>
        </p:nvSpPr>
        <p:spPr bwMode="auto">
          <a:xfrm>
            <a:off x="8382000" y="21494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1802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700808"/>
            <a:ext cx="4572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8026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13465"/>
            <a:ext cx="854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52500"/>
            <a:ext cx="47402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181600" y="1168400"/>
            <a:ext cx="3733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Highest EM enhancement: 4.5×10</a:t>
            </a:r>
            <a:r>
              <a:rPr lang="en-US" sz="2800" baseline="40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13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33CC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Additional enhancements due to long-range photonic effects</a:t>
            </a:r>
          </a:p>
        </p:txBody>
      </p:sp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304800" y="139700"/>
            <a:ext cx="77866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3" tIns="44448" rIns="90483" bIns="4444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宋体" charset="0"/>
              </a:rPr>
              <a:t>Collective photonic coupling effect – Fantasy, or Reality???</a:t>
            </a:r>
          </a:p>
        </p:txBody>
      </p:sp>
      <p:sp>
        <p:nvSpPr>
          <p:cNvPr id="189444" name="Rectangle 14"/>
          <p:cNvSpPr>
            <a:spLocks noChangeArrowheads="1"/>
          </p:cNvSpPr>
          <p:nvPr/>
        </p:nvSpPr>
        <p:spPr bwMode="auto">
          <a:xfrm>
            <a:off x="5105400" y="4953000"/>
            <a:ext cx="4768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宋体" charset="0"/>
              </a:rPr>
              <a:t>Zhao, Xu, Gu, Zhang, 2006,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宋体" charset="0"/>
              </a:rPr>
              <a:t>J. Chem. Phys. 125, 081102.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52500"/>
            <a:ext cx="47402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181600" y="1168400"/>
            <a:ext cx="3733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Highest EM enhancement: 4.5×10</a:t>
            </a:r>
            <a:r>
              <a:rPr lang="en-US" sz="2800" baseline="40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13</a:t>
            </a:r>
            <a:endParaRPr lang="en-US" sz="28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33CC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Additional enhancements due to long-range photonic effects</a:t>
            </a:r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304800" y="139700"/>
            <a:ext cx="77866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3" tIns="44448" rIns="90483" bIns="4444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宋体" charset="0"/>
              </a:rPr>
              <a:t>Collectivephotonic coupling effect – Fantasy, or Reality???</a:t>
            </a:r>
          </a:p>
        </p:txBody>
      </p:sp>
      <p:sp>
        <p:nvSpPr>
          <p:cNvPr id="191492" name="Rectangle 14"/>
          <p:cNvSpPr>
            <a:spLocks noChangeArrowheads="1"/>
          </p:cNvSpPr>
          <p:nvPr/>
        </p:nvSpPr>
        <p:spPr bwMode="auto">
          <a:xfrm>
            <a:off x="5105400" y="4953000"/>
            <a:ext cx="4768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宋体" charset="0"/>
              </a:rPr>
              <a:t>Zhao, Xu, Gu, Zhang, 2006,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宋体" charset="0"/>
              </a:rPr>
              <a:t>J. Chem. Phys. 125, 081102.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5200" y="6019800"/>
            <a:ext cx="5410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charset="0"/>
                <a:ea typeface="宋体" charset="0"/>
                <a:cs typeface="宋体" charset="0"/>
              </a:rPr>
              <a:t>Experimental Proof using gold bowties</a:t>
            </a:r>
            <a:endParaRPr lang="en-US" sz="2400">
              <a:solidFill>
                <a:srgbClr val="000000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EBL and Reactive Ion Etching (RIE)</a:t>
            </a:r>
          </a:p>
        </p:txBody>
      </p:sp>
      <p:grpSp>
        <p:nvGrpSpPr>
          <p:cNvPr id="193538" name="Group 3"/>
          <p:cNvGrpSpPr>
            <a:grpSpLocks/>
          </p:cNvGrpSpPr>
          <p:nvPr/>
        </p:nvGrpSpPr>
        <p:grpSpPr bwMode="auto">
          <a:xfrm>
            <a:off x="377825" y="650875"/>
            <a:ext cx="4046538" cy="5410200"/>
            <a:chOff x="720" y="816"/>
            <a:chExt cx="2549" cy="3408"/>
          </a:xfrm>
        </p:grpSpPr>
        <p:grpSp>
          <p:nvGrpSpPr>
            <p:cNvPr id="193543" name="Group 4"/>
            <p:cNvGrpSpPr>
              <a:grpSpLocks/>
            </p:cNvGrpSpPr>
            <p:nvPr/>
          </p:nvGrpSpPr>
          <p:grpSpPr bwMode="auto">
            <a:xfrm>
              <a:off x="1882" y="4063"/>
              <a:ext cx="169" cy="17"/>
              <a:chOff x="4499" y="3865"/>
              <a:chExt cx="169" cy="33"/>
            </a:xfrm>
          </p:grpSpPr>
          <p:sp>
            <p:nvSpPr>
              <p:cNvPr id="193782" name="Rectangle 5"/>
              <p:cNvSpPr>
                <a:spLocks noChangeArrowheads="1"/>
              </p:cNvSpPr>
              <p:nvPr/>
            </p:nvSpPr>
            <p:spPr bwMode="auto">
              <a:xfrm>
                <a:off x="4499" y="3865"/>
                <a:ext cx="169" cy="33"/>
              </a:xfrm>
              <a:prstGeom prst="rect">
                <a:avLst/>
              </a:prstGeom>
              <a:solidFill>
                <a:srgbClr val="66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93783" name="Rectangle 6"/>
              <p:cNvSpPr>
                <a:spLocks noChangeArrowheads="1"/>
              </p:cNvSpPr>
              <p:nvPr/>
            </p:nvSpPr>
            <p:spPr bwMode="auto">
              <a:xfrm>
                <a:off x="4499" y="3865"/>
                <a:ext cx="169" cy="33"/>
              </a:xfrm>
              <a:prstGeom prst="rect">
                <a:avLst/>
              </a:prstGeom>
              <a:solidFill>
                <a:srgbClr val="666633"/>
              </a:solidFill>
              <a:ln w="7938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93544" name="Group 7"/>
            <p:cNvGrpSpPr>
              <a:grpSpLocks/>
            </p:cNvGrpSpPr>
            <p:nvPr/>
          </p:nvGrpSpPr>
          <p:grpSpPr bwMode="auto">
            <a:xfrm>
              <a:off x="2097" y="4063"/>
              <a:ext cx="185" cy="17"/>
              <a:chOff x="4714" y="3865"/>
              <a:chExt cx="185" cy="33"/>
            </a:xfrm>
          </p:grpSpPr>
          <p:sp>
            <p:nvSpPr>
              <p:cNvPr id="193780" name="Rectangle 8"/>
              <p:cNvSpPr>
                <a:spLocks noChangeArrowheads="1"/>
              </p:cNvSpPr>
              <p:nvPr/>
            </p:nvSpPr>
            <p:spPr bwMode="auto">
              <a:xfrm>
                <a:off x="4714" y="3865"/>
                <a:ext cx="185" cy="33"/>
              </a:xfrm>
              <a:prstGeom prst="rect">
                <a:avLst/>
              </a:prstGeom>
              <a:solidFill>
                <a:srgbClr val="66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93781" name="Rectangle 9"/>
              <p:cNvSpPr>
                <a:spLocks noChangeArrowheads="1"/>
              </p:cNvSpPr>
              <p:nvPr/>
            </p:nvSpPr>
            <p:spPr bwMode="auto">
              <a:xfrm>
                <a:off x="4714" y="3865"/>
                <a:ext cx="185" cy="33"/>
              </a:xfrm>
              <a:prstGeom prst="rect">
                <a:avLst/>
              </a:prstGeom>
              <a:solidFill>
                <a:srgbClr val="666633"/>
              </a:solidFill>
              <a:ln w="7938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93545" name="Group 10"/>
            <p:cNvGrpSpPr>
              <a:grpSpLocks/>
            </p:cNvGrpSpPr>
            <p:nvPr/>
          </p:nvGrpSpPr>
          <p:grpSpPr bwMode="auto">
            <a:xfrm>
              <a:off x="2542" y="4063"/>
              <a:ext cx="146" cy="17"/>
              <a:chOff x="5159" y="3865"/>
              <a:chExt cx="146" cy="33"/>
            </a:xfrm>
          </p:grpSpPr>
          <p:sp>
            <p:nvSpPr>
              <p:cNvPr id="193778" name="Rectangle 11"/>
              <p:cNvSpPr>
                <a:spLocks noChangeArrowheads="1"/>
              </p:cNvSpPr>
              <p:nvPr/>
            </p:nvSpPr>
            <p:spPr bwMode="auto">
              <a:xfrm>
                <a:off x="5159" y="3865"/>
                <a:ext cx="146" cy="33"/>
              </a:xfrm>
              <a:prstGeom prst="rect">
                <a:avLst/>
              </a:prstGeom>
              <a:solidFill>
                <a:srgbClr val="66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193779" name="Rectangle 12"/>
              <p:cNvSpPr>
                <a:spLocks noChangeArrowheads="1"/>
              </p:cNvSpPr>
              <p:nvPr/>
            </p:nvSpPr>
            <p:spPr bwMode="auto">
              <a:xfrm>
                <a:off x="5159" y="3865"/>
                <a:ext cx="146" cy="33"/>
              </a:xfrm>
              <a:prstGeom prst="rect">
                <a:avLst/>
              </a:prstGeom>
              <a:solidFill>
                <a:srgbClr val="666633"/>
              </a:solidFill>
              <a:ln w="7938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grpSp>
          <p:nvGrpSpPr>
            <p:cNvPr id="193546" name="Group 13"/>
            <p:cNvGrpSpPr>
              <a:grpSpLocks/>
            </p:cNvGrpSpPr>
            <p:nvPr/>
          </p:nvGrpSpPr>
          <p:grpSpPr bwMode="auto">
            <a:xfrm>
              <a:off x="720" y="816"/>
              <a:ext cx="2549" cy="3408"/>
              <a:chOff x="1680" y="816"/>
              <a:chExt cx="2549" cy="3408"/>
            </a:xfrm>
          </p:grpSpPr>
          <p:grpSp>
            <p:nvGrpSpPr>
              <p:cNvPr id="193547" name="Group 14"/>
              <p:cNvGrpSpPr>
                <a:grpSpLocks/>
              </p:cNvGrpSpPr>
              <p:nvPr/>
            </p:nvGrpSpPr>
            <p:grpSpPr bwMode="auto">
              <a:xfrm>
                <a:off x="2643" y="4080"/>
                <a:ext cx="153" cy="75"/>
                <a:chOff x="4300" y="3865"/>
                <a:chExt cx="153" cy="33"/>
              </a:xfrm>
            </p:grpSpPr>
            <p:sp>
              <p:nvSpPr>
                <p:cNvPr id="193776" name="Rectangle 15"/>
                <p:cNvSpPr>
                  <a:spLocks noChangeArrowheads="1"/>
                </p:cNvSpPr>
                <p:nvPr/>
              </p:nvSpPr>
              <p:spPr bwMode="auto">
                <a:xfrm>
                  <a:off x="4300" y="3865"/>
                  <a:ext cx="153" cy="33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193777" name="Rectangle 16"/>
                <p:cNvSpPr>
                  <a:spLocks noChangeArrowheads="1"/>
                </p:cNvSpPr>
                <p:nvPr/>
              </p:nvSpPr>
              <p:spPr bwMode="auto">
                <a:xfrm>
                  <a:off x="4300" y="3865"/>
                  <a:ext cx="153" cy="33"/>
                </a:xfrm>
                <a:prstGeom prst="rect">
                  <a:avLst/>
                </a:prstGeom>
                <a:solidFill>
                  <a:srgbClr val="808080"/>
                </a:solidFill>
                <a:ln w="7938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</p:grpSp>
          <p:grpSp>
            <p:nvGrpSpPr>
              <p:cNvPr id="193548" name="Group 17"/>
              <p:cNvGrpSpPr>
                <a:grpSpLocks/>
              </p:cNvGrpSpPr>
              <p:nvPr/>
            </p:nvGrpSpPr>
            <p:grpSpPr bwMode="auto">
              <a:xfrm>
                <a:off x="1680" y="816"/>
                <a:ext cx="2549" cy="3408"/>
                <a:chOff x="1680" y="816"/>
                <a:chExt cx="2549" cy="3408"/>
              </a:xfrm>
            </p:grpSpPr>
            <p:grpSp>
              <p:nvGrpSpPr>
                <p:cNvPr id="193549" name="Group 18"/>
                <p:cNvGrpSpPr>
                  <a:grpSpLocks/>
                </p:cNvGrpSpPr>
                <p:nvPr/>
              </p:nvGrpSpPr>
              <p:grpSpPr bwMode="auto">
                <a:xfrm>
                  <a:off x="2428" y="4080"/>
                  <a:ext cx="153" cy="75"/>
                  <a:chOff x="4085" y="3865"/>
                  <a:chExt cx="153" cy="33"/>
                </a:xfrm>
              </p:grpSpPr>
              <p:sp>
                <p:nvSpPr>
                  <p:cNvPr id="19377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085" y="3865"/>
                    <a:ext cx="153" cy="33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endParaRPr>
                  </a:p>
                </p:txBody>
              </p:sp>
              <p:sp>
                <p:nvSpPr>
                  <p:cNvPr id="19377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085" y="3865"/>
                    <a:ext cx="153" cy="33"/>
                  </a:xfrm>
                  <a:prstGeom prst="rect">
                    <a:avLst/>
                  </a:prstGeom>
                  <a:solidFill>
                    <a:srgbClr val="808080"/>
                  </a:solidFill>
                  <a:ln w="7938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宋体" charset="0"/>
                    </a:endParaRPr>
                  </a:p>
                </p:txBody>
              </p:sp>
            </p:grpSp>
            <p:grpSp>
              <p:nvGrpSpPr>
                <p:cNvPr id="193550" name="Group 21"/>
                <p:cNvGrpSpPr>
                  <a:grpSpLocks/>
                </p:cNvGrpSpPr>
                <p:nvPr/>
              </p:nvGrpSpPr>
              <p:grpSpPr bwMode="auto">
                <a:xfrm>
                  <a:off x="1680" y="816"/>
                  <a:ext cx="2549" cy="3408"/>
                  <a:chOff x="1680" y="816"/>
                  <a:chExt cx="2549" cy="3408"/>
                </a:xfrm>
              </p:grpSpPr>
              <p:grpSp>
                <p:nvGrpSpPr>
                  <p:cNvPr id="193551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244" y="4080"/>
                    <a:ext cx="138" cy="75"/>
                    <a:chOff x="3901" y="3865"/>
                    <a:chExt cx="138" cy="33"/>
                  </a:xfrm>
                </p:grpSpPr>
                <p:sp>
                  <p:nvSpPr>
                    <p:cNvPr id="19377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865"/>
                      <a:ext cx="138" cy="33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19377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865"/>
                      <a:ext cx="138" cy="33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7938" cap="rnd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</p:txBody>
                </p:sp>
              </p:grpSp>
              <p:grpSp>
                <p:nvGrpSpPr>
                  <p:cNvPr id="193552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680" y="816"/>
                    <a:ext cx="2549" cy="3408"/>
                    <a:chOff x="1680" y="816"/>
                    <a:chExt cx="2549" cy="3408"/>
                  </a:xfrm>
                </p:grpSpPr>
                <p:grpSp>
                  <p:nvGrpSpPr>
                    <p:cNvPr id="193553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0" y="816"/>
                      <a:ext cx="2032" cy="3408"/>
                      <a:chOff x="1680" y="816"/>
                      <a:chExt cx="2032" cy="3408"/>
                    </a:xfrm>
                  </p:grpSpPr>
                  <p:grpSp>
                    <p:nvGrpSpPr>
                      <p:cNvPr id="193568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87" y="4080"/>
                        <a:ext cx="154" cy="75"/>
                        <a:chOff x="4944" y="3865"/>
                        <a:chExt cx="154" cy="33"/>
                      </a:xfrm>
                    </p:grpSpPr>
                    <p:sp>
                      <p:nvSpPr>
                        <p:cNvPr id="193770" name="Rectangle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3865"/>
                          <a:ext cx="154" cy="33"/>
                        </a:xfrm>
                        <a:prstGeom prst="rect">
                          <a:avLst/>
                        </a:prstGeom>
                        <a:solidFill>
                          <a:srgbClr val="80808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endParaRPr>
                        </a:p>
                      </p:txBody>
                    </p:sp>
                    <p:sp>
                      <p:nvSpPr>
                        <p:cNvPr id="193771" name="Rectangle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3865"/>
                          <a:ext cx="154" cy="33"/>
                        </a:xfrm>
                        <a:prstGeom prst="rect">
                          <a:avLst/>
                        </a:prstGeom>
                        <a:solidFill>
                          <a:srgbClr val="808080"/>
                        </a:solidFill>
                        <a:ln w="7938" cap="rnd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endParaRPr>
                        </a:p>
                      </p:txBody>
                    </p:sp>
                  </p:grpSp>
                  <p:grpSp>
                    <p:nvGrpSpPr>
                      <p:cNvPr id="193569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80" y="816"/>
                        <a:ext cx="2032" cy="3408"/>
                        <a:chOff x="1680" y="816"/>
                        <a:chExt cx="2032" cy="3408"/>
                      </a:xfrm>
                    </p:grpSpPr>
                    <p:sp>
                      <p:nvSpPr>
                        <p:cNvPr id="193570" name="Rectangl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08" y="4149"/>
                          <a:ext cx="1504" cy="75"/>
                        </a:xfrm>
                        <a:prstGeom prst="rect">
                          <a:avLst/>
                        </a:prstGeom>
                        <a:solidFill>
                          <a:srgbClr val="585858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endParaRPr>
                        </a:p>
                      </p:txBody>
                    </p:sp>
                    <p:grpSp>
                      <p:nvGrpSpPr>
                        <p:cNvPr id="193571" name="Group 3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57" y="4080"/>
                          <a:ext cx="185" cy="75"/>
                          <a:chOff x="4714" y="3865"/>
                          <a:chExt cx="185" cy="33"/>
                        </a:xfrm>
                      </p:grpSpPr>
                      <p:sp>
                        <p:nvSpPr>
                          <p:cNvPr id="193768" name="Rectangle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4" y="3865"/>
                            <a:ext cx="185" cy="33"/>
                          </a:xfrm>
                          <a:prstGeom prst="rect">
                            <a:avLst/>
                          </a:prstGeom>
                          <a:solidFill>
                            <a:srgbClr val="808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69" name="Rectangle 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4" y="3865"/>
                            <a:ext cx="185" cy="33"/>
                          </a:xfrm>
                          <a:prstGeom prst="rect">
                            <a:avLst/>
                          </a:prstGeom>
                          <a:solidFill>
                            <a:srgbClr val="808080"/>
                          </a:soli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2" name="Group 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2" y="4080"/>
                          <a:ext cx="146" cy="75"/>
                          <a:chOff x="5159" y="3865"/>
                          <a:chExt cx="146" cy="33"/>
                        </a:xfrm>
                      </p:grpSpPr>
                      <p:sp>
                        <p:nvSpPr>
                          <p:cNvPr id="193766" name="Rectangle 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59" y="3865"/>
                            <a:ext cx="146" cy="33"/>
                          </a:xfrm>
                          <a:prstGeom prst="rect">
                            <a:avLst/>
                          </a:prstGeom>
                          <a:solidFill>
                            <a:srgbClr val="808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67" name="Rectangle 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59" y="3865"/>
                            <a:ext cx="146" cy="33"/>
                          </a:xfrm>
                          <a:prstGeom prst="rect">
                            <a:avLst/>
                          </a:prstGeom>
                          <a:solidFill>
                            <a:srgbClr val="808080"/>
                          </a:soli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3" name="Group 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44" y="4063"/>
                          <a:ext cx="138" cy="17"/>
                          <a:chOff x="3901" y="3865"/>
                          <a:chExt cx="138" cy="33"/>
                        </a:xfrm>
                      </p:grpSpPr>
                      <p:sp>
                        <p:nvSpPr>
                          <p:cNvPr id="193764" name="Rectangle 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01" y="3865"/>
                            <a:ext cx="138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65" name="Rectangle 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01" y="3865"/>
                            <a:ext cx="138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4" name="Group 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28" y="4063"/>
                          <a:ext cx="153" cy="17"/>
                          <a:chOff x="4085" y="3865"/>
                          <a:chExt cx="153" cy="33"/>
                        </a:xfrm>
                      </p:grpSpPr>
                      <p:sp>
                        <p:nvSpPr>
                          <p:cNvPr id="193762" name="Rectangle 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5" y="3865"/>
                            <a:ext cx="153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63" name="Rectangle 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5" y="3865"/>
                            <a:ext cx="153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5" name="Group 4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43" y="4063"/>
                          <a:ext cx="153" cy="17"/>
                          <a:chOff x="4300" y="3865"/>
                          <a:chExt cx="153" cy="33"/>
                        </a:xfrm>
                      </p:grpSpPr>
                      <p:sp>
                        <p:nvSpPr>
                          <p:cNvPr id="193760" name="Rectangle 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0" y="3865"/>
                            <a:ext cx="153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61" name="Rectangle 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0" y="3865"/>
                            <a:ext cx="153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6" name="Group 4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87" y="4063"/>
                          <a:ext cx="154" cy="17"/>
                          <a:chOff x="4944" y="3865"/>
                          <a:chExt cx="154" cy="33"/>
                        </a:xfrm>
                      </p:grpSpPr>
                      <p:sp>
                        <p:nvSpPr>
                          <p:cNvPr id="193758" name="Rectangle 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44" y="3865"/>
                            <a:ext cx="154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59" name="Rectangle 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44" y="3865"/>
                            <a:ext cx="154" cy="33"/>
                          </a:xfrm>
                          <a:prstGeom prst="rect">
                            <a:avLst/>
                          </a:prstGeom>
                          <a:solidFill>
                            <a:srgbClr val="666633"/>
                          </a:soli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7" name="Group 5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44" y="4007"/>
                          <a:ext cx="138" cy="52"/>
                          <a:chOff x="3901" y="3865"/>
                          <a:chExt cx="138" cy="33"/>
                        </a:xfrm>
                      </p:grpSpPr>
                      <p:sp>
                        <p:nvSpPr>
                          <p:cNvPr id="193756" name="Rectangle 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01" y="3865"/>
                            <a:ext cx="138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57" name="Rectangle 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01" y="3865"/>
                            <a:ext cx="138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8" name="Group 5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28" y="4007"/>
                          <a:ext cx="153" cy="52"/>
                          <a:chOff x="4085" y="3865"/>
                          <a:chExt cx="153" cy="33"/>
                        </a:xfrm>
                      </p:grpSpPr>
                      <p:sp>
                        <p:nvSpPr>
                          <p:cNvPr id="193754" name="Rectangle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5" y="3865"/>
                            <a:ext cx="153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55" name="Rectangle 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5" y="3865"/>
                            <a:ext cx="153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79" name="Group 5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43" y="4007"/>
                          <a:ext cx="153" cy="52"/>
                          <a:chOff x="4300" y="3865"/>
                          <a:chExt cx="153" cy="33"/>
                        </a:xfrm>
                      </p:grpSpPr>
                      <p:sp>
                        <p:nvSpPr>
                          <p:cNvPr id="193752" name="Rectangle 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0" y="3865"/>
                            <a:ext cx="153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753" name="Rectangle 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00" y="3865"/>
                            <a:ext cx="153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80" name="Group 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80" y="816"/>
                          <a:ext cx="2032" cy="3339"/>
                          <a:chOff x="1680" y="816"/>
                          <a:chExt cx="2032" cy="3339"/>
                        </a:xfrm>
                      </p:grpSpPr>
                      <p:sp>
                        <p:nvSpPr>
                          <p:cNvPr id="193590" name="Rectangle 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80" y="816"/>
                            <a:ext cx="0" cy="17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grpSp>
                        <p:nvGrpSpPr>
                          <p:cNvPr id="193591" name="Group 6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83" y="1104"/>
                            <a:ext cx="1504" cy="1164"/>
                            <a:chOff x="2183" y="1104"/>
                            <a:chExt cx="1504" cy="1164"/>
                          </a:xfrm>
                        </p:grpSpPr>
                        <p:grpSp>
                          <p:nvGrpSpPr>
                            <p:cNvPr id="193721" name="Group 6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92" y="1104"/>
                              <a:ext cx="1494" cy="478"/>
                              <a:chOff x="2192" y="1104"/>
                              <a:chExt cx="1494" cy="478"/>
                            </a:xfrm>
                          </p:grpSpPr>
                          <p:sp>
                            <p:nvSpPr>
                              <p:cNvPr id="193732" name="Freeform 63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331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0 w 46"/>
                                  <a:gd name="T1" fmla="*/ 0 h 227"/>
                                  <a:gd name="T2" fmla="*/ 30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0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0" y="0"/>
                                    </a:moveTo>
                                    <a:lnTo>
                                      <a:pt x="30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0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3" name="Freeform 64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433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4" name="Freeform 65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570" y="1104"/>
                                <a:ext cx="47" cy="227"/>
                              </a:xfrm>
                              <a:custGeom>
                                <a:avLst/>
                                <a:gdLst>
                                  <a:gd name="T0" fmla="*/ 31 w 47"/>
                                  <a:gd name="T1" fmla="*/ 0 h 227"/>
                                  <a:gd name="T2" fmla="*/ 31 w 47"/>
                                  <a:gd name="T3" fmla="*/ 185 h 227"/>
                                  <a:gd name="T4" fmla="*/ 16 w 47"/>
                                  <a:gd name="T5" fmla="*/ 185 h 227"/>
                                  <a:gd name="T6" fmla="*/ 16 w 47"/>
                                  <a:gd name="T7" fmla="*/ 0 h 227"/>
                                  <a:gd name="T8" fmla="*/ 31 w 47"/>
                                  <a:gd name="T9" fmla="*/ 0 h 227"/>
                                  <a:gd name="T10" fmla="*/ 47 w 47"/>
                                  <a:gd name="T11" fmla="*/ 176 h 227"/>
                                  <a:gd name="T12" fmla="*/ 23 w 47"/>
                                  <a:gd name="T13" fmla="*/ 227 h 227"/>
                                  <a:gd name="T14" fmla="*/ 0 w 47"/>
                                  <a:gd name="T15" fmla="*/ 176 h 227"/>
                                  <a:gd name="T16" fmla="*/ 47 w 47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7"/>
                                  <a:gd name="T28" fmla="*/ 0 h 227"/>
                                  <a:gd name="T29" fmla="*/ 47 w 47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7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7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7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5" name="Freeform 66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088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6 w 46"/>
                                  <a:gd name="T5" fmla="*/ 185 h 227"/>
                                  <a:gd name="T6" fmla="*/ 16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6" name="Freeform 67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720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6 w 46"/>
                                  <a:gd name="T5" fmla="*/ 185 h 227"/>
                                  <a:gd name="T6" fmla="*/ 16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7" name="Freeform 68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859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0 w 46"/>
                                  <a:gd name="T1" fmla="*/ 0 h 227"/>
                                  <a:gd name="T2" fmla="*/ 30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0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0" y="0"/>
                                    </a:moveTo>
                                    <a:lnTo>
                                      <a:pt x="30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0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8" name="Freeform 69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307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6 w 46"/>
                                  <a:gd name="T5" fmla="*/ 185 h 227"/>
                                  <a:gd name="T6" fmla="*/ 16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9" name="Freeform 70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375" y="1104"/>
                                <a:ext cx="47" cy="227"/>
                              </a:xfrm>
                              <a:custGeom>
                                <a:avLst/>
                                <a:gdLst>
                                  <a:gd name="T0" fmla="*/ 31 w 47"/>
                                  <a:gd name="T1" fmla="*/ 0 h 227"/>
                                  <a:gd name="T2" fmla="*/ 31 w 47"/>
                                  <a:gd name="T3" fmla="*/ 185 h 227"/>
                                  <a:gd name="T4" fmla="*/ 16 w 47"/>
                                  <a:gd name="T5" fmla="*/ 185 h 227"/>
                                  <a:gd name="T6" fmla="*/ 16 w 47"/>
                                  <a:gd name="T7" fmla="*/ 0 h 227"/>
                                  <a:gd name="T8" fmla="*/ 31 w 47"/>
                                  <a:gd name="T9" fmla="*/ 0 h 227"/>
                                  <a:gd name="T10" fmla="*/ 47 w 47"/>
                                  <a:gd name="T11" fmla="*/ 176 h 227"/>
                                  <a:gd name="T12" fmla="*/ 23 w 47"/>
                                  <a:gd name="T13" fmla="*/ 227 h 227"/>
                                  <a:gd name="T14" fmla="*/ 0 w 47"/>
                                  <a:gd name="T15" fmla="*/ 176 h 227"/>
                                  <a:gd name="T16" fmla="*/ 47 w 47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7"/>
                                  <a:gd name="T28" fmla="*/ 0 h 227"/>
                                  <a:gd name="T29" fmla="*/ 47 w 47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7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7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7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0" name="Freeform 71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262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6 w 46"/>
                                  <a:gd name="T5" fmla="*/ 185 h 227"/>
                                  <a:gd name="T6" fmla="*/ 16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1" name="Freeform 72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502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2" name="Freeform 73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019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3" name="Freeform 74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789" y="1104"/>
                                <a:ext cx="47" cy="227"/>
                              </a:xfrm>
                              <a:custGeom>
                                <a:avLst/>
                                <a:gdLst>
                                  <a:gd name="T0" fmla="*/ 31 w 47"/>
                                  <a:gd name="T1" fmla="*/ 0 h 227"/>
                                  <a:gd name="T2" fmla="*/ 31 w 47"/>
                                  <a:gd name="T3" fmla="*/ 185 h 227"/>
                                  <a:gd name="T4" fmla="*/ 16 w 47"/>
                                  <a:gd name="T5" fmla="*/ 185 h 227"/>
                                  <a:gd name="T6" fmla="*/ 16 w 47"/>
                                  <a:gd name="T7" fmla="*/ 0 h 227"/>
                                  <a:gd name="T8" fmla="*/ 31 w 47"/>
                                  <a:gd name="T9" fmla="*/ 0 h 227"/>
                                  <a:gd name="T10" fmla="*/ 47 w 47"/>
                                  <a:gd name="T11" fmla="*/ 176 h 227"/>
                                  <a:gd name="T12" fmla="*/ 24 w 47"/>
                                  <a:gd name="T13" fmla="*/ 227 h 227"/>
                                  <a:gd name="T14" fmla="*/ 0 w 47"/>
                                  <a:gd name="T15" fmla="*/ 176 h 227"/>
                                  <a:gd name="T16" fmla="*/ 47 w 47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7"/>
                                  <a:gd name="T28" fmla="*/ 0 h 227"/>
                                  <a:gd name="T29" fmla="*/ 47 w 47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7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7" y="176"/>
                                    </a:moveTo>
                                    <a:lnTo>
                                      <a:pt x="24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7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4" name="Freeform 75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238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5" name="Freeform 76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537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0 w 46"/>
                                  <a:gd name="T1" fmla="*/ 0 h 227"/>
                                  <a:gd name="T2" fmla="*/ 30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0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0" y="0"/>
                                    </a:moveTo>
                                    <a:lnTo>
                                      <a:pt x="30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0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6" name="Freeform 77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606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7" name="Freeform 78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3193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6 w 46"/>
                                  <a:gd name="T5" fmla="*/ 185 h 227"/>
                                  <a:gd name="T6" fmla="*/ 16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6" y="185"/>
                                    </a:lnTo>
                                    <a:lnTo>
                                      <a:pt x="16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8" name="Freeform 79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950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1 w 46"/>
                                  <a:gd name="T1" fmla="*/ 0 h 227"/>
                                  <a:gd name="T2" fmla="*/ 31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1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1" y="0"/>
                                    </a:moveTo>
                                    <a:lnTo>
                                      <a:pt x="31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1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49" name="Freeform 80"/>
                              <p:cNvSpPr>
                                <a:spLocks noEditPoints="1"/>
                              </p:cNvSpPr>
                              <p:nvPr/>
                            </p:nvSpPr>
                            <p:spPr bwMode="auto">
                              <a:xfrm>
                                <a:off x="2468" y="1104"/>
                                <a:ext cx="46" cy="227"/>
                              </a:xfrm>
                              <a:custGeom>
                                <a:avLst/>
                                <a:gdLst>
                                  <a:gd name="T0" fmla="*/ 30 w 46"/>
                                  <a:gd name="T1" fmla="*/ 0 h 227"/>
                                  <a:gd name="T2" fmla="*/ 30 w 46"/>
                                  <a:gd name="T3" fmla="*/ 185 h 227"/>
                                  <a:gd name="T4" fmla="*/ 15 w 46"/>
                                  <a:gd name="T5" fmla="*/ 185 h 227"/>
                                  <a:gd name="T6" fmla="*/ 15 w 46"/>
                                  <a:gd name="T7" fmla="*/ 0 h 227"/>
                                  <a:gd name="T8" fmla="*/ 30 w 46"/>
                                  <a:gd name="T9" fmla="*/ 0 h 227"/>
                                  <a:gd name="T10" fmla="*/ 46 w 46"/>
                                  <a:gd name="T11" fmla="*/ 176 h 227"/>
                                  <a:gd name="T12" fmla="*/ 23 w 46"/>
                                  <a:gd name="T13" fmla="*/ 227 h 227"/>
                                  <a:gd name="T14" fmla="*/ 0 w 46"/>
                                  <a:gd name="T15" fmla="*/ 176 h 227"/>
                                  <a:gd name="T16" fmla="*/ 46 w 46"/>
                                  <a:gd name="T17" fmla="*/ 176 h 227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46"/>
                                  <a:gd name="T28" fmla="*/ 0 h 227"/>
                                  <a:gd name="T29" fmla="*/ 46 w 46"/>
                                  <a:gd name="T30" fmla="*/ 227 h 227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46" h="227">
                                    <a:moveTo>
                                      <a:pt x="30" y="0"/>
                                    </a:moveTo>
                                    <a:lnTo>
                                      <a:pt x="30" y="185"/>
                                    </a:lnTo>
                                    <a:lnTo>
                                      <a:pt x="15" y="185"/>
                                    </a:lnTo>
                                    <a:lnTo>
                                      <a:pt x="15" y="0"/>
                                    </a:lnTo>
                                    <a:lnTo>
                                      <a:pt x="30" y="0"/>
                                    </a:lnTo>
                                    <a:close/>
                                    <a:moveTo>
                                      <a:pt x="46" y="176"/>
                                    </a:moveTo>
                                    <a:lnTo>
                                      <a:pt x="23" y="227"/>
                                    </a:lnTo>
                                    <a:lnTo>
                                      <a:pt x="0" y="176"/>
                                    </a:lnTo>
                                    <a:lnTo>
                                      <a:pt x="46" y="17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1588">
                                <a:solidFill>
                                  <a:srgbClr val="000000"/>
                                </a:solidFill>
                                <a:bevel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ＭＳ Ｐゴシック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50" name="Rectangle 8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192" y="1331"/>
                                <a:ext cx="1494" cy="126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51" name="Rectangle 8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192" y="1457"/>
                                <a:ext cx="1494" cy="125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722" name="Group 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83" y="2064"/>
                              <a:ext cx="1504" cy="204"/>
                              <a:chOff x="2183" y="2064"/>
                              <a:chExt cx="1504" cy="204"/>
                            </a:xfrm>
                          </p:grpSpPr>
                          <p:sp>
                            <p:nvSpPr>
                              <p:cNvPr id="193723" name="Rectangle 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183" y="2153"/>
                                <a:ext cx="1503" cy="1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85858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24" name="Rectangle 8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183" y="2064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25" name="Rectangle 8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69" y="2064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26" name="Rectangle 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77" y="2064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27" name="Rectangle 8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785" y="2064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28" name="Rectangle 8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993" y="2064"/>
                                <a:ext cx="47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29" name="Rectangle 9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225" y="2064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0" name="Rectangle 9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433" y="2064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31" name="Rectangle 9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641" y="2064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93592" name="Group 9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208" y="2592"/>
                            <a:ext cx="1504" cy="259"/>
                            <a:chOff x="2208" y="2592"/>
                            <a:chExt cx="1504" cy="259"/>
                          </a:xfrm>
                        </p:grpSpPr>
                        <p:sp>
                          <p:nvSpPr>
                            <p:cNvPr id="193666" name="Rectangle 9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208" y="2634"/>
                              <a:ext cx="46" cy="102"/>
                            </a:xfrm>
                            <a:prstGeom prst="rect">
                              <a:avLst/>
                            </a:prstGeom>
                            <a:solidFill>
                              <a:srgbClr val="0099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667" name="Rectangle 9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393" y="2634"/>
                              <a:ext cx="46" cy="102"/>
                            </a:xfrm>
                            <a:prstGeom prst="rect">
                              <a:avLst/>
                            </a:prstGeom>
                            <a:solidFill>
                              <a:srgbClr val="0099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668" name="Rectangle 9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601" y="2634"/>
                              <a:ext cx="46" cy="102"/>
                            </a:xfrm>
                            <a:prstGeom prst="rect">
                              <a:avLst/>
                            </a:prstGeom>
                            <a:solidFill>
                              <a:srgbClr val="0099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669" name="Rectangle 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810" y="2634"/>
                              <a:ext cx="46" cy="102"/>
                            </a:xfrm>
                            <a:prstGeom prst="rect">
                              <a:avLst/>
                            </a:prstGeom>
                            <a:solidFill>
                              <a:srgbClr val="0099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670" name="Rectangle 9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018" y="2634"/>
                              <a:ext cx="46" cy="102"/>
                            </a:xfrm>
                            <a:prstGeom prst="rect">
                              <a:avLst/>
                            </a:prstGeom>
                            <a:solidFill>
                              <a:srgbClr val="0099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671" name="Rectangle 9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249" y="2634"/>
                              <a:ext cx="46" cy="102"/>
                            </a:xfrm>
                            <a:prstGeom prst="rect">
                              <a:avLst/>
                            </a:prstGeom>
                            <a:solidFill>
                              <a:srgbClr val="0099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672" name="Rectangle 10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457" y="2634"/>
                              <a:ext cx="46" cy="102"/>
                            </a:xfrm>
                            <a:prstGeom prst="rect">
                              <a:avLst/>
                            </a:prstGeom>
                            <a:solidFill>
                              <a:srgbClr val="00990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93673" name="Group 10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254" y="2692"/>
                              <a:ext cx="138" cy="34"/>
                              <a:chOff x="3896" y="3479"/>
                              <a:chExt cx="138" cy="34"/>
                            </a:xfrm>
                          </p:grpSpPr>
                          <p:sp>
                            <p:nvSpPr>
                              <p:cNvPr id="193719" name="Rectangle 10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896" y="3479"/>
                                <a:ext cx="138" cy="34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20" name="Rectangle 10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896" y="3479"/>
                                <a:ext cx="138" cy="34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74" name="Group 10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606" y="2592"/>
                              <a:ext cx="47" cy="33"/>
                              <a:chOff x="4248" y="3379"/>
                              <a:chExt cx="47" cy="33"/>
                            </a:xfrm>
                          </p:grpSpPr>
                          <p:sp>
                            <p:nvSpPr>
                              <p:cNvPr id="193717" name="Rectangle 10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248" y="3379"/>
                                <a:ext cx="47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18" name="Rectangle 10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248" y="3379"/>
                                <a:ext cx="47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75" name="Group 10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806" y="2592"/>
                              <a:ext cx="46" cy="33"/>
                              <a:chOff x="4448" y="3379"/>
                              <a:chExt cx="46" cy="33"/>
                            </a:xfrm>
                          </p:grpSpPr>
                          <p:sp>
                            <p:nvSpPr>
                              <p:cNvPr id="193715" name="Rectangle 10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48" y="3379"/>
                                <a:ext cx="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16" name="Rectangle 10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48" y="3379"/>
                                <a:ext cx="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76" name="Group 11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21" y="2592"/>
                              <a:ext cx="46" cy="33"/>
                              <a:chOff x="4663" y="3379"/>
                              <a:chExt cx="46" cy="33"/>
                            </a:xfrm>
                          </p:grpSpPr>
                          <p:sp>
                            <p:nvSpPr>
                              <p:cNvPr id="193713" name="Rectangle 11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663" y="3379"/>
                                <a:ext cx="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714" name="Rectangle 11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663" y="3379"/>
                                <a:ext cx="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77" name="Group 11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208" y="2592"/>
                              <a:ext cx="1504" cy="259"/>
                              <a:chOff x="2208" y="2928"/>
                              <a:chExt cx="1504" cy="259"/>
                            </a:xfrm>
                          </p:grpSpPr>
                          <p:sp>
                            <p:nvSpPr>
                              <p:cNvPr id="193681" name="Rectangle 11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208" y="3072"/>
                                <a:ext cx="1504" cy="1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85858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82" name="Rectangle 11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666" y="2970"/>
                                <a:ext cx="46" cy="102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990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193683" name="Group 116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208" y="2928"/>
                                <a:ext cx="46" cy="33"/>
                                <a:chOff x="3850" y="3379"/>
                                <a:chExt cx="46" cy="33"/>
                              </a:xfrm>
                            </p:grpSpPr>
                            <p:sp>
                              <p:nvSpPr>
                                <p:cNvPr id="193711" name="Rectangle 11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50" y="3379"/>
                                  <a:ext cx="46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712" name="Rectangle 11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50" y="3379"/>
                                  <a:ext cx="46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84" name="Group 119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38" y="3028"/>
                                <a:ext cx="153" cy="34"/>
                                <a:chOff x="4080" y="3479"/>
                                <a:chExt cx="153" cy="34"/>
                              </a:xfrm>
                            </p:grpSpPr>
                            <p:sp>
                              <p:nvSpPr>
                                <p:cNvPr id="193709" name="Rectangle 12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080" y="3479"/>
                                  <a:ext cx="153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710" name="Rectangle 121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080" y="3479"/>
                                  <a:ext cx="153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85" name="Group 122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653" y="3028"/>
                                <a:ext cx="153" cy="34"/>
                                <a:chOff x="4295" y="3479"/>
                                <a:chExt cx="153" cy="34"/>
                              </a:xfrm>
                            </p:grpSpPr>
                            <p:sp>
                              <p:nvSpPr>
                                <p:cNvPr id="193707" name="Rectangle 12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295" y="3479"/>
                                  <a:ext cx="153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708" name="Rectangle 12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295" y="3479"/>
                                  <a:ext cx="153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86" name="Group 125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852" y="3028"/>
                                <a:ext cx="169" cy="34"/>
                                <a:chOff x="4494" y="3479"/>
                                <a:chExt cx="169" cy="34"/>
                              </a:xfrm>
                            </p:grpSpPr>
                            <p:sp>
                              <p:nvSpPr>
                                <p:cNvPr id="193705" name="Rectangle 12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494" y="3479"/>
                                  <a:ext cx="169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706" name="Rectangle 12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494" y="3479"/>
                                  <a:ext cx="169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87" name="Group 12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067" y="3028"/>
                                <a:ext cx="184" cy="34"/>
                                <a:chOff x="4709" y="3479"/>
                                <a:chExt cx="184" cy="34"/>
                              </a:xfrm>
                            </p:grpSpPr>
                            <p:sp>
                              <p:nvSpPr>
                                <p:cNvPr id="193703" name="Rectangle 12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709" y="3479"/>
                                  <a:ext cx="184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704" name="Rectangle 13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709" y="3479"/>
                                  <a:ext cx="184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88" name="Group 131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297" y="3028"/>
                                <a:ext cx="154" cy="34"/>
                                <a:chOff x="4939" y="3479"/>
                                <a:chExt cx="154" cy="34"/>
                              </a:xfrm>
                            </p:grpSpPr>
                            <p:sp>
                              <p:nvSpPr>
                                <p:cNvPr id="193701" name="Rectangle 13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939" y="3479"/>
                                  <a:ext cx="154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702" name="Rectangle 13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939" y="3479"/>
                                  <a:ext cx="154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89" name="Group 13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512" y="3028"/>
                                <a:ext cx="146" cy="34"/>
                                <a:chOff x="5154" y="3479"/>
                                <a:chExt cx="146" cy="34"/>
                              </a:xfrm>
                            </p:grpSpPr>
                            <p:sp>
                              <p:nvSpPr>
                                <p:cNvPr id="193699" name="Rectangle 13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154" y="3479"/>
                                  <a:ext cx="146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700" name="Rectangle 13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154" y="3479"/>
                                  <a:ext cx="146" cy="34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90" name="Group 137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251" y="2928"/>
                                <a:ext cx="46" cy="33"/>
                                <a:chOff x="4893" y="3379"/>
                                <a:chExt cx="46" cy="33"/>
                              </a:xfrm>
                            </p:grpSpPr>
                            <p:sp>
                              <p:nvSpPr>
                                <p:cNvPr id="193697" name="Rectangle 13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893" y="3379"/>
                                  <a:ext cx="46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698" name="Rectangle 13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893" y="3379"/>
                                  <a:ext cx="46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91" name="Group 140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451" y="2928"/>
                                <a:ext cx="45" cy="33"/>
                                <a:chOff x="5093" y="3379"/>
                                <a:chExt cx="45" cy="33"/>
                              </a:xfrm>
                            </p:grpSpPr>
                            <p:sp>
                              <p:nvSpPr>
                                <p:cNvPr id="193695" name="Rectangle 141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093" y="3379"/>
                                  <a:ext cx="45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696" name="Rectangle 14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093" y="3379"/>
                                  <a:ext cx="45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193692" name="Group 14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665" y="2928"/>
                                <a:ext cx="47" cy="33"/>
                                <a:chOff x="5307" y="3379"/>
                                <a:chExt cx="47" cy="33"/>
                              </a:xfrm>
                            </p:grpSpPr>
                            <p:sp>
                              <p:nvSpPr>
                                <p:cNvPr id="193693" name="Rectangle 1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307" y="3379"/>
                                  <a:ext cx="47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93694" name="Rectangle 14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5307" y="3379"/>
                                  <a:ext cx="47" cy="3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666633"/>
                                </a:solidFill>
                                <a:ln w="7938" cap="rnd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pPr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US" smtClean="0">
                                    <a:solidFill>
                                      <a:srgbClr val="000000"/>
                                    </a:solidFill>
                                    <a:latin typeface="Arial" charset="0"/>
                                    <a:ea typeface="ＭＳ Ｐゴシック" charset="0"/>
                                    <a:cs typeface="宋体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193678" name="Group 14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392" y="2592"/>
                              <a:ext cx="46" cy="33"/>
                              <a:chOff x="4034" y="3379"/>
                              <a:chExt cx="46" cy="33"/>
                            </a:xfrm>
                          </p:grpSpPr>
                          <p:sp>
                            <p:nvSpPr>
                              <p:cNvPr id="193679" name="Rectangle 14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34" y="3379"/>
                                <a:ext cx="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80" name="Rectangle 14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34" y="3379"/>
                                <a:ext cx="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93593" name="Group 14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208" y="3120"/>
                            <a:ext cx="1504" cy="148"/>
                            <a:chOff x="2208" y="3471"/>
                            <a:chExt cx="1504" cy="148"/>
                          </a:xfrm>
                        </p:grpSpPr>
                        <p:sp>
                          <p:nvSpPr>
                            <p:cNvPr id="193644" name="Rectangle 15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208" y="3504"/>
                              <a:ext cx="1504" cy="115"/>
                            </a:xfrm>
                            <a:prstGeom prst="rect">
                              <a:avLst/>
                            </a:prstGeom>
                            <a:solidFill>
                              <a:srgbClr val="585858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93645" name="Group 15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244" y="3471"/>
                              <a:ext cx="138" cy="33"/>
                              <a:chOff x="3901" y="3865"/>
                              <a:chExt cx="138" cy="33"/>
                            </a:xfrm>
                          </p:grpSpPr>
                          <p:sp>
                            <p:nvSpPr>
                              <p:cNvPr id="193664" name="Rectangle 15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901" y="3865"/>
                                <a:ext cx="138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65" name="Rectangle 15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901" y="3865"/>
                                <a:ext cx="138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46" name="Group 15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28" y="3471"/>
                              <a:ext cx="153" cy="33"/>
                              <a:chOff x="4085" y="3865"/>
                              <a:chExt cx="153" cy="33"/>
                            </a:xfrm>
                          </p:grpSpPr>
                          <p:sp>
                            <p:nvSpPr>
                              <p:cNvPr id="193662" name="Rectangle 15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85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63" name="Rectangle 15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85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47" name="Group 15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643" y="3471"/>
                              <a:ext cx="153" cy="33"/>
                              <a:chOff x="4300" y="3865"/>
                              <a:chExt cx="153" cy="33"/>
                            </a:xfrm>
                          </p:grpSpPr>
                          <p:sp>
                            <p:nvSpPr>
                              <p:cNvPr id="193660" name="Rectangle 15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300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61" name="Rectangle 15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300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48" name="Group 16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842" y="3471"/>
                              <a:ext cx="169" cy="33"/>
                              <a:chOff x="4499" y="3865"/>
                              <a:chExt cx="169" cy="33"/>
                            </a:xfrm>
                          </p:grpSpPr>
                          <p:sp>
                            <p:nvSpPr>
                              <p:cNvPr id="193658" name="Rectangle 16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99" y="3865"/>
                                <a:ext cx="169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59" name="Rectangle 16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99" y="3865"/>
                                <a:ext cx="169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49" name="Group 16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57" y="3471"/>
                              <a:ext cx="185" cy="33"/>
                              <a:chOff x="4714" y="3865"/>
                              <a:chExt cx="185" cy="33"/>
                            </a:xfrm>
                          </p:grpSpPr>
                          <p:sp>
                            <p:nvSpPr>
                              <p:cNvPr id="193656" name="Rectangle 16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714" y="3865"/>
                                <a:ext cx="185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57" name="Rectangle 16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714" y="3865"/>
                                <a:ext cx="185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50" name="Group 16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287" y="3471"/>
                              <a:ext cx="154" cy="33"/>
                              <a:chOff x="4944" y="3865"/>
                              <a:chExt cx="154" cy="33"/>
                            </a:xfrm>
                          </p:grpSpPr>
                          <p:sp>
                            <p:nvSpPr>
                              <p:cNvPr id="193654" name="Rectangle 16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944" y="3865"/>
                                <a:ext cx="154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55" name="Rectangle 16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944" y="3865"/>
                                <a:ext cx="154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51" name="Group 16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502" y="3471"/>
                              <a:ext cx="146" cy="33"/>
                              <a:chOff x="5159" y="3865"/>
                              <a:chExt cx="146" cy="33"/>
                            </a:xfrm>
                          </p:grpSpPr>
                          <p:sp>
                            <p:nvSpPr>
                              <p:cNvPr id="193652" name="Rectangle 17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159" y="3865"/>
                                <a:ext cx="1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53" name="Rectangle 17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159" y="3865"/>
                                <a:ext cx="1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93594" name="Group 17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208" y="3552"/>
                            <a:ext cx="1504" cy="156"/>
                            <a:chOff x="2208" y="3552"/>
                            <a:chExt cx="1504" cy="156"/>
                          </a:xfrm>
                        </p:grpSpPr>
                        <p:sp>
                          <p:nvSpPr>
                            <p:cNvPr id="193601" name="Rectangle 17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208" y="3633"/>
                              <a:ext cx="1504" cy="75"/>
                            </a:xfrm>
                            <a:prstGeom prst="rect">
                              <a:avLst/>
                            </a:prstGeom>
                            <a:solidFill>
                              <a:srgbClr val="585858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93602" name="Group 17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244" y="3558"/>
                              <a:ext cx="138" cy="75"/>
                              <a:chOff x="3901" y="3865"/>
                              <a:chExt cx="138" cy="33"/>
                            </a:xfrm>
                          </p:grpSpPr>
                          <p:sp>
                            <p:nvSpPr>
                              <p:cNvPr id="193642" name="Rectangle 17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901" y="3865"/>
                                <a:ext cx="138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43" name="Rectangle 17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901" y="3865"/>
                                <a:ext cx="138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03" name="Group 17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28" y="3558"/>
                              <a:ext cx="153" cy="75"/>
                              <a:chOff x="4085" y="3865"/>
                              <a:chExt cx="153" cy="33"/>
                            </a:xfrm>
                          </p:grpSpPr>
                          <p:sp>
                            <p:nvSpPr>
                              <p:cNvPr id="193640" name="Rectangle 17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85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41" name="Rectangle 17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85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04" name="Group 18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643" y="3558"/>
                              <a:ext cx="153" cy="75"/>
                              <a:chOff x="4300" y="3865"/>
                              <a:chExt cx="153" cy="33"/>
                            </a:xfrm>
                          </p:grpSpPr>
                          <p:sp>
                            <p:nvSpPr>
                              <p:cNvPr id="193638" name="Rectangle 18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300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39" name="Rectangle 18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300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05" name="Group 1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842" y="3558"/>
                              <a:ext cx="169" cy="75"/>
                              <a:chOff x="4499" y="3865"/>
                              <a:chExt cx="169" cy="33"/>
                            </a:xfrm>
                          </p:grpSpPr>
                          <p:sp>
                            <p:nvSpPr>
                              <p:cNvPr id="193636" name="Rectangle 18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99" y="3865"/>
                                <a:ext cx="169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37" name="Rectangle 18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99" y="3865"/>
                                <a:ext cx="169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06" name="Group 18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57" y="3558"/>
                              <a:ext cx="185" cy="75"/>
                              <a:chOff x="4714" y="3865"/>
                              <a:chExt cx="185" cy="33"/>
                            </a:xfrm>
                          </p:grpSpPr>
                          <p:sp>
                            <p:nvSpPr>
                              <p:cNvPr id="193634" name="Rectangle 18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714" y="3865"/>
                                <a:ext cx="185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35" name="Rectangle 18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714" y="3865"/>
                                <a:ext cx="185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07" name="Group 18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287" y="3558"/>
                              <a:ext cx="154" cy="75"/>
                              <a:chOff x="4944" y="3865"/>
                              <a:chExt cx="154" cy="33"/>
                            </a:xfrm>
                          </p:grpSpPr>
                          <p:sp>
                            <p:nvSpPr>
                              <p:cNvPr id="193632" name="Rectangle 19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944" y="3865"/>
                                <a:ext cx="154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33" name="Rectangle 19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944" y="3865"/>
                                <a:ext cx="154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08" name="Group 19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502" y="3558"/>
                              <a:ext cx="146" cy="75"/>
                              <a:chOff x="5159" y="3865"/>
                              <a:chExt cx="146" cy="33"/>
                            </a:xfrm>
                          </p:grpSpPr>
                          <p:sp>
                            <p:nvSpPr>
                              <p:cNvPr id="193630" name="Rectangle 19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159" y="3865"/>
                                <a:ext cx="1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31" name="Rectangle 19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159" y="3865"/>
                                <a:ext cx="1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808080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09" name="Group 19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244" y="3552"/>
                              <a:ext cx="138" cy="33"/>
                              <a:chOff x="3901" y="3865"/>
                              <a:chExt cx="138" cy="33"/>
                            </a:xfrm>
                          </p:grpSpPr>
                          <p:sp>
                            <p:nvSpPr>
                              <p:cNvPr id="193628" name="Rectangle 19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901" y="3865"/>
                                <a:ext cx="138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29" name="Rectangle 19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901" y="3865"/>
                                <a:ext cx="138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10" name="Group 19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428" y="3552"/>
                              <a:ext cx="153" cy="33"/>
                              <a:chOff x="4085" y="3865"/>
                              <a:chExt cx="153" cy="33"/>
                            </a:xfrm>
                          </p:grpSpPr>
                          <p:sp>
                            <p:nvSpPr>
                              <p:cNvPr id="193626" name="Rectangle 19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85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27" name="Rectangle 20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085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11" name="Group 20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643" y="3552"/>
                              <a:ext cx="153" cy="33"/>
                              <a:chOff x="4300" y="3865"/>
                              <a:chExt cx="153" cy="33"/>
                            </a:xfrm>
                          </p:grpSpPr>
                          <p:sp>
                            <p:nvSpPr>
                              <p:cNvPr id="193624" name="Rectangle 20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300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25" name="Rectangle 20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300" y="3865"/>
                                <a:ext cx="153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12" name="Group 20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842" y="3552"/>
                              <a:ext cx="169" cy="33"/>
                              <a:chOff x="4499" y="3865"/>
                              <a:chExt cx="169" cy="33"/>
                            </a:xfrm>
                          </p:grpSpPr>
                          <p:sp>
                            <p:nvSpPr>
                              <p:cNvPr id="193622" name="Rectangle 20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99" y="3865"/>
                                <a:ext cx="169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23" name="Rectangle 20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499" y="3865"/>
                                <a:ext cx="169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13" name="Group 20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57" y="3552"/>
                              <a:ext cx="185" cy="33"/>
                              <a:chOff x="4714" y="3865"/>
                              <a:chExt cx="185" cy="33"/>
                            </a:xfrm>
                          </p:grpSpPr>
                          <p:sp>
                            <p:nvSpPr>
                              <p:cNvPr id="193620" name="Rectangle 20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714" y="3865"/>
                                <a:ext cx="185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21" name="Rectangle 20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714" y="3865"/>
                                <a:ext cx="185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14" name="Group 21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287" y="3552"/>
                              <a:ext cx="154" cy="33"/>
                              <a:chOff x="4944" y="3865"/>
                              <a:chExt cx="154" cy="33"/>
                            </a:xfrm>
                          </p:grpSpPr>
                          <p:sp>
                            <p:nvSpPr>
                              <p:cNvPr id="193618" name="Rectangle 21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944" y="3865"/>
                                <a:ext cx="154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19" name="Rectangle 21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944" y="3865"/>
                                <a:ext cx="154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93615" name="Group 21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502" y="3552"/>
                              <a:ext cx="146" cy="33"/>
                              <a:chOff x="5159" y="3865"/>
                              <a:chExt cx="146" cy="33"/>
                            </a:xfrm>
                          </p:grpSpPr>
                          <p:sp>
                            <p:nvSpPr>
                              <p:cNvPr id="193616" name="Rectangle 21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159" y="3865"/>
                                <a:ext cx="1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3617" name="Rectangle 21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159" y="3865"/>
                                <a:ext cx="146" cy="33"/>
                              </a:xfrm>
                              <a:prstGeom prst="rect">
                                <a:avLst/>
                              </a:prstGeom>
                              <a:solidFill>
                                <a:srgbClr val="666633"/>
                              </a:solidFill>
                              <a:ln w="7938" cap="rnd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mtClean="0">
                                  <a:solidFill>
                                    <a:srgbClr val="000000"/>
                                  </a:solidFill>
                                  <a:latin typeface="Arial" charset="0"/>
                                  <a:ea typeface="ＭＳ Ｐゴシック" charset="0"/>
                                  <a:cs typeface="宋体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93595" name="Group 2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842" y="4080"/>
                            <a:ext cx="169" cy="75"/>
                            <a:chOff x="4499" y="3865"/>
                            <a:chExt cx="169" cy="33"/>
                          </a:xfrm>
                        </p:grpSpPr>
                        <p:sp>
                          <p:nvSpPr>
                            <p:cNvPr id="193599" name="Rectangle 21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499" y="3865"/>
                              <a:ext cx="169" cy="33"/>
                            </a:xfrm>
                            <a:prstGeom prst="rect">
                              <a:avLst/>
                            </a:prstGeom>
                            <a:solidFill>
                              <a:srgbClr val="80808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600" name="Rectangle 21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499" y="3865"/>
                              <a:ext cx="169" cy="33"/>
                            </a:xfrm>
                            <a:prstGeom prst="rect">
                              <a:avLst/>
                            </a:prstGeom>
                            <a:solidFill>
                              <a:srgbClr val="808080"/>
                            </a:solidFill>
                            <a:ln w="7938" cap="rnd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93596" name="Group 21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842" y="4007"/>
                            <a:ext cx="169" cy="52"/>
                            <a:chOff x="4499" y="3865"/>
                            <a:chExt cx="169" cy="33"/>
                          </a:xfrm>
                        </p:grpSpPr>
                        <p:sp>
                          <p:nvSpPr>
                            <p:cNvPr id="193597" name="Rectangle 22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499" y="3865"/>
                              <a:ext cx="169" cy="33"/>
                            </a:xfrm>
                            <a:prstGeom prst="rect">
                              <a:avLst/>
                            </a:prstGeom>
                            <a:gradFill rotWithShape="1">
                              <a:gsLst>
                                <a:gs pos="0">
                                  <a:srgbClr val="765E00"/>
                                </a:gs>
                                <a:gs pos="100000">
                                  <a:srgbClr val="FFCC00"/>
                                </a:gs>
                              </a:gsLst>
                              <a:lin ang="5400000" scaled="1"/>
                            </a:gra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  <p:sp>
                          <p:nvSpPr>
                            <p:cNvPr id="193598" name="Rectangle 22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499" y="3865"/>
                              <a:ext cx="169" cy="33"/>
                            </a:xfrm>
                            <a:prstGeom prst="rect">
                              <a:avLst/>
                            </a:prstGeom>
                            <a:gradFill rotWithShape="1">
                              <a:gsLst>
                                <a:gs pos="0">
                                  <a:srgbClr val="765E00"/>
                                </a:gs>
                                <a:gs pos="100000">
                                  <a:srgbClr val="FFCC00"/>
                                </a:gs>
                              </a:gsLst>
                              <a:lin ang="5400000" scaled="1"/>
                            </a:gradFill>
                            <a:ln w="7938" cap="rnd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 smtClean="0">
                                <a:solidFill>
                                  <a:srgbClr val="000000"/>
                                </a:solidFill>
                                <a:latin typeface="Arial" charset="0"/>
                                <a:ea typeface="ＭＳ Ｐゴシック" charset="0"/>
                                <a:cs typeface="宋体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93581" name="Group 22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57" y="4007"/>
                          <a:ext cx="185" cy="52"/>
                          <a:chOff x="4714" y="3865"/>
                          <a:chExt cx="185" cy="33"/>
                        </a:xfrm>
                      </p:grpSpPr>
                      <p:sp>
                        <p:nvSpPr>
                          <p:cNvPr id="193588" name="Rectangle 2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4" y="3865"/>
                            <a:ext cx="185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589" name="Rectangle 2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4" y="3865"/>
                            <a:ext cx="185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82" name="Group 22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87" y="4007"/>
                          <a:ext cx="154" cy="52"/>
                          <a:chOff x="4944" y="3865"/>
                          <a:chExt cx="154" cy="33"/>
                        </a:xfrm>
                      </p:grpSpPr>
                      <p:sp>
                        <p:nvSpPr>
                          <p:cNvPr id="193586" name="Rectangle 2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44" y="3865"/>
                            <a:ext cx="154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587" name="Rectangle 2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44" y="3865"/>
                            <a:ext cx="154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93583" name="Group 2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2" y="4007"/>
                          <a:ext cx="146" cy="52"/>
                          <a:chOff x="5159" y="3865"/>
                          <a:chExt cx="146" cy="33"/>
                        </a:xfrm>
                      </p:grpSpPr>
                      <p:sp>
                        <p:nvSpPr>
                          <p:cNvPr id="193584" name="Rectangle 2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59" y="3865"/>
                            <a:ext cx="146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  <p:sp>
                        <p:nvSpPr>
                          <p:cNvPr id="193585" name="Rectangle 2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59" y="3865"/>
                            <a:ext cx="146" cy="33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765E00"/>
                              </a:gs>
                              <a:gs pos="100000">
                                <a:srgbClr val="FFCC00"/>
                              </a:gs>
                            </a:gsLst>
                            <a:lin ang="5400000" scaled="1"/>
                          </a:gradFill>
                          <a:ln w="7938" cap="rnd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mtClean="0">
                              <a:solidFill>
                                <a:srgbClr val="000000"/>
                              </a:solidFill>
                              <a:latin typeface="Arial" charset="0"/>
                              <a:ea typeface="ＭＳ Ｐゴシック" charset="0"/>
                              <a:cs typeface="宋体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93554" name="Group 2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3" y="1296"/>
                      <a:ext cx="1336" cy="2642"/>
                      <a:chOff x="2893" y="1296"/>
                      <a:chExt cx="1336" cy="2642"/>
                    </a:xfrm>
                  </p:grpSpPr>
                  <p:sp>
                    <p:nvSpPr>
                      <p:cNvPr id="193555" name="Freeform 232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2893" y="1680"/>
                        <a:ext cx="92" cy="313"/>
                      </a:xfrm>
                      <a:custGeom>
                        <a:avLst/>
                        <a:gdLst>
                          <a:gd name="T0" fmla="*/ 61 w 92"/>
                          <a:gd name="T1" fmla="*/ 0 h 313"/>
                          <a:gd name="T2" fmla="*/ 61 w 92"/>
                          <a:gd name="T3" fmla="*/ 229 h 313"/>
                          <a:gd name="T4" fmla="*/ 30 w 92"/>
                          <a:gd name="T5" fmla="*/ 229 h 313"/>
                          <a:gd name="T6" fmla="*/ 30 w 92"/>
                          <a:gd name="T7" fmla="*/ 0 h 313"/>
                          <a:gd name="T8" fmla="*/ 61 w 92"/>
                          <a:gd name="T9" fmla="*/ 0 h 313"/>
                          <a:gd name="T10" fmla="*/ 92 w 92"/>
                          <a:gd name="T11" fmla="*/ 213 h 313"/>
                          <a:gd name="T12" fmla="*/ 46 w 92"/>
                          <a:gd name="T13" fmla="*/ 313 h 313"/>
                          <a:gd name="T14" fmla="*/ 0 w 92"/>
                          <a:gd name="T15" fmla="*/ 213 h 313"/>
                          <a:gd name="T16" fmla="*/ 92 w 92"/>
                          <a:gd name="T17" fmla="*/ 213 h 31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92"/>
                          <a:gd name="T28" fmla="*/ 0 h 313"/>
                          <a:gd name="T29" fmla="*/ 92 w 92"/>
                          <a:gd name="T30" fmla="*/ 313 h 31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92" h="313">
                            <a:moveTo>
                              <a:pt x="61" y="0"/>
                            </a:moveTo>
                            <a:lnTo>
                              <a:pt x="61" y="229"/>
                            </a:lnTo>
                            <a:lnTo>
                              <a:pt x="30" y="229"/>
                            </a:lnTo>
                            <a:lnTo>
                              <a:pt x="30" y="0"/>
                            </a:lnTo>
                            <a:lnTo>
                              <a:pt x="61" y="0"/>
                            </a:lnTo>
                            <a:close/>
                            <a:moveTo>
                              <a:pt x="92" y="213"/>
                            </a:moveTo>
                            <a:lnTo>
                              <a:pt x="46" y="313"/>
                            </a:lnTo>
                            <a:lnTo>
                              <a:pt x="0" y="213"/>
                            </a:lnTo>
                            <a:lnTo>
                              <a:pt x="92" y="213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1588">
                        <a:solidFill>
                          <a:srgbClr val="000000"/>
                        </a:solidFill>
                        <a:bevel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193556" name="Rectangle 2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92" y="1728"/>
                        <a:ext cx="744" cy="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9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Developer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193557" name="Freeform 234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2914" y="2352"/>
                        <a:ext cx="62" cy="179"/>
                      </a:xfrm>
                      <a:custGeom>
                        <a:avLst/>
                        <a:gdLst>
                          <a:gd name="T0" fmla="*/ 41 w 62"/>
                          <a:gd name="T1" fmla="*/ 0 h 179"/>
                          <a:gd name="T2" fmla="*/ 41 w 62"/>
                          <a:gd name="T3" fmla="*/ 123 h 179"/>
                          <a:gd name="T4" fmla="*/ 21 w 62"/>
                          <a:gd name="T5" fmla="*/ 123 h 179"/>
                          <a:gd name="T6" fmla="*/ 21 w 62"/>
                          <a:gd name="T7" fmla="*/ 0 h 179"/>
                          <a:gd name="T8" fmla="*/ 41 w 62"/>
                          <a:gd name="T9" fmla="*/ 0 h 179"/>
                          <a:gd name="T10" fmla="*/ 62 w 62"/>
                          <a:gd name="T11" fmla="*/ 112 h 179"/>
                          <a:gd name="T12" fmla="*/ 31 w 62"/>
                          <a:gd name="T13" fmla="*/ 179 h 179"/>
                          <a:gd name="T14" fmla="*/ 0 w 62"/>
                          <a:gd name="T15" fmla="*/ 112 h 179"/>
                          <a:gd name="T16" fmla="*/ 62 w 62"/>
                          <a:gd name="T17" fmla="*/ 112 h 17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62"/>
                          <a:gd name="T28" fmla="*/ 0 h 179"/>
                          <a:gd name="T29" fmla="*/ 62 w 62"/>
                          <a:gd name="T30" fmla="*/ 179 h 17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62" h="179">
                            <a:moveTo>
                              <a:pt x="41" y="0"/>
                            </a:moveTo>
                            <a:lnTo>
                              <a:pt x="41" y="123"/>
                            </a:lnTo>
                            <a:lnTo>
                              <a:pt x="21" y="123"/>
                            </a:lnTo>
                            <a:lnTo>
                              <a:pt x="21" y="0"/>
                            </a:lnTo>
                            <a:lnTo>
                              <a:pt x="41" y="0"/>
                            </a:lnTo>
                            <a:close/>
                            <a:moveTo>
                              <a:pt x="62" y="112"/>
                            </a:moveTo>
                            <a:lnTo>
                              <a:pt x="31" y="179"/>
                            </a:lnTo>
                            <a:lnTo>
                              <a:pt x="0" y="112"/>
                            </a:lnTo>
                            <a:lnTo>
                              <a:pt x="62" y="11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1588">
                        <a:solidFill>
                          <a:srgbClr val="000000"/>
                        </a:solidFill>
                        <a:bevel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193558" name="Rectangle 2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0" y="2352"/>
                        <a:ext cx="276" cy="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22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Lift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193559" name="Rectangle 2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39" y="2352"/>
                        <a:ext cx="259" cy="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22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Off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193560" name="Freeform 237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2928" y="2893"/>
                        <a:ext cx="62" cy="179"/>
                      </a:xfrm>
                      <a:custGeom>
                        <a:avLst/>
                        <a:gdLst>
                          <a:gd name="T0" fmla="*/ 41 w 62"/>
                          <a:gd name="T1" fmla="*/ 0 h 179"/>
                          <a:gd name="T2" fmla="*/ 41 w 62"/>
                          <a:gd name="T3" fmla="*/ 123 h 179"/>
                          <a:gd name="T4" fmla="*/ 21 w 62"/>
                          <a:gd name="T5" fmla="*/ 123 h 179"/>
                          <a:gd name="T6" fmla="*/ 21 w 62"/>
                          <a:gd name="T7" fmla="*/ 0 h 179"/>
                          <a:gd name="T8" fmla="*/ 41 w 62"/>
                          <a:gd name="T9" fmla="*/ 0 h 179"/>
                          <a:gd name="T10" fmla="*/ 62 w 62"/>
                          <a:gd name="T11" fmla="*/ 112 h 179"/>
                          <a:gd name="T12" fmla="*/ 31 w 62"/>
                          <a:gd name="T13" fmla="*/ 179 h 179"/>
                          <a:gd name="T14" fmla="*/ 0 w 62"/>
                          <a:gd name="T15" fmla="*/ 112 h 179"/>
                          <a:gd name="T16" fmla="*/ 62 w 62"/>
                          <a:gd name="T17" fmla="*/ 112 h 17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62"/>
                          <a:gd name="T28" fmla="*/ 0 h 179"/>
                          <a:gd name="T29" fmla="*/ 62 w 62"/>
                          <a:gd name="T30" fmla="*/ 179 h 17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62" h="179">
                            <a:moveTo>
                              <a:pt x="41" y="0"/>
                            </a:moveTo>
                            <a:lnTo>
                              <a:pt x="41" y="123"/>
                            </a:lnTo>
                            <a:lnTo>
                              <a:pt x="21" y="123"/>
                            </a:lnTo>
                            <a:lnTo>
                              <a:pt x="21" y="0"/>
                            </a:lnTo>
                            <a:lnTo>
                              <a:pt x="41" y="0"/>
                            </a:lnTo>
                            <a:close/>
                            <a:moveTo>
                              <a:pt x="62" y="112"/>
                            </a:moveTo>
                            <a:lnTo>
                              <a:pt x="31" y="179"/>
                            </a:lnTo>
                            <a:lnTo>
                              <a:pt x="0" y="112"/>
                            </a:lnTo>
                            <a:lnTo>
                              <a:pt x="62" y="11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1651">
                        <a:solidFill>
                          <a:srgbClr val="000000"/>
                        </a:solidFill>
                        <a:bevel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193561" name="Rectangle 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72" y="2880"/>
                        <a:ext cx="659" cy="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9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Remover 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193562" name="Freeform 239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2928" y="3312"/>
                        <a:ext cx="62" cy="179"/>
                      </a:xfrm>
                      <a:custGeom>
                        <a:avLst/>
                        <a:gdLst>
                          <a:gd name="T0" fmla="*/ 41 w 62"/>
                          <a:gd name="T1" fmla="*/ 0 h 179"/>
                          <a:gd name="T2" fmla="*/ 41 w 62"/>
                          <a:gd name="T3" fmla="*/ 123 h 179"/>
                          <a:gd name="T4" fmla="*/ 21 w 62"/>
                          <a:gd name="T5" fmla="*/ 123 h 179"/>
                          <a:gd name="T6" fmla="*/ 21 w 62"/>
                          <a:gd name="T7" fmla="*/ 0 h 179"/>
                          <a:gd name="T8" fmla="*/ 41 w 62"/>
                          <a:gd name="T9" fmla="*/ 0 h 179"/>
                          <a:gd name="T10" fmla="*/ 62 w 62"/>
                          <a:gd name="T11" fmla="*/ 112 h 179"/>
                          <a:gd name="T12" fmla="*/ 31 w 62"/>
                          <a:gd name="T13" fmla="*/ 179 h 179"/>
                          <a:gd name="T14" fmla="*/ 0 w 62"/>
                          <a:gd name="T15" fmla="*/ 112 h 179"/>
                          <a:gd name="T16" fmla="*/ 62 w 62"/>
                          <a:gd name="T17" fmla="*/ 112 h 17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62"/>
                          <a:gd name="T28" fmla="*/ 0 h 179"/>
                          <a:gd name="T29" fmla="*/ 62 w 62"/>
                          <a:gd name="T30" fmla="*/ 179 h 17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62" h="179">
                            <a:moveTo>
                              <a:pt x="41" y="0"/>
                            </a:moveTo>
                            <a:lnTo>
                              <a:pt x="41" y="123"/>
                            </a:lnTo>
                            <a:lnTo>
                              <a:pt x="21" y="123"/>
                            </a:lnTo>
                            <a:lnTo>
                              <a:pt x="21" y="0"/>
                            </a:lnTo>
                            <a:lnTo>
                              <a:pt x="41" y="0"/>
                            </a:lnTo>
                            <a:close/>
                            <a:moveTo>
                              <a:pt x="62" y="112"/>
                            </a:moveTo>
                            <a:lnTo>
                              <a:pt x="31" y="179"/>
                            </a:lnTo>
                            <a:lnTo>
                              <a:pt x="0" y="112"/>
                            </a:lnTo>
                            <a:lnTo>
                              <a:pt x="62" y="11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1651">
                        <a:solidFill>
                          <a:srgbClr val="000000"/>
                        </a:solidFill>
                        <a:bevel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193563" name="Rectangle 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90" y="3312"/>
                        <a:ext cx="256" cy="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9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RIE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193564" name="Freeform 24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2928" y="3757"/>
                        <a:ext cx="62" cy="179"/>
                      </a:xfrm>
                      <a:custGeom>
                        <a:avLst/>
                        <a:gdLst>
                          <a:gd name="T0" fmla="*/ 41 w 62"/>
                          <a:gd name="T1" fmla="*/ 0 h 179"/>
                          <a:gd name="T2" fmla="*/ 41 w 62"/>
                          <a:gd name="T3" fmla="*/ 123 h 179"/>
                          <a:gd name="T4" fmla="*/ 21 w 62"/>
                          <a:gd name="T5" fmla="*/ 123 h 179"/>
                          <a:gd name="T6" fmla="*/ 21 w 62"/>
                          <a:gd name="T7" fmla="*/ 0 h 179"/>
                          <a:gd name="T8" fmla="*/ 41 w 62"/>
                          <a:gd name="T9" fmla="*/ 0 h 179"/>
                          <a:gd name="T10" fmla="*/ 62 w 62"/>
                          <a:gd name="T11" fmla="*/ 112 h 179"/>
                          <a:gd name="T12" fmla="*/ 31 w 62"/>
                          <a:gd name="T13" fmla="*/ 179 h 179"/>
                          <a:gd name="T14" fmla="*/ 0 w 62"/>
                          <a:gd name="T15" fmla="*/ 112 h 179"/>
                          <a:gd name="T16" fmla="*/ 62 w 62"/>
                          <a:gd name="T17" fmla="*/ 112 h 17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62"/>
                          <a:gd name="T28" fmla="*/ 0 h 179"/>
                          <a:gd name="T29" fmla="*/ 62 w 62"/>
                          <a:gd name="T30" fmla="*/ 179 h 17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62" h="179">
                            <a:moveTo>
                              <a:pt x="41" y="0"/>
                            </a:moveTo>
                            <a:lnTo>
                              <a:pt x="41" y="123"/>
                            </a:lnTo>
                            <a:lnTo>
                              <a:pt x="21" y="123"/>
                            </a:lnTo>
                            <a:lnTo>
                              <a:pt x="21" y="0"/>
                            </a:lnTo>
                            <a:lnTo>
                              <a:pt x="41" y="0"/>
                            </a:lnTo>
                            <a:close/>
                            <a:moveTo>
                              <a:pt x="62" y="112"/>
                            </a:moveTo>
                            <a:lnTo>
                              <a:pt x="31" y="179"/>
                            </a:lnTo>
                            <a:lnTo>
                              <a:pt x="0" y="112"/>
                            </a:lnTo>
                            <a:lnTo>
                              <a:pt x="62" y="11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1651">
                        <a:solidFill>
                          <a:srgbClr val="000000"/>
                        </a:solidFill>
                        <a:bevel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endParaRPr>
                      </a:p>
                    </p:txBody>
                  </p:sp>
                  <p:sp>
                    <p:nvSpPr>
                      <p:cNvPr id="193565" name="Rectangle 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89" y="3754"/>
                        <a:ext cx="1039" cy="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9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Au Deposition 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193566" name="Rectangle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96" y="1440"/>
                        <a:ext cx="533" cy="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7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Si wafer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193567" name="Rectangle 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96" y="1296"/>
                        <a:ext cx="412" cy="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700" b="1" smtClean="0">
                            <a:solidFill>
                              <a:srgbClr val="000000"/>
                            </a:solidFill>
                            <a:latin typeface="Arial" charset="0"/>
                            <a:ea typeface="ＭＳ Ｐゴシック" charset="0"/>
                            <a:cs typeface="宋体" charset="0"/>
                          </a:rPr>
                          <a:t>Resist</a:t>
                        </a:r>
                        <a:endParaRPr lang="en-US" smtClean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  <a:cs typeface="宋体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363765" name="Text Box 245"/>
          <p:cNvSpPr txBox="1">
            <a:spLocks noChangeArrowheads="1"/>
          </p:cNvSpPr>
          <p:nvPr/>
        </p:nvSpPr>
        <p:spPr bwMode="auto">
          <a:xfrm>
            <a:off x="5043488" y="1211263"/>
            <a:ext cx="2879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EBL generates high resolution features with arbitrary patterns</a:t>
            </a:r>
          </a:p>
        </p:txBody>
      </p:sp>
      <p:sp>
        <p:nvSpPr>
          <p:cNvPr id="363766" name="Text Box 246"/>
          <p:cNvSpPr txBox="1">
            <a:spLocks noChangeArrowheads="1"/>
          </p:cNvSpPr>
          <p:nvPr/>
        </p:nvSpPr>
        <p:spPr bwMode="auto">
          <a:xfrm>
            <a:off x="5081588" y="2455863"/>
            <a:ext cx="34258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Positive Resist- expose part is removed; negative resist-expose part remains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Deposition of a Cr adhesion layer (8 nm)</a:t>
            </a:r>
          </a:p>
        </p:txBody>
      </p:sp>
      <p:sp>
        <p:nvSpPr>
          <p:cNvPr id="363767" name="Text Box 247"/>
          <p:cNvSpPr txBox="1">
            <a:spLocks noChangeArrowheads="1"/>
          </p:cNvSpPr>
          <p:nvPr/>
        </p:nvSpPr>
        <p:spPr bwMode="auto">
          <a:xfrm>
            <a:off x="5081588" y="4567238"/>
            <a:ext cx="31099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RIE used to generate deep trench structures on silicon substrate</a:t>
            </a:r>
          </a:p>
        </p:txBody>
      </p:sp>
      <p:sp>
        <p:nvSpPr>
          <p:cNvPr id="193542" name="Rectangle 247"/>
          <p:cNvSpPr>
            <a:spLocks noChangeArrowheads="1"/>
          </p:cNvSpPr>
          <p:nvPr/>
        </p:nvSpPr>
        <p:spPr bwMode="auto">
          <a:xfrm>
            <a:off x="1143000" y="4660900"/>
            <a:ext cx="3136900" cy="14859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3738" y="315913"/>
            <a:ext cx="7339012" cy="611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Times New Roman" charset="0"/>
                <a:ea typeface="ＭＳ Ｐゴシック" charset="0"/>
                <a:cs typeface="Arial" charset="0"/>
              </a:rPr>
              <a:t>Fabrication of Elevated Gold Nano-Bowtie</a:t>
            </a:r>
          </a:p>
          <a:p>
            <a:pPr eaLnBrk="1" hangingPunct="1"/>
            <a:endParaRPr lang="en-US"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95586" name="Text Box 33"/>
          <p:cNvSpPr txBox="1">
            <a:spLocks noChangeArrowheads="1"/>
          </p:cNvSpPr>
          <p:nvPr/>
        </p:nvSpPr>
        <p:spPr bwMode="auto">
          <a:xfrm>
            <a:off x="939800" y="4833938"/>
            <a:ext cx="79756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15000"/>
              </a:spcBef>
              <a:spcAft>
                <a:spcPct val="0"/>
              </a:spcAft>
              <a:buClr>
                <a:srgbClr val="006600"/>
              </a:buClr>
              <a:buFontTx/>
              <a:buChar char="•"/>
            </a:pPr>
            <a:r>
              <a:rPr lang="en-US" sz="1800" b="1" smtClean="0">
                <a:solidFill>
                  <a:srgbClr val="0000FF"/>
                </a:solidFill>
                <a:latin typeface="Times New Roman" charset="0"/>
                <a:cs typeface="宋体" charset="0"/>
              </a:rPr>
              <a:t>Close the gap beyond the EBL limit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Clr>
                <a:srgbClr val="006600"/>
              </a:buClr>
              <a:buFontTx/>
              <a:buChar char="•"/>
            </a:pPr>
            <a:r>
              <a:rPr lang="en-US" sz="1800" b="1" smtClean="0">
                <a:solidFill>
                  <a:srgbClr val="0000FF"/>
                </a:solidFill>
                <a:latin typeface="Times New Roman" charset="0"/>
                <a:cs typeface="宋体" charset="0"/>
              </a:rPr>
              <a:t>Tunable gap size,  density, shape and morphologies 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Clr>
                <a:srgbClr val="006600"/>
              </a:buClr>
              <a:buFontTx/>
              <a:buChar char="•"/>
            </a:pPr>
            <a:r>
              <a:rPr lang="en-US" sz="1800" b="1" smtClean="0">
                <a:solidFill>
                  <a:srgbClr val="0000FF"/>
                </a:solidFill>
                <a:latin typeface="Times New Roman" charset="0"/>
                <a:cs typeface="宋体" charset="0"/>
              </a:rPr>
              <a:t>Fully decoupled from substrate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Clr>
                <a:srgbClr val="006600"/>
              </a:buClr>
              <a:buFontTx/>
              <a:buChar char="•"/>
            </a:pPr>
            <a:r>
              <a:rPr lang="en-US" sz="1800" b="1" smtClean="0">
                <a:solidFill>
                  <a:srgbClr val="0000FF"/>
                </a:solidFill>
                <a:latin typeface="Times New Roman" charset="0"/>
                <a:cs typeface="宋体" charset="0"/>
              </a:rPr>
              <a:t>Serving as a plasmonic nanoantenna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Clr>
                <a:srgbClr val="006600"/>
              </a:buClr>
              <a:buFontTx/>
              <a:buChar char="•"/>
            </a:pPr>
            <a:endParaRPr lang="en-US" sz="1800" b="1" smtClean="0">
              <a:solidFill>
                <a:srgbClr val="0000FF"/>
              </a:solidFill>
              <a:latin typeface="Times New Roman" charset="0"/>
              <a:cs typeface="宋体" charset="0"/>
            </a:endParaRPr>
          </a:p>
        </p:txBody>
      </p:sp>
      <p:pic>
        <p:nvPicPr>
          <p:cNvPr id="195587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7893" r="8334" b="2963"/>
          <a:stretch>
            <a:fillRect/>
          </a:stretch>
        </p:blipFill>
        <p:spPr bwMode="auto">
          <a:xfrm>
            <a:off x="1143000" y="1066800"/>
            <a:ext cx="2514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588" name="Group 9"/>
          <p:cNvGrpSpPr>
            <a:grpSpLocks/>
          </p:cNvGrpSpPr>
          <p:nvPr/>
        </p:nvGrpSpPr>
        <p:grpSpPr bwMode="auto">
          <a:xfrm>
            <a:off x="4178300" y="1243013"/>
            <a:ext cx="3962400" cy="3494087"/>
            <a:chOff x="2947114" y="3718832"/>
            <a:chExt cx="3526711" cy="3082018"/>
          </a:xfrm>
        </p:grpSpPr>
        <p:pic>
          <p:nvPicPr>
            <p:cNvPr id="19559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" r="710" b="16820"/>
            <a:stretch>
              <a:fillRect/>
            </a:stretch>
          </p:blipFill>
          <p:spPr bwMode="auto">
            <a:xfrm>
              <a:off x="2947114" y="3718832"/>
              <a:ext cx="3526711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 rot="5400000">
              <a:off x="4301958" y="4533584"/>
              <a:ext cx="743550" cy="2034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4413568" y="4543386"/>
              <a:ext cx="740749" cy="2034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593" name="TextBox 6"/>
            <p:cNvSpPr txBox="1">
              <a:spLocks noChangeArrowheads="1"/>
            </p:cNvSpPr>
            <p:nvPr/>
          </p:nvSpPr>
          <p:spPr bwMode="auto">
            <a:xfrm>
              <a:off x="4500483" y="3922032"/>
              <a:ext cx="828614" cy="29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cs typeface="宋体" charset="0"/>
                </a:rPr>
                <a:t>7.5 nm</a:t>
              </a:r>
            </a:p>
          </p:txBody>
        </p:sp>
        <p:pic>
          <p:nvPicPr>
            <p:cNvPr id="19559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" t="93042" r="2940" b="-528"/>
            <a:stretch>
              <a:fillRect/>
            </a:stretch>
          </p:blipFill>
          <p:spPr bwMode="auto">
            <a:xfrm>
              <a:off x="2947469" y="6543675"/>
              <a:ext cx="3526237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5589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4599" r="25436" b="26993"/>
          <a:stretch>
            <a:fillRect/>
          </a:stretch>
        </p:blipFill>
        <p:spPr bwMode="auto">
          <a:xfrm>
            <a:off x="1155700" y="2876550"/>
            <a:ext cx="2563813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279400" y="-76200"/>
            <a:ext cx="8445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Effect of Nanostructures – Size and shape</a:t>
            </a:r>
          </a:p>
        </p:txBody>
      </p:sp>
      <p:grpSp>
        <p:nvGrpSpPr>
          <p:cNvPr id="196610" name="Group 6"/>
          <p:cNvGrpSpPr>
            <a:grpSpLocks/>
          </p:cNvGrpSpPr>
          <p:nvPr/>
        </p:nvGrpSpPr>
        <p:grpSpPr bwMode="auto">
          <a:xfrm>
            <a:off x="1382713" y="1079500"/>
            <a:ext cx="5995987" cy="4673600"/>
            <a:chOff x="176213" y="3937000"/>
            <a:chExt cx="5995987" cy="4673600"/>
          </a:xfrm>
        </p:grpSpPr>
        <p:pic>
          <p:nvPicPr>
            <p:cNvPr id="196612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0" b="3448"/>
            <a:stretch>
              <a:fillRect/>
            </a:stretch>
          </p:blipFill>
          <p:spPr bwMode="auto">
            <a:xfrm>
              <a:off x="176213" y="4097338"/>
              <a:ext cx="5995987" cy="451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1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13" y="3937000"/>
              <a:ext cx="2833687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1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725" y="4535488"/>
              <a:ext cx="1025525" cy="75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809750" y="5762625"/>
            <a:ext cx="69723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Bowtie gives the best performance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Effect of Si Post – FDTD Simulations </a:t>
            </a:r>
          </a:p>
        </p:txBody>
      </p:sp>
      <p:sp>
        <p:nvSpPr>
          <p:cNvPr id="198658" name="Text Box 33"/>
          <p:cNvSpPr txBox="1">
            <a:spLocks noChangeArrowheads="1"/>
          </p:cNvSpPr>
          <p:nvPr/>
        </p:nvSpPr>
        <p:spPr bwMode="auto">
          <a:xfrm>
            <a:off x="1308100" y="5732463"/>
            <a:ext cx="74041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15000"/>
              </a:spcBef>
              <a:spcAft>
                <a:spcPct val="0"/>
              </a:spcAft>
              <a:buClr>
                <a:srgbClr val="006600"/>
              </a:buClr>
              <a:buFontTx/>
              <a:buChar char="•"/>
            </a:pPr>
            <a:r>
              <a:rPr lang="en-US" sz="1800" b="1" i="1" smtClean="0">
                <a:solidFill>
                  <a:srgbClr val="0000FF"/>
                </a:solidFill>
                <a:latin typeface="Times New Roman" charset="0"/>
                <a:cs typeface="宋体" charset="0"/>
              </a:rPr>
              <a:t>E</a:t>
            </a:r>
            <a:r>
              <a:rPr lang="en-US" sz="1800" b="1" smtClean="0">
                <a:solidFill>
                  <a:srgbClr val="0000FF"/>
                </a:solidFill>
                <a:latin typeface="Times New Roman" charset="0"/>
                <a:cs typeface="宋体" charset="0"/>
              </a:rPr>
              <a:t> field enhanced by using elevated bowties</a:t>
            </a:r>
          </a:p>
        </p:txBody>
      </p:sp>
      <p:grpSp>
        <p:nvGrpSpPr>
          <p:cNvPr id="198659" name="Group 7"/>
          <p:cNvGrpSpPr>
            <a:grpSpLocks/>
          </p:cNvGrpSpPr>
          <p:nvPr/>
        </p:nvGrpSpPr>
        <p:grpSpPr bwMode="auto">
          <a:xfrm>
            <a:off x="1393825" y="990600"/>
            <a:ext cx="6149975" cy="4679950"/>
            <a:chOff x="1393824" y="990588"/>
            <a:chExt cx="6149976" cy="4679255"/>
          </a:xfrm>
        </p:grpSpPr>
        <p:pic>
          <p:nvPicPr>
            <p:cNvPr id="198660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06"/>
            <a:stretch>
              <a:fillRect/>
            </a:stretch>
          </p:blipFill>
          <p:spPr bwMode="auto">
            <a:xfrm>
              <a:off x="1393824" y="990588"/>
              <a:ext cx="6149976" cy="4679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8661" name="Rectangle 6"/>
            <p:cNvSpPr>
              <a:spLocks noChangeArrowheads="1"/>
            </p:cNvSpPr>
            <p:nvPr/>
          </p:nvSpPr>
          <p:spPr bwMode="auto">
            <a:xfrm>
              <a:off x="4102100" y="3327400"/>
              <a:ext cx="2971800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279400" y="0"/>
            <a:ext cx="8445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Systematic studies of Gap Size on SERS</a:t>
            </a:r>
          </a:p>
        </p:txBody>
      </p:sp>
      <p:grpSp>
        <p:nvGrpSpPr>
          <p:cNvPr id="200706" name="Group 23"/>
          <p:cNvGrpSpPr>
            <a:grpSpLocks/>
          </p:cNvGrpSpPr>
          <p:nvPr/>
        </p:nvGrpSpPr>
        <p:grpSpPr bwMode="auto">
          <a:xfrm>
            <a:off x="1943100" y="1473200"/>
            <a:ext cx="5435600" cy="4762500"/>
            <a:chOff x="1930400" y="1676401"/>
            <a:chExt cx="5434842" cy="4762500"/>
          </a:xfrm>
        </p:grpSpPr>
        <p:pic>
          <p:nvPicPr>
            <p:cNvPr id="200746" name="Picture 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713" y="1676401"/>
              <a:ext cx="876634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47" name="Picture 4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9" t="8293" r="11111"/>
            <a:stretch>
              <a:fillRect/>
            </a:stretch>
          </p:blipFill>
          <p:spPr bwMode="auto">
            <a:xfrm>
              <a:off x="1930400" y="1816101"/>
              <a:ext cx="5434842" cy="462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0707" name="Group 6"/>
          <p:cNvGrpSpPr>
            <a:grpSpLocks/>
          </p:cNvGrpSpPr>
          <p:nvPr/>
        </p:nvGrpSpPr>
        <p:grpSpPr bwMode="auto">
          <a:xfrm>
            <a:off x="7010400" y="990600"/>
            <a:ext cx="1797050" cy="1371600"/>
            <a:chOff x="3044" y="3600"/>
            <a:chExt cx="1132" cy="864"/>
          </a:xfrm>
        </p:grpSpPr>
        <p:sp>
          <p:nvSpPr>
            <p:cNvPr id="200708" name="AutoShape 7"/>
            <p:cNvSpPr>
              <a:spLocks noChangeAspect="1" noChangeArrowheads="1" noTextEdit="1"/>
            </p:cNvSpPr>
            <p:nvPr/>
          </p:nvSpPr>
          <p:spPr bwMode="auto">
            <a:xfrm>
              <a:off x="3044" y="3600"/>
              <a:ext cx="113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0709" name="Group 8"/>
            <p:cNvGrpSpPr>
              <a:grpSpLocks/>
            </p:cNvGrpSpPr>
            <p:nvPr/>
          </p:nvGrpSpPr>
          <p:grpSpPr bwMode="auto">
            <a:xfrm>
              <a:off x="3055" y="3611"/>
              <a:ext cx="1100" cy="833"/>
              <a:chOff x="3055" y="3611"/>
              <a:chExt cx="1100" cy="833"/>
            </a:xfrm>
          </p:grpSpPr>
          <p:pic>
            <p:nvPicPr>
              <p:cNvPr id="200744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6" y="3611"/>
                <a:ext cx="1095" cy="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0745" name="Rectangle 10"/>
              <p:cNvSpPr>
                <a:spLocks noChangeArrowheads="1"/>
              </p:cNvSpPr>
              <p:nvPr/>
            </p:nvSpPr>
            <p:spPr bwMode="auto">
              <a:xfrm>
                <a:off x="3055" y="3611"/>
                <a:ext cx="1100" cy="832"/>
              </a:xfrm>
              <a:prstGeom prst="rect">
                <a:avLst/>
              </a:prstGeom>
              <a:noFill/>
              <a:ln w="3810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200710" name="Line 11"/>
            <p:cNvSpPr>
              <a:spLocks noChangeShapeType="1"/>
            </p:cNvSpPr>
            <p:nvPr/>
          </p:nvSpPr>
          <p:spPr bwMode="auto">
            <a:xfrm>
              <a:off x="3967" y="4187"/>
              <a:ext cx="15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0711" name="Rectangle 12"/>
            <p:cNvSpPr>
              <a:spLocks noChangeArrowheads="1"/>
            </p:cNvSpPr>
            <p:nvPr/>
          </p:nvSpPr>
          <p:spPr bwMode="auto">
            <a:xfrm>
              <a:off x="3936" y="420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 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0712" name="Rectangle 13"/>
            <p:cNvSpPr>
              <a:spLocks noChangeArrowheads="1"/>
            </p:cNvSpPr>
            <p:nvPr/>
          </p:nvSpPr>
          <p:spPr bwMode="auto">
            <a:xfrm>
              <a:off x="3990" y="4202"/>
              <a:ext cx="4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µ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0713" name="Rectangle 14"/>
            <p:cNvSpPr>
              <a:spLocks noChangeArrowheads="1"/>
            </p:cNvSpPr>
            <p:nvPr/>
          </p:nvSpPr>
          <p:spPr bwMode="auto">
            <a:xfrm>
              <a:off x="4027" y="4202"/>
              <a:ext cx="5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grpSp>
          <p:nvGrpSpPr>
            <p:cNvPr id="200714" name="Group 15"/>
            <p:cNvGrpSpPr>
              <a:grpSpLocks/>
            </p:cNvGrpSpPr>
            <p:nvPr/>
          </p:nvGrpSpPr>
          <p:grpSpPr bwMode="auto">
            <a:xfrm>
              <a:off x="3055" y="3611"/>
              <a:ext cx="480" cy="426"/>
              <a:chOff x="3055" y="3611"/>
              <a:chExt cx="480" cy="426"/>
            </a:xfrm>
          </p:grpSpPr>
          <p:pic>
            <p:nvPicPr>
              <p:cNvPr id="200737" name="Picture 1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3" y="3623"/>
                <a:ext cx="47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0738" name="Group 17"/>
              <p:cNvGrpSpPr>
                <a:grpSpLocks/>
              </p:cNvGrpSpPr>
              <p:nvPr/>
            </p:nvGrpSpPr>
            <p:grpSpPr bwMode="auto">
              <a:xfrm>
                <a:off x="3055" y="3611"/>
                <a:ext cx="480" cy="426"/>
                <a:chOff x="3055" y="3611"/>
                <a:chExt cx="480" cy="426"/>
              </a:xfrm>
            </p:grpSpPr>
            <p:sp>
              <p:nvSpPr>
                <p:cNvPr id="200741" name="Freeform 18"/>
                <p:cNvSpPr>
                  <a:spLocks noEditPoints="1"/>
                </p:cNvSpPr>
                <p:nvPr/>
              </p:nvSpPr>
              <p:spPr bwMode="auto">
                <a:xfrm>
                  <a:off x="3055" y="3611"/>
                  <a:ext cx="480" cy="426"/>
                </a:xfrm>
                <a:custGeom>
                  <a:avLst/>
                  <a:gdLst>
                    <a:gd name="T0" fmla="*/ 0 w 480"/>
                    <a:gd name="T1" fmla="*/ 0 h 426"/>
                    <a:gd name="T2" fmla="*/ 480 w 480"/>
                    <a:gd name="T3" fmla="*/ 0 h 426"/>
                    <a:gd name="T4" fmla="*/ 480 w 480"/>
                    <a:gd name="T5" fmla="*/ 426 h 426"/>
                    <a:gd name="T6" fmla="*/ 0 w 480"/>
                    <a:gd name="T7" fmla="*/ 426 h 426"/>
                    <a:gd name="T8" fmla="*/ 0 w 480"/>
                    <a:gd name="T9" fmla="*/ 0 h 426"/>
                    <a:gd name="T10" fmla="*/ 13 w 480"/>
                    <a:gd name="T11" fmla="*/ 420 h 426"/>
                    <a:gd name="T12" fmla="*/ 7 w 480"/>
                    <a:gd name="T13" fmla="*/ 414 h 426"/>
                    <a:gd name="T14" fmla="*/ 474 w 480"/>
                    <a:gd name="T15" fmla="*/ 414 h 426"/>
                    <a:gd name="T16" fmla="*/ 468 w 480"/>
                    <a:gd name="T17" fmla="*/ 420 h 426"/>
                    <a:gd name="T18" fmla="*/ 468 w 480"/>
                    <a:gd name="T19" fmla="*/ 7 h 426"/>
                    <a:gd name="T20" fmla="*/ 474 w 480"/>
                    <a:gd name="T21" fmla="*/ 12 h 426"/>
                    <a:gd name="T22" fmla="*/ 7 w 480"/>
                    <a:gd name="T23" fmla="*/ 12 h 426"/>
                    <a:gd name="T24" fmla="*/ 13 w 480"/>
                    <a:gd name="T25" fmla="*/ 7 h 426"/>
                    <a:gd name="T26" fmla="*/ 13 w 480"/>
                    <a:gd name="T27" fmla="*/ 420 h 42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80"/>
                    <a:gd name="T43" fmla="*/ 0 h 426"/>
                    <a:gd name="T44" fmla="*/ 480 w 480"/>
                    <a:gd name="T45" fmla="*/ 426 h 42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80" h="426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426"/>
                      </a:lnTo>
                      <a:lnTo>
                        <a:pt x="0" y="426"/>
                      </a:lnTo>
                      <a:lnTo>
                        <a:pt x="0" y="0"/>
                      </a:lnTo>
                      <a:close/>
                      <a:moveTo>
                        <a:pt x="13" y="420"/>
                      </a:moveTo>
                      <a:lnTo>
                        <a:pt x="7" y="414"/>
                      </a:lnTo>
                      <a:lnTo>
                        <a:pt x="474" y="414"/>
                      </a:lnTo>
                      <a:lnTo>
                        <a:pt x="468" y="420"/>
                      </a:lnTo>
                      <a:lnTo>
                        <a:pt x="468" y="7"/>
                      </a:lnTo>
                      <a:lnTo>
                        <a:pt x="474" y="12"/>
                      </a:lnTo>
                      <a:lnTo>
                        <a:pt x="7" y="12"/>
                      </a:lnTo>
                      <a:lnTo>
                        <a:pt x="13" y="7"/>
                      </a:lnTo>
                      <a:lnTo>
                        <a:pt x="13" y="4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0742" name="Rectangle 19"/>
                <p:cNvSpPr>
                  <a:spLocks noChangeArrowheads="1"/>
                </p:cNvSpPr>
                <p:nvPr/>
              </p:nvSpPr>
              <p:spPr bwMode="auto">
                <a:xfrm>
                  <a:off x="3055" y="3611"/>
                  <a:ext cx="480" cy="426"/>
                </a:xfrm>
                <a:prstGeom prst="rect">
                  <a:avLst/>
                </a:prstGeom>
                <a:noFill/>
                <a:ln w="1588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200743" name="Freeform 20"/>
                <p:cNvSpPr>
                  <a:spLocks/>
                </p:cNvSpPr>
                <p:nvPr/>
              </p:nvSpPr>
              <p:spPr bwMode="auto">
                <a:xfrm>
                  <a:off x="3062" y="3618"/>
                  <a:ext cx="467" cy="413"/>
                </a:xfrm>
                <a:custGeom>
                  <a:avLst/>
                  <a:gdLst>
                    <a:gd name="T0" fmla="*/ 6 w 467"/>
                    <a:gd name="T1" fmla="*/ 413 h 413"/>
                    <a:gd name="T2" fmla="*/ 0 w 467"/>
                    <a:gd name="T3" fmla="*/ 407 h 413"/>
                    <a:gd name="T4" fmla="*/ 467 w 467"/>
                    <a:gd name="T5" fmla="*/ 407 h 413"/>
                    <a:gd name="T6" fmla="*/ 461 w 467"/>
                    <a:gd name="T7" fmla="*/ 413 h 413"/>
                    <a:gd name="T8" fmla="*/ 461 w 467"/>
                    <a:gd name="T9" fmla="*/ 0 h 413"/>
                    <a:gd name="T10" fmla="*/ 467 w 467"/>
                    <a:gd name="T11" fmla="*/ 5 h 413"/>
                    <a:gd name="T12" fmla="*/ 0 w 467"/>
                    <a:gd name="T13" fmla="*/ 5 h 413"/>
                    <a:gd name="T14" fmla="*/ 6 w 467"/>
                    <a:gd name="T15" fmla="*/ 0 h 413"/>
                    <a:gd name="T16" fmla="*/ 6 w 467"/>
                    <a:gd name="T17" fmla="*/ 413 h 4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7"/>
                    <a:gd name="T28" fmla="*/ 0 h 413"/>
                    <a:gd name="T29" fmla="*/ 467 w 467"/>
                    <a:gd name="T30" fmla="*/ 413 h 41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7" h="413">
                      <a:moveTo>
                        <a:pt x="6" y="413"/>
                      </a:moveTo>
                      <a:lnTo>
                        <a:pt x="0" y="407"/>
                      </a:lnTo>
                      <a:lnTo>
                        <a:pt x="467" y="407"/>
                      </a:lnTo>
                      <a:lnTo>
                        <a:pt x="461" y="413"/>
                      </a:lnTo>
                      <a:lnTo>
                        <a:pt x="461" y="0"/>
                      </a:lnTo>
                      <a:lnTo>
                        <a:pt x="467" y="5"/>
                      </a:ln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6" y="413"/>
                      </a:lnTo>
                    </a:path>
                  </a:pathLst>
                </a:custGeom>
                <a:noFill/>
                <a:ln w="1588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00739" name="Line 21"/>
              <p:cNvSpPr>
                <a:spLocks noChangeShapeType="1"/>
              </p:cNvSpPr>
              <p:nvPr/>
            </p:nvSpPr>
            <p:spPr bwMode="auto">
              <a:xfrm>
                <a:off x="3343" y="3942"/>
                <a:ext cx="12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740" name="Rectangle 22"/>
              <p:cNvSpPr>
                <a:spLocks noChangeArrowheads="1"/>
              </p:cNvSpPr>
              <p:nvPr/>
            </p:nvSpPr>
            <p:spPr bwMode="auto">
              <a:xfrm>
                <a:off x="3305" y="3982"/>
                <a:ext cx="14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smtClean="0">
                    <a:solidFill>
                      <a:srgbClr val="FF0000"/>
                    </a:solidFill>
                    <a:latin typeface="Arial" charset="0"/>
                    <a:ea typeface="ＭＳ Ｐゴシック" charset="0"/>
                    <a:cs typeface="宋体" charset="0"/>
                  </a:rPr>
                  <a:t>100 nm</a:t>
                </a: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pic>
          <p:nvPicPr>
            <p:cNvPr id="200715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3611"/>
              <a:ext cx="1095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716" name="Rectangle 24"/>
            <p:cNvSpPr>
              <a:spLocks noChangeArrowheads="1"/>
            </p:cNvSpPr>
            <p:nvPr/>
          </p:nvSpPr>
          <p:spPr bwMode="auto">
            <a:xfrm>
              <a:off x="3055" y="3611"/>
              <a:ext cx="1100" cy="832"/>
            </a:xfrm>
            <a:prstGeom prst="rect">
              <a:avLst/>
            </a:prstGeom>
            <a:noFill/>
            <a:ln w="381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pic>
          <p:nvPicPr>
            <p:cNvPr id="200717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3611"/>
              <a:ext cx="1095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718" name="Rectangle 26"/>
            <p:cNvSpPr>
              <a:spLocks noChangeArrowheads="1"/>
            </p:cNvSpPr>
            <p:nvPr/>
          </p:nvSpPr>
          <p:spPr bwMode="auto">
            <a:xfrm>
              <a:off x="3055" y="3611"/>
              <a:ext cx="1100" cy="832"/>
            </a:xfrm>
            <a:prstGeom prst="rect">
              <a:avLst/>
            </a:prstGeom>
            <a:noFill/>
            <a:ln w="381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0719" name="Line 27"/>
            <p:cNvSpPr>
              <a:spLocks noChangeShapeType="1"/>
            </p:cNvSpPr>
            <p:nvPr/>
          </p:nvSpPr>
          <p:spPr bwMode="auto">
            <a:xfrm>
              <a:off x="3967" y="4187"/>
              <a:ext cx="15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0720" name="Rectangle 28"/>
            <p:cNvSpPr>
              <a:spLocks noChangeArrowheads="1"/>
            </p:cNvSpPr>
            <p:nvPr/>
          </p:nvSpPr>
          <p:spPr bwMode="auto">
            <a:xfrm>
              <a:off x="3936" y="420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 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0721" name="Rectangle 29"/>
            <p:cNvSpPr>
              <a:spLocks noChangeArrowheads="1"/>
            </p:cNvSpPr>
            <p:nvPr/>
          </p:nvSpPr>
          <p:spPr bwMode="auto">
            <a:xfrm>
              <a:off x="3990" y="4202"/>
              <a:ext cx="4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µ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0722" name="Rectangle 30"/>
            <p:cNvSpPr>
              <a:spLocks noChangeArrowheads="1"/>
            </p:cNvSpPr>
            <p:nvPr/>
          </p:nvSpPr>
          <p:spPr bwMode="auto">
            <a:xfrm>
              <a:off x="4027" y="4202"/>
              <a:ext cx="5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pic>
          <p:nvPicPr>
            <p:cNvPr id="200723" name="Picture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3623"/>
              <a:ext cx="47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0724" name="Group 32"/>
            <p:cNvGrpSpPr>
              <a:grpSpLocks/>
            </p:cNvGrpSpPr>
            <p:nvPr/>
          </p:nvGrpSpPr>
          <p:grpSpPr bwMode="auto">
            <a:xfrm>
              <a:off x="3055" y="3611"/>
              <a:ext cx="480" cy="426"/>
              <a:chOff x="3055" y="3611"/>
              <a:chExt cx="480" cy="426"/>
            </a:xfrm>
          </p:grpSpPr>
          <p:sp>
            <p:nvSpPr>
              <p:cNvPr id="200734" name="Freeform 33"/>
              <p:cNvSpPr>
                <a:spLocks noEditPoints="1"/>
              </p:cNvSpPr>
              <p:nvPr/>
            </p:nvSpPr>
            <p:spPr bwMode="auto">
              <a:xfrm>
                <a:off x="3055" y="3611"/>
                <a:ext cx="480" cy="426"/>
              </a:xfrm>
              <a:custGeom>
                <a:avLst/>
                <a:gdLst>
                  <a:gd name="T0" fmla="*/ 0 w 480"/>
                  <a:gd name="T1" fmla="*/ 0 h 426"/>
                  <a:gd name="T2" fmla="*/ 480 w 480"/>
                  <a:gd name="T3" fmla="*/ 0 h 426"/>
                  <a:gd name="T4" fmla="*/ 480 w 480"/>
                  <a:gd name="T5" fmla="*/ 426 h 426"/>
                  <a:gd name="T6" fmla="*/ 0 w 480"/>
                  <a:gd name="T7" fmla="*/ 426 h 426"/>
                  <a:gd name="T8" fmla="*/ 0 w 480"/>
                  <a:gd name="T9" fmla="*/ 0 h 426"/>
                  <a:gd name="T10" fmla="*/ 13 w 480"/>
                  <a:gd name="T11" fmla="*/ 420 h 426"/>
                  <a:gd name="T12" fmla="*/ 7 w 480"/>
                  <a:gd name="T13" fmla="*/ 414 h 426"/>
                  <a:gd name="T14" fmla="*/ 474 w 480"/>
                  <a:gd name="T15" fmla="*/ 414 h 426"/>
                  <a:gd name="T16" fmla="*/ 468 w 480"/>
                  <a:gd name="T17" fmla="*/ 420 h 426"/>
                  <a:gd name="T18" fmla="*/ 468 w 480"/>
                  <a:gd name="T19" fmla="*/ 7 h 426"/>
                  <a:gd name="T20" fmla="*/ 474 w 480"/>
                  <a:gd name="T21" fmla="*/ 12 h 426"/>
                  <a:gd name="T22" fmla="*/ 7 w 480"/>
                  <a:gd name="T23" fmla="*/ 12 h 426"/>
                  <a:gd name="T24" fmla="*/ 13 w 480"/>
                  <a:gd name="T25" fmla="*/ 7 h 426"/>
                  <a:gd name="T26" fmla="*/ 13 w 480"/>
                  <a:gd name="T27" fmla="*/ 420 h 4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0"/>
                  <a:gd name="T43" fmla="*/ 0 h 426"/>
                  <a:gd name="T44" fmla="*/ 480 w 480"/>
                  <a:gd name="T45" fmla="*/ 426 h 4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0" h="426">
                    <a:moveTo>
                      <a:pt x="0" y="0"/>
                    </a:moveTo>
                    <a:lnTo>
                      <a:pt x="480" y="0"/>
                    </a:lnTo>
                    <a:lnTo>
                      <a:pt x="480" y="426"/>
                    </a:lnTo>
                    <a:lnTo>
                      <a:pt x="0" y="426"/>
                    </a:lnTo>
                    <a:lnTo>
                      <a:pt x="0" y="0"/>
                    </a:lnTo>
                    <a:close/>
                    <a:moveTo>
                      <a:pt x="13" y="420"/>
                    </a:moveTo>
                    <a:lnTo>
                      <a:pt x="7" y="414"/>
                    </a:lnTo>
                    <a:lnTo>
                      <a:pt x="474" y="414"/>
                    </a:lnTo>
                    <a:lnTo>
                      <a:pt x="468" y="420"/>
                    </a:lnTo>
                    <a:lnTo>
                      <a:pt x="468" y="7"/>
                    </a:lnTo>
                    <a:lnTo>
                      <a:pt x="474" y="12"/>
                    </a:lnTo>
                    <a:lnTo>
                      <a:pt x="7" y="12"/>
                    </a:lnTo>
                    <a:lnTo>
                      <a:pt x="13" y="7"/>
                    </a:lnTo>
                    <a:lnTo>
                      <a:pt x="13" y="4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735" name="Rectangle 34"/>
              <p:cNvSpPr>
                <a:spLocks noChangeArrowheads="1"/>
              </p:cNvSpPr>
              <p:nvPr/>
            </p:nvSpPr>
            <p:spPr bwMode="auto">
              <a:xfrm>
                <a:off x="3055" y="3611"/>
                <a:ext cx="480" cy="426"/>
              </a:xfrm>
              <a:prstGeom prst="rect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200736" name="Freeform 35"/>
              <p:cNvSpPr>
                <a:spLocks/>
              </p:cNvSpPr>
              <p:nvPr/>
            </p:nvSpPr>
            <p:spPr bwMode="auto">
              <a:xfrm>
                <a:off x="3062" y="3618"/>
                <a:ext cx="467" cy="413"/>
              </a:xfrm>
              <a:custGeom>
                <a:avLst/>
                <a:gdLst>
                  <a:gd name="T0" fmla="*/ 6 w 467"/>
                  <a:gd name="T1" fmla="*/ 413 h 413"/>
                  <a:gd name="T2" fmla="*/ 0 w 467"/>
                  <a:gd name="T3" fmla="*/ 407 h 413"/>
                  <a:gd name="T4" fmla="*/ 467 w 467"/>
                  <a:gd name="T5" fmla="*/ 407 h 413"/>
                  <a:gd name="T6" fmla="*/ 461 w 467"/>
                  <a:gd name="T7" fmla="*/ 413 h 413"/>
                  <a:gd name="T8" fmla="*/ 461 w 467"/>
                  <a:gd name="T9" fmla="*/ 0 h 413"/>
                  <a:gd name="T10" fmla="*/ 467 w 467"/>
                  <a:gd name="T11" fmla="*/ 5 h 413"/>
                  <a:gd name="T12" fmla="*/ 0 w 467"/>
                  <a:gd name="T13" fmla="*/ 5 h 413"/>
                  <a:gd name="T14" fmla="*/ 6 w 467"/>
                  <a:gd name="T15" fmla="*/ 0 h 413"/>
                  <a:gd name="T16" fmla="*/ 6 w 467"/>
                  <a:gd name="T17" fmla="*/ 413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7"/>
                  <a:gd name="T28" fmla="*/ 0 h 413"/>
                  <a:gd name="T29" fmla="*/ 467 w 46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7" h="413">
                    <a:moveTo>
                      <a:pt x="6" y="413"/>
                    </a:moveTo>
                    <a:lnTo>
                      <a:pt x="0" y="407"/>
                    </a:lnTo>
                    <a:lnTo>
                      <a:pt x="467" y="407"/>
                    </a:lnTo>
                    <a:lnTo>
                      <a:pt x="461" y="413"/>
                    </a:lnTo>
                    <a:lnTo>
                      <a:pt x="461" y="0"/>
                    </a:lnTo>
                    <a:lnTo>
                      <a:pt x="467" y="5"/>
                    </a:lnTo>
                    <a:lnTo>
                      <a:pt x="0" y="5"/>
                    </a:lnTo>
                    <a:lnTo>
                      <a:pt x="6" y="0"/>
                    </a:lnTo>
                    <a:lnTo>
                      <a:pt x="6" y="413"/>
                    </a:lnTo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0725" name="Line 36"/>
            <p:cNvSpPr>
              <a:spLocks noChangeShapeType="1"/>
            </p:cNvSpPr>
            <p:nvPr/>
          </p:nvSpPr>
          <p:spPr bwMode="auto">
            <a:xfrm>
              <a:off x="3343" y="3942"/>
              <a:ext cx="12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0726" name="Rectangle 37"/>
            <p:cNvSpPr>
              <a:spLocks noChangeArrowheads="1"/>
            </p:cNvSpPr>
            <p:nvPr/>
          </p:nvSpPr>
          <p:spPr bwMode="auto">
            <a:xfrm>
              <a:off x="3305" y="3982"/>
              <a:ext cx="14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100 nm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pic>
          <p:nvPicPr>
            <p:cNvPr id="200727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3623"/>
              <a:ext cx="47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0728" name="Group 39"/>
            <p:cNvGrpSpPr>
              <a:grpSpLocks/>
            </p:cNvGrpSpPr>
            <p:nvPr/>
          </p:nvGrpSpPr>
          <p:grpSpPr bwMode="auto">
            <a:xfrm>
              <a:off x="3055" y="3611"/>
              <a:ext cx="480" cy="426"/>
              <a:chOff x="3055" y="3611"/>
              <a:chExt cx="480" cy="426"/>
            </a:xfrm>
          </p:grpSpPr>
          <p:sp>
            <p:nvSpPr>
              <p:cNvPr id="200731" name="Freeform 40"/>
              <p:cNvSpPr>
                <a:spLocks noEditPoints="1"/>
              </p:cNvSpPr>
              <p:nvPr/>
            </p:nvSpPr>
            <p:spPr bwMode="auto">
              <a:xfrm>
                <a:off x="3055" y="3611"/>
                <a:ext cx="480" cy="426"/>
              </a:xfrm>
              <a:custGeom>
                <a:avLst/>
                <a:gdLst>
                  <a:gd name="T0" fmla="*/ 0 w 480"/>
                  <a:gd name="T1" fmla="*/ 0 h 426"/>
                  <a:gd name="T2" fmla="*/ 480 w 480"/>
                  <a:gd name="T3" fmla="*/ 0 h 426"/>
                  <a:gd name="T4" fmla="*/ 480 w 480"/>
                  <a:gd name="T5" fmla="*/ 426 h 426"/>
                  <a:gd name="T6" fmla="*/ 0 w 480"/>
                  <a:gd name="T7" fmla="*/ 426 h 426"/>
                  <a:gd name="T8" fmla="*/ 0 w 480"/>
                  <a:gd name="T9" fmla="*/ 0 h 426"/>
                  <a:gd name="T10" fmla="*/ 13 w 480"/>
                  <a:gd name="T11" fmla="*/ 420 h 426"/>
                  <a:gd name="T12" fmla="*/ 7 w 480"/>
                  <a:gd name="T13" fmla="*/ 414 h 426"/>
                  <a:gd name="T14" fmla="*/ 474 w 480"/>
                  <a:gd name="T15" fmla="*/ 414 h 426"/>
                  <a:gd name="T16" fmla="*/ 468 w 480"/>
                  <a:gd name="T17" fmla="*/ 420 h 426"/>
                  <a:gd name="T18" fmla="*/ 468 w 480"/>
                  <a:gd name="T19" fmla="*/ 7 h 426"/>
                  <a:gd name="T20" fmla="*/ 474 w 480"/>
                  <a:gd name="T21" fmla="*/ 12 h 426"/>
                  <a:gd name="T22" fmla="*/ 7 w 480"/>
                  <a:gd name="T23" fmla="*/ 12 h 426"/>
                  <a:gd name="T24" fmla="*/ 13 w 480"/>
                  <a:gd name="T25" fmla="*/ 7 h 426"/>
                  <a:gd name="T26" fmla="*/ 13 w 480"/>
                  <a:gd name="T27" fmla="*/ 420 h 4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0"/>
                  <a:gd name="T43" fmla="*/ 0 h 426"/>
                  <a:gd name="T44" fmla="*/ 480 w 480"/>
                  <a:gd name="T45" fmla="*/ 426 h 4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0" h="426">
                    <a:moveTo>
                      <a:pt x="0" y="0"/>
                    </a:moveTo>
                    <a:lnTo>
                      <a:pt x="480" y="0"/>
                    </a:lnTo>
                    <a:lnTo>
                      <a:pt x="480" y="426"/>
                    </a:lnTo>
                    <a:lnTo>
                      <a:pt x="0" y="426"/>
                    </a:lnTo>
                    <a:lnTo>
                      <a:pt x="0" y="0"/>
                    </a:lnTo>
                    <a:close/>
                    <a:moveTo>
                      <a:pt x="13" y="420"/>
                    </a:moveTo>
                    <a:lnTo>
                      <a:pt x="7" y="414"/>
                    </a:lnTo>
                    <a:lnTo>
                      <a:pt x="474" y="414"/>
                    </a:lnTo>
                    <a:lnTo>
                      <a:pt x="468" y="420"/>
                    </a:lnTo>
                    <a:lnTo>
                      <a:pt x="468" y="7"/>
                    </a:lnTo>
                    <a:lnTo>
                      <a:pt x="474" y="12"/>
                    </a:lnTo>
                    <a:lnTo>
                      <a:pt x="7" y="12"/>
                    </a:lnTo>
                    <a:lnTo>
                      <a:pt x="13" y="7"/>
                    </a:lnTo>
                    <a:lnTo>
                      <a:pt x="13" y="4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732" name="Rectangle 41"/>
              <p:cNvSpPr>
                <a:spLocks noChangeArrowheads="1"/>
              </p:cNvSpPr>
              <p:nvPr/>
            </p:nvSpPr>
            <p:spPr bwMode="auto">
              <a:xfrm>
                <a:off x="3055" y="3611"/>
                <a:ext cx="480" cy="426"/>
              </a:xfrm>
              <a:prstGeom prst="rect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200733" name="Freeform 42"/>
              <p:cNvSpPr>
                <a:spLocks/>
              </p:cNvSpPr>
              <p:nvPr/>
            </p:nvSpPr>
            <p:spPr bwMode="auto">
              <a:xfrm>
                <a:off x="3062" y="3618"/>
                <a:ext cx="467" cy="413"/>
              </a:xfrm>
              <a:custGeom>
                <a:avLst/>
                <a:gdLst>
                  <a:gd name="T0" fmla="*/ 6 w 467"/>
                  <a:gd name="T1" fmla="*/ 413 h 413"/>
                  <a:gd name="T2" fmla="*/ 0 w 467"/>
                  <a:gd name="T3" fmla="*/ 407 h 413"/>
                  <a:gd name="T4" fmla="*/ 467 w 467"/>
                  <a:gd name="T5" fmla="*/ 407 h 413"/>
                  <a:gd name="T6" fmla="*/ 461 w 467"/>
                  <a:gd name="T7" fmla="*/ 413 h 413"/>
                  <a:gd name="T8" fmla="*/ 461 w 467"/>
                  <a:gd name="T9" fmla="*/ 0 h 413"/>
                  <a:gd name="T10" fmla="*/ 467 w 467"/>
                  <a:gd name="T11" fmla="*/ 5 h 413"/>
                  <a:gd name="T12" fmla="*/ 0 w 467"/>
                  <a:gd name="T13" fmla="*/ 5 h 413"/>
                  <a:gd name="T14" fmla="*/ 6 w 467"/>
                  <a:gd name="T15" fmla="*/ 0 h 413"/>
                  <a:gd name="T16" fmla="*/ 6 w 467"/>
                  <a:gd name="T17" fmla="*/ 413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7"/>
                  <a:gd name="T28" fmla="*/ 0 h 413"/>
                  <a:gd name="T29" fmla="*/ 467 w 46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7" h="413">
                    <a:moveTo>
                      <a:pt x="6" y="413"/>
                    </a:moveTo>
                    <a:lnTo>
                      <a:pt x="0" y="407"/>
                    </a:lnTo>
                    <a:lnTo>
                      <a:pt x="467" y="407"/>
                    </a:lnTo>
                    <a:lnTo>
                      <a:pt x="461" y="413"/>
                    </a:lnTo>
                    <a:lnTo>
                      <a:pt x="461" y="0"/>
                    </a:lnTo>
                    <a:lnTo>
                      <a:pt x="467" y="5"/>
                    </a:lnTo>
                    <a:lnTo>
                      <a:pt x="0" y="5"/>
                    </a:lnTo>
                    <a:lnTo>
                      <a:pt x="6" y="0"/>
                    </a:lnTo>
                    <a:lnTo>
                      <a:pt x="6" y="413"/>
                    </a:lnTo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0729" name="Line 43"/>
            <p:cNvSpPr>
              <a:spLocks noChangeShapeType="1"/>
            </p:cNvSpPr>
            <p:nvPr/>
          </p:nvSpPr>
          <p:spPr bwMode="auto">
            <a:xfrm>
              <a:off x="3343" y="3942"/>
              <a:ext cx="12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0730" name="Rectangle 44"/>
            <p:cNvSpPr>
              <a:spLocks noChangeArrowheads="1"/>
            </p:cNvSpPr>
            <p:nvPr/>
          </p:nvSpPr>
          <p:spPr bwMode="auto">
            <a:xfrm>
              <a:off x="3328" y="3961"/>
              <a:ext cx="14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100 nm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01638" y="620688"/>
            <a:ext cx="8340725" cy="593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Plasmon: Collective Motion of Electrons</a:t>
            </a:r>
          </a:p>
        </p:txBody>
      </p:sp>
      <p:sp>
        <p:nvSpPr>
          <p:cNvPr id="142338" name="Rectangle 2"/>
          <p:cNvSpPr>
            <a:spLocks/>
          </p:cNvSpPr>
          <p:nvPr/>
        </p:nvSpPr>
        <p:spPr bwMode="auto">
          <a:xfrm>
            <a:off x="1116013" y="2374900"/>
            <a:ext cx="803275" cy="2366963"/>
          </a:xfrm>
          <a:prstGeom prst="rect">
            <a:avLst/>
          </a:prstGeom>
          <a:solidFill>
            <a:srgbClr val="E6578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142339" name="Rectangle 3"/>
          <p:cNvSpPr>
            <a:spLocks/>
          </p:cNvSpPr>
          <p:nvPr/>
        </p:nvSpPr>
        <p:spPr bwMode="auto">
          <a:xfrm>
            <a:off x="1258888" y="2374900"/>
            <a:ext cx="803275" cy="2366963"/>
          </a:xfrm>
          <a:prstGeom prst="rect">
            <a:avLst/>
          </a:prstGeom>
          <a:solidFill>
            <a:srgbClr val="6293FE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4196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2054225"/>
            <a:ext cx="23495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116263"/>
            <a:ext cx="1704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342" name="Group 6"/>
          <p:cNvGrpSpPr>
            <a:grpSpLocks/>
          </p:cNvGrpSpPr>
          <p:nvPr/>
        </p:nvGrpSpPr>
        <p:grpSpPr bwMode="auto">
          <a:xfrm>
            <a:off x="1697038" y="4438650"/>
            <a:ext cx="588962" cy="312738"/>
            <a:chOff x="0" y="0"/>
            <a:chExt cx="528" cy="280"/>
          </a:xfrm>
        </p:grpSpPr>
        <p:sp>
          <p:nvSpPr>
            <p:cNvPr id="142357" name="Line 7"/>
            <p:cNvSpPr>
              <a:spLocks noChangeShapeType="1"/>
            </p:cNvSpPr>
            <p:nvPr/>
          </p:nvSpPr>
          <p:spPr bwMode="auto">
            <a:xfrm>
              <a:off x="328" y="0"/>
              <a:ext cx="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358" name="Line 8"/>
            <p:cNvSpPr>
              <a:spLocks noChangeShapeType="1"/>
            </p:cNvSpPr>
            <p:nvPr/>
          </p:nvSpPr>
          <p:spPr bwMode="auto">
            <a:xfrm>
              <a:off x="200" y="0"/>
              <a:ext cx="0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359" name="Line 9"/>
            <p:cNvSpPr>
              <a:spLocks noChangeShapeType="1"/>
            </p:cNvSpPr>
            <p:nvPr/>
          </p:nvSpPr>
          <p:spPr bwMode="auto">
            <a:xfrm>
              <a:off x="320" y="144"/>
              <a:ext cx="2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360" name="Line 10"/>
            <p:cNvSpPr>
              <a:spLocks noChangeShapeType="1"/>
            </p:cNvSpPr>
            <p:nvPr/>
          </p:nvSpPr>
          <p:spPr bwMode="auto">
            <a:xfrm rot="10800000">
              <a:off x="0" y="144"/>
              <a:ext cx="2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423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4776788"/>
            <a:ext cx="3222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4" name="AutoShape 12"/>
          <p:cNvSpPr>
            <a:spLocks/>
          </p:cNvSpPr>
          <p:nvPr/>
        </p:nvSpPr>
        <p:spPr bwMode="auto">
          <a:xfrm>
            <a:off x="1303338" y="3286125"/>
            <a:ext cx="527050" cy="152400"/>
          </a:xfrm>
          <a:prstGeom prst="rightArrow">
            <a:avLst>
              <a:gd name="adj1" fmla="val 41185"/>
              <a:gd name="adj2" fmla="val 117247"/>
            </a:avLst>
          </a:prstGeom>
          <a:solidFill>
            <a:srgbClr val="FFF95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142345" name="AutoShape 13"/>
          <p:cNvSpPr>
            <a:spLocks/>
          </p:cNvSpPr>
          <p:nvPr/>
        </p:nvSpPr>
        <p:spPr bwMode="auto">
          <a:xfrm>
            <a:off x="1303338" y="3465513"/>
            <a:ext cx="527050" cy="150812"/>
          </a:xfrm>
          <a:prstGeom prst="rightArrow">
            <a:avLst>
              <a:gd name="adj1" fmla="val 41185"/>
              <a:gd name="adj2" fmla="val 118482"/>
            </a:avLst>
          </a:prstGeom>
          <a:solidFill>
            <a:srgbClr val="FFF95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142346" name="AutoShape 14"/>
          <p:cNvSpPr>
            <a:spLocks/>
          </p:cNvSpPr>
          <p:nvPr/>
        </p:nvSpPr>
        <p:spPr bwMode="auto">
          <a:xfrm>
            <a:off x="1303338" y="3643313"/>
            <a:ext cx="527050" cy="152400"/>
          </a:xfrm>
          <a:prstGeom prst="rightArrow">
            <a:avLst>
              <a:gd name="adj1" fmla="val 41185"/>
              <a:gd name="adj2" fmla="val 117247"/>
            </a:avLst>
          </a:prstGeom>
          <a:solidFill>
            <a:srgbClr val="FFF95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pic>
        <p:nvPicPr>
          <p:cNvPr id="14234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911475"/>
            <a:ext cx="2397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8" name="Line 16"/>
          <p:cNvSpPr>
            <a:spLocks noChangeShapeType="1"/>
          </p:cNvSpPr>
          <p:nvPr/>
        </p:nvSpPr>
        <p:spPr bwMode="auto">
          <a:xfrm rot="10800000" flipH="1">
            <a:off x="1990725" y="2133600"/>
            <a:ext cx="0" cy="57150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49" name="Rectangle 17"/>
          <p:cNvSpPr>
            <a:spLocks/>
          </p:cNvSpPr>
          <p:nvPr/>
        </p:nvSpPr>
        <p:spPr bwMode="auto">
          <a:xfrm>
            <a:off x="1606550" y="1849438"/>
            <a:ext cx="7508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electron</a:t>
            </a:r>
          </a:p>
        </p:txBody>
      </p:sp>
      <p:sp>
        <p:nvSpPr>
          <p:cNvPr id="142350" name="Line 18"/>
          <p:cNvSpPr>
            <a:spLocks noChangeShapeType="1"/>
          </p:cNvSpPr>
          <p:nvPr/>
        </p:nvSpPr>
        <p:spPr bwMode="auto">
          <a:xfrm>
            <a:off x="1187450" y="4483100"/>
            <a:ext cx="0" cy="55403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51" name="Rectangle 19"/>
          <p:cNvSpPr>
            <a:spLocks/>
          </p:cNvSpPr>
          <p:nvPr/>
        </p:nvSpPr>
        <p:spPr bwMode="auto">
          <a:xfrm>
            <a:off x="1041400" y="5108575"/>
            <a:ext cx="282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ion</a:t>
            </a:r>
          </a:p>
        </p:txBody>
      </p:sp>
      <p:pic>
        <p:nvPicPr>
          <p:cNvPr id="14235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098925"/>
            <a:ext cx="173196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3" name="Rectangle 21"/>
          <p:cNvSpPr>
            <a:spLocks/>
          </p:cNvSpPr>
          <p:nvPr/>
        </p:nvSpPr>
        <p:spPr bwMode="auto">
          <a:xfrm>
            <a:off x="3787775" y="2263775"/>
            <a:ext cx="144462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electric field:</a:t>
            </a:r>
          </a:p>
        </p:txBody>
      </p:sp>
      <p:sp>
        <p:nvSpPr>
          <p:cNvPr id="142354" name="Rectangle 22"/>
          <p:cNvSpPr>
            <a:spLocks/>
          </p:cNvSpPr>
          <p:nvPr/>
        </p:nvSpPr>
        <p:spPr bwMode="auto">
          <a:xfrm>
            <a:off x="3576638" y="3370263"/>
            <a:ext cx="17145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restoring force:</a:t>
            </a:r>
          </a:p>
        </p:txBody>
      </p:sp>
      <p:sp>
        <p:nvSpPr>
          <p:cNvPr id="142355" name="Rectangle 23"/>
          <p:cNvSpPr>
            <a:spLocks/>
          </p:cNvSpPr>
          <p:nvPr/>
        </p:nvSpPr>
        <p:spPr bwMode="auto">
          <a:xfrm>
            <a:off x="2971800" y="4505325"/>
            <a:ext cx="23876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oscillation frequency:</a:t>
            </a:r>
          </a:p>
        </p:txBody>
      </p:sp>
      <p:sp>
        <p:nvSpPr>
          <p:cNvPr id="142356" name="Rectangle 24"/>
          <p:cNvSpPr>
            <a:spLocks/>
          </p:cNvSpPr>
          <p:nvPr/>
        </p:nvSpPr>
        <p:spPr bwMode="auto">
          <a:xfrm>
            <a:off x="2960688" y="5897563"/>
            <a:ext cx="34718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typical energy: 5~15eV</a:t>
            </a:r>
          </a:p>
        </p:txBody>
      </p:sp>
    </p:spTree>
    <p:extLst>
      <p:ext uri="{BB962C8B-B14F-4D97-AF65-F5344CB8AC3E}">
        <p14:creationId xmlns:p14="http://schemas.microsoft.com/office/powerpoint/2010/main" val="2353888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279400" y="0"/>
            <a:ext cx="8445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Gap-dependent SERS enhancement</a:t>
            </a:r>
          </a:p>
        </p:txBody>
      </p:sp>
      <p:pic>
        <p:nvPicPr>
          <p:cNvPr id="202754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r="9959"/>
          <a:stretch>
            <a:fillRect/>
          </a:stretch>
        </p:blipFill>
        <p:spPr bwMode="auto">
          <a:xfrm>
            <a:off x="1181100" y="785813"/>
            <a:ext cx="6997700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2755" name="Group 6"/>
          <p:cNvGrpSpPr>
            <a:grpSpLocks/>
          </p:cNvGrpSpPr>
          <p:nvPr/>
        </p:nvGrpSpPr>
        <p:grpSpPr bwMode="auto">
          <a:xfrm>
            <a:off x="5181600" y="1123950"/>
            <a:ext cx="1797050" cy="1371600"/>
            <a:chOff x="3044" y="3600"/>
            <a:chExt cx="1132" cy="864"/>
          </a:xfrm>
        </p:grpSpPr>
        <p:sp>
          <p:nvSpPr>
            <p:cNvPr id="202756" name="AutoShape 7"/>
            <p:cNvSpPr>
              <a:spLocks noChangeAspect="1" noChangeArrowheads="1" noTextEdit="1"/>
            </p:cNvSpPr>
            <p:nvPr/>
          </p:nvSpPr>
          <p:spPr bwMode="auto">
            <a:xfrm>
              <a:off x="3044" y="3600"/>
              <a:ext cx="113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2757" name="Group 8"/>
            <p:cNvGrpSpPr>
              <a:grpSpLocks/>
            </p:cNvGrpSpPr>
            <p:nvPr/>
          </p:nvGrpSpPr>
          <p:grpSpPr bwMode="auto">
            <a:xfrm>
              <a:off x="3055" y="3611"/>
              <a:ext cx="1100" cy="833"/>
              <a:chOff x="3055" y="3611"/>
              <a:chExt cx="1100" cy="833"/>
            </a:xfrm>
          </p:grpSpPr>
          <p:pic>
            <p:nvPicPr>
              <p:cNvPr id="202792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6" y="3611"/>
                <a:ext cx="1095" cy="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2793" name="Rectangle 10"/>
              <p:cNvSpPr>
                <a:spLocks noChangeArrowheads="1"/>
              </p:cNvSpPr>
              <p:nvPr/>
            </p:nvSpPr>
            <p:spPr bwMode="auto">
              <a:xfrm>
                <a:off x="3055" y="3611"/>
                <a:ext cx="1100" cy="832"/>
              </a:xfrm>
              <a:prstGeom prst="rect">
                <a:avLst/>
              </a:prstGeom>
              <a:noFill/>
              <a:ln w="3810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sp>
          <p:nvSpPr>
            <p:cNvPr id="202758" name="Line 11"/>
            <p:cNvSpPr>
              <a:spLocks noChangeShapeType="1"/>
            </p:cNvSpPr>
            <p:nvPr/>
          </p:nvSpPr>
          <p:spPr bwMode="auto">
            <a:xfrm>
              <a:off x="3967" y="4187"/>
              <a:ext cx="15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2759" name="Rectangle 12"/>
            <p:cNvSpPr>
              <a:spLocks noChangeArrowheads="1"/>
            </p:cNvSpPr>
            <p:nvPr/>
          </p:nvSpPr>
          <p:spPr bwMode="auto">
            <a:xfrm>
              <a:off x="3936" y="420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 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2760" name="Rectangle 13"/>
            <p:cNvSpPr>
              <a:spLocks noChangeArrowheads="1"/>
            </p:cNvSpPr>
            <p:nvPr/>
          </p:nvSpPr>
          <p:spPr bwMode="auto">
            <a:xfrm>
              <a:off x="3990" y="4202"/>
              <a:ext cx="4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µ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2761" name="Rectangle 14"/>
            <p:cNvSpPr>
              <a:spLocks noChangeArrowheads="1"/>
            </p:cNvSpPr>
            <p:nvPr/>
          </p:nvSpPr>
          <p:spPr bwMode="auto">
            <a:xfrm>
              <a:off x="4027" y="4202"/>
              <a:ext cx="5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grpSp>
          <p:nvGrpSpPr>
            <p:cNvPr id="202762" name="Group 15"/>
            <p:cNvGrpSpPr>
              <a:grpSpLocks/>
            </p:cNvGrpSpPr>
            <p:nvPr/>
          </p:nvGrpSpPr>
          <p:grpSpPr bwMode="auto">
            <a:xfrm>
              <a:off x="3055" y="3611"/>
              <a:ext cx="480" cy="426"/>
              <a:chOff x="3055" y="3611"/>
              <a:chExt cx="480" cy="426"/>
            </a:xfrm>
          </p:grpSpPr>
          <p:pic>
            <p:nvPicPr>
              <p:cNvPr id="202785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3" y="3623"/>
                <a:ext cx="47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2786" name="Group 17"/>
              <p:cNvGrpSpPr>
                <a:grpSpLocks/>
              </p:cNvGrpSpPr>
              <p:nvPr/>
            </p:nvGrpSpPr>
            <p:grpSpPr bwMode="auto">
              <a:xfrm>
                <a:off x="3055" y="3611"/>
                <a:ext cx="480" cy="426"/>
                <a:chOff x="3055" y="3611"/>
                <a:chExt cx="480" cy="426"/>
              </a:xfrm>
            </p:grpSpPr>
            <p:sp>
              <p:nvSpPr>
                <p:cNvPr id="202789" name="Freeform 18"/>
                <p:cNvSpPr>
                  <a:spLocks noEditPoints="1"/>
                </p:cNvSpPr>
                <p:nvPr/>
              </p:nvSpPr>
              <p:spPr bwMode="auto">
                <a:xfrm>
                  <a:off x="3055" y="3611"/>
                  <a:ext cx="480" cy="426"/>
                </a:xfrm>
                <a:custGeom>
                  <a:avLst/>
                  <a:gdLst>
                    <a:gd name="T0" fmla="*/ 0 w 480"/>
                    <a:gd name="T1" fmla="*/ 0 h 426"/>
                    <a:gd name="T2" fmla="*/ 480 w 480"/>
                    <a:gd name="T3" fmla="*/ 0 h 426"/>
                    <a:gd name="T4" fmla="*/ 480 w 480"/>
                    <a:gd name="T5" fmla="*/ 426 h 426"/>
                    <a:gd name="T6" fmla="*/ 0 w 480"/>
                    <a:gd name="T7" fmla="*/ 426 h 426"/>
                    <a:gd name="T8" fmla="*/ 0 w 480"/>
                    <a:gd name="T9" fmla="*/ 0 h 426"/>
                    <a:gd name="T10" fmla="*/ 13 w 480"/>
                    <a:gd name="T11" fmla="*/ 420 h 426"/>
                    <a:gd name="T12" fmla="*/ 7 w 480"/>
                    <a:gd name="T13" fmla="*/ 414 h 426"/>
                    <a:gd name="T14" fmla="*/ 474 w 480"/>
                    <a:gd name="T15" fmla="*/ 414 h 426"/>
                    <a:gd name="T16" fmla="*/ 468 w 480"/>
                    <a:gd name="T17" fmla="*/ 420 h 426"/>
                    <a:gd name="T18" fmla="*/ 468 w 480"/>
                    <a:gd name="T19" fmla="*/ 7 h 426"/>
                    <a:gd name="T20" fmla="*/ 474 w 480"/>
                    <a:gd name="T21" fmla="*/ 12 h 426"/>
                    <a:gd name="T22" fmla="*/ 7 w 480"/>
                    <a:gd name="T23" fmla="*/ 12 h 426"/>
                    <a:gd name="T24" fmla="*/ 13 w 480"/>
                    <a:gd name="T25" fmla="*/ 7 h 426"/>
                    <a:gd name="T26" fmla="*/ 13 w 480"/>
                    <a:gd name="T27" fmla="*/ 420 h 42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80"/>
                    <a:gd name="T43" fmla="*/ 0 h 426"/>
                    <a:gd name="T44" fmla="*/ 480 w 480"/>
                    <a:gd name="T45" fmla="*/ 426 h 42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80" h="426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426"/>
                      </a:lnTo>
                      <a:lnTo>
                        <a:pt x="0" y="426"/>
                      </a:lnTo>
                      <a:lnTo>
                        <a:pt x="0" y="0"/>
                      </a:lnTo>
                      <a:close/>
                      <a:moveTo>
                        <a:pt x="13" y="420"/>
                      </a:moveTo>
                      <a:lnTo>
                        <a:pt x="7" y="414"/>
                      </a:lnTo>
                      <a:lnTo>
                        <a:pt x="474" y="414"/>
                      </a:lnTo>
                      <a:lnTo>
                        <a:pt x="468" y="420"/>
                      </a:lnTo>
                      <a:lnTo>
                        <a:pt x="468" y="7"/>
                      </a:lnTo>
                      <a:lnTo>
                        <a:pt x="474" y="12"/>
                      </a:lnTo>
                      <a:lnTo>
                        <a:pt x="7" y="12"/>
                      </a:lnTo>
                      <a:lnTo>
                        <a:pt x="13" y="7"/>
                      </a:lnTo>
                      <a:lnTo>
                        <a:pt x="13" y="4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2790" name="Rectangle 19"/>
                <p:cNvSpPr>
                  <a:spLocks noChangeArrowheads="1"/>
                </p:cNvSpPr>
                <p:nvPr/>
              </p:nvSpPr>
              <p:spPr bwMode="auto">
                <a:xfrm>
                  <a:off x="3055" y="3611"/>
                  <a:ext cx="480" cy="426"/>
                </a:xfrm>
                <a:prstGeom prst="rect">
                  <a:avLst/>
                </a:prstGeom>
                <a:noFill/>
                <a:ln w="1588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宋体" charset="0"/>
                  </a:endParaRPr>
                </a:p>
              </p:txBody>
            </p:sp>
            <p:sp>
              <p:nvSpPr>
                <p:cNvPr id="202791" name="Freeform 20"/>
                <p:cNvSpPr>
                  <a:spLocks/>
                </p:cNvSpPr>
                <p:nvPr/>
              </p:nvSpPr>
              <p:spPr bwMode="auto">
                <a:xfrm>
                  <a:off x="3062" y="3618"/>
                  <a:ext cx="467" cy="413"/>
                </a:xfrm>
                <a:custGeom>
                  <a:avLst/>
                  <a:gdLst>
                    <a:gd name="T0" fmla="*/ 6 w 467"/>
                    <a:gd name="T1" fmla="*/ 413 h 413"/>
                    <a:gd name="T2" fmla="*/ 0 w 467"/>
                    <a:gd name="T3" fmla="*/ 407 h 413"/>
                    <a:gd name="T4" fmla="*/ 467 w 467"/>
                    <a:gd name="T5" fmla="*/ 407 h 413"/>
                    <a:gd name="T6" fmla="*/ 461 w 467"/>
                    <a:gd name="T7" fmla="*/ 413 h 413"/>
                    <a:gd name="T8" fmla="*/ 461 w 467"/>
                    <a:gd name="T9" fmla="*/ 0 h 413"/>
                    <a:gd name="T10" fmla="*/ 467 w 467"/>
                    <a:gd name="T11" fmla="*/ 5 h 413"/>
                    <a:gd name="T12" fmla="*/ 0 w 467"/>
                    <a:gd name="T13" fmla="*/ 5 h 413"/>
                    <a:gd name="T14" fmla="*/ 6 w 467"/>
                    <a:gd name="T15" fmla="*/ 0 h 413"/>
                    <a:gd name="T16" fmla="*/ 6 w 467"/>
                    <a:gd name="T17" fmla="*/ 413 h 4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7"/>
                    <a:gd name="T28" fmla="*/ 0 h 413"/>
                    <a:gd name="T29" fmla="*/ 467 w 467"/>
                    <a:gd name="T30" fmla="*/ 413 h 41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7" h="413">
                      <a:moveTo>
                        <a:pt x="6" y="413"/>
                      </a:moveTo>
                      <a:lnTo>
                        <a:pt x="0" y="407"/>
                      </a:lnTo>
                      <a:lnTo>
                        <a:pt x="467" y="407"/>
                      </a:lnTo>
                      <a:lnTo>
                        <a:pt x="461" y="413"/>
                      </a:lnTo>
                      <a:lnTo>
                        <a:pt x="461" y="0"/>
                      </a:lnTo>
                      <a:lnTo>
                        <a:pt x="467" y="5"/>
                      </a:ln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6" y="413"/>
                      </a:lnTo>
                    </a:path>
                  </a:pathLst>
                </a:custGeom>
                <a:noFill/>
                <a:ln w="1588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02787" name="Line 21"/>
              <p:cNvSpPr>
                <a:spLocks noChangeShapeType="1"/>
              </p:cNvSpPr>
              <p:nvPr/>
            </p:nvSpPr>
            <p:spPr bwMode="auto">
              <a:xfrm>
                <a:off x="3343" y="3942"/>
                <a:ext cx="12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2788" name="Rectangle 22"/>
              <p:cNvSpPr>
                <a:spLocks noChangeArrowheads="1"/>
              </p:cNvSpPr>
              <p:nvPr/>
            </p:nvSpPr>
            <p:spPr bwMode="auto">
              <a:xfrm>
                <a:off x="3305" y="3982"/>
                <a:ext cx="14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smtClean="0">
                    <a:solidFill>
                      <a:srgbClr val="FF0000"/>
                    </a:solidFill>
                    <a:latin typeface="Arial" charset="0"/>
                    <a:ea typeface="ＭＳ Ｐゴシック" charset="0"/>
                    <a:cs typeface="宋体" charset="0"/>
                  </a:rPr>
                  <a:t>100 nm</a:t>
                </a: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</p:grpSp>
        <p:pic>
          <p:nvPicPr>
            <p:cNvPr id="202763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3611"/>
              <a:ext cx="1095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764" name="Rectangle 24"/>
            <p:cNvSpPr>
              <a:spLocks noChangeArrowheads="1"/>
            </p:cNvSpPr>
            <p:nvPr/>
          </p:nvSpPr>
          <p:spPr bwMode="auto">
            <a:xfrm>
              <a:off x="3055" y="3611"/>
              <a:ext cx="1100" cy="832"/>
            </a:xfrm>
            <a:prstGeom prst="rect">
              <a:avLst/>
            </a:prstGeom>
            <a:noFill/>
            <a:ln w="381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pic>
          <p:nvPicPr>
            <p:cNvPr id="202765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3611"/>
              <a:ext cx="1095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766" name="Rectangle 26"/>
            <p:cNvSpPr>
              <a:spLocks noChangeArrowheads="1"/>
            </p:cNvSpPr>
            <p:nvPr/>
          </p:nvSpPr>
          <p:spPr bwMode="auto">
            <a:xfrm>
              <a:off x="3055" y="3611"/>
              <a:ext cx="1100" cy="832"/>
            </a:xfrm>
            <a:prstGeom prst="rect">
              <a:avLst/>
            </a:prstGeom>
            <a:noFill/>
            <a:ln w="3810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2767" name="Line 27"/>
            <p:cNvSpPr>
              <a:spLocks noChangeShapeType="1"/>
            </p:cNvSpPr>
            <p:nvPr/>
          </p:nvSpPr>
          <p:spPr bwMode="auto">
            <a:xfrm>
              <a:off x="3967" y="4187"/>
              <a:ext cx="15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2768" name="Rectangle 28"/>
            <p:cNvSpPr>
              <a:spLocks noChangeArrowheads="1"/>
            </p:cNvSpPr>
            <p:nvPr/>
          </p:nvSpPr>
          <p:spPr bwMode="auto">
            <a:xfrm>
              <a:off x="3936" y="420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 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2769" name="Rectangle 29"/>
            <p:cNvSpPr>
              <a:spLocks noChangeArrowheads="1"/>
            </p:cNvSpPr>
            <p:nvPr/>
          </p:nvSpPr>
          <p:spPr bwMode="auto">
            <a:xfrm>
              <a:off x="3990" y="4202"/>
              <a:ext cx="4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µ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sp>
          <p:nvSpPr>
            <p:cNvPr id="202770" name="Rectangle 30"/>
            <p:cNvSpPr>
              <a:spLocks noChangeArrowheads="1"/>
            </p:cNvSpPr>
            <p:nvPr/>
          </p:nvSpPr>
          <p:spPr bwMode="auto">
            <a:xfrm>
              <a:off x="4027" y="4202"/>
              <a:ext cx="5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pic>
          <p:nvPicPr>
            <p:cNvPr id="202771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3623"/>
              <a:ext cx="47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2772" name="Group 32"/>
            <p:cNvGrpSpPr>
              <a:grpSpLocks/>
            </p:cNvGrpSpPr>
            <p:nvPr/>
          </p:nvGrpSpPr>
          <p:grpSpPr bwMode="auto">
            <a:xfrm>
              <a:off x="3055" y="3611"/>
              <a:ext cx="480" cy="426"/>
              <a:chOff x="3055" y="3611"/>
              <a:chExt cx="480" cy="426"/>
            </a:xfrm>
          </p:grpSpPr>
          <p:sp>
            <p:nvSpPr>
              <p:cNvPr id="202782" name="Freeform 33"/>
              <p:cNvSpPr>
                <a:spLocks noEditPoints="1"/>
              </p:cNvSpPr>
              <p:nvPr/>
            </p:nvSpPr>
            <p:spPr bwMode="auto">
              <a:xfrm>
                <a:off x="3055" y="3611"/>
                <a:ext cx="480" cy="426"/>
              </a:xfrm>
              <a:custGeom>
                <a:avLst/>
                <a:gdLst>
                  <a:gd name="T0" fmla="*/ 0 w 480"/>
                  <a:gd name="T1" fmla="*/ 0 h 426"/>
                  <a:gd name="T2" fmla="*/ 480 w 480"/>
                  <a:gd name="T3" fmla="*/ 0 h 426"/>
                  <a:gd name="T4" fmla="*/ 480 w 480"/>
                  <a:gd name="T5" fmla="*/ 426 h 426"/>
                  <a:gd name="T6" fmla="*/ 0 w 480"/>
                  <a:gd name="T7" fmla="*/ 426 h 426"/>
                  <a:gd name="T8" fmla="*/ 0 w 480"/>
                  <a:gd name="T9" fmla="*/ 0 h 426"/>
                  <a:gd name="T10" fmla="*/ 13 w 480"/>
                  <a:gd name="T11" fmla="*/ 420 h 426"/>
                  <a:gd name="T12" fmla="*/ 7 w 480"/>
                  <a:gd name="T13" fmla="*/ 414 h 426"/>
                  <a:gd name="T14" fmla="*/ 474 w 480"/>
                  <a:gd name="T15" fmla="*/ 414 h 426"/>
                  <a:gd name="T16" fmla="*/ 468 w 480"/>
                  <a:gd name="T17" fmla="*/ 420 h 426"/>
                  <a:gd name="T18" fmla="*/ 468 w 480"/>
                  <a:gd name="T19" fmla="*/ 7 h 426"/>
                  <a:gd name="T20" fmla="*/ 474 w 480"/>
                  <a:gd name="T21" fmla="*/ 12 h 426"/>
                  <a:gd name="T22" fmla="*/ 7 w 480"/>
                  <a:gd name="T23" fmla="*/ 12 h 426"/>
                  <a:gd name="T24" fmla="*/ 13 w 480"/>
                  <a:gd name="T25" fmla="*/ 7 h 426"/>
                  <a:gd name="T26" fmla="*/ 13 w 480"/>
                  <a:gd name="T27" fmla="*/ 420 h 4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0"/>
                  <a:gd name="T43" fmla="*/ 0 h 426"/>
                  <a:gd name="T44" fmla="*/ 480 w 480"/>
                  <a:gd name="T45" fmla="*/ 426 h 4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0" h="426">
                    <a:moveTo>
                      <a:pt x="0" y="0"/>
                    </a:moveTo>
                    <a:lnTo>
                      <a:pt x="480" y="0"/>
                    </a:lnTo>
                    <a:lnTo>
                      <a:pt x="480" y="426"/>
                    </a:lnTo>
                    <a:lnTo>
                      <a:pt x="0" y="426"/>
                    </a:lnTo>
                    <a:lnTo>
                      <a:pt x="0" y="0"/>
                    </a:lnTo>
                    <a:close/>
                    <a:moveTo>
                      <a:pt x="13" y="420"/>
                    </a:moveTo>
                    <a:lnTo>
                      <a:pt x="7" y="414"/>
                    </a:lnTo>
                    <a:lnTo>
                      <a:pt x="474" y="414"/>
                    </a:lnTo>
                    <a:lnTo>
                      <a:pt x="468" y="420"/>
                    </a:lnTo>
                    <a:lnTo>
                      <a:pt x="468" y="7"/>
                    </a:lnTo>
                    <a:lnTo>
                      <a:pt x="474" y="12"/>
                    </a:lnTo>
                    <a:lnTo>
                      <a:pt x="7" y="12"/>
                    </a:lnTo>
                    <a:lnTo>
                      <a:pt x="13" y="7"/>
                    </a:lnTo>
                    <a:lnTo>
                      <a:pt x="13" y="4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2783" name="Rectangle 34"/>
              <p:cNvSpPr>
                <a:spLocks noChangeArrowheads="1"/>
              </p:cNvSpPr>
              <p:nvPr/>
            </p:nvSpPr>
            <p:spPr bwMode="auto">
              <a:xfrm>
                <a:off x="3055" y="3611"/>
                <a:ext cx="480" cy="426"/>
              </a:xfrm>
              <a:prstGeom prst="rect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202784" name="Freeform 35"/>
              <p:cNvSpPr>
                <a:spLocks/>
              </p:cNvSpPr>
              <p:nvPr/>
            </p:nvSpPr>
            <p:spPr bwMode="auto">
              <a:xfrm>
                <a:off x="3062" y="3618"/>
                <a:ext cx="467" cy="413"/>
              </a:xfrm>
              <a:custGeom>
                <a:avLst/>
                <a:gdLst>
                  <a:gd name="T0" fmla="*/ 6 w 467"/>
                  <a:gd name="T1" fmla="*/ 413 h 413"/>
                  <a:gd name="T2" fmla="*/ 0 w 467"/>
                  <a:gd name="T3" fmla="*/ 407 h 413"/>
                  <a:gd name="T4" fmla="*/ 467 w 467"/>
                  <a:gd name="T5" fmla="*/ 407 h 413"/>
                  <a:gd name="T6" fmla="*/ 461 w 467"/>
                  <a:gd name="T7" fmla="*/ 413 h 413"/>
                  <a:gd name="T8" fmla="*/ 461 w 467"/>
                  <a:gd name="T9" fmla="*/ 0 h 413"/>
                  <a:gd name="T10" fmla="*/ 467 w 467"/>
                  <a:gd name="T11" fmla="*/ 5 h 413"/>
                  <a:gd name="T12" fmla="*/ 0 w 467"/>
                  <a:gd name="T13" fmla="*/ 5 h 413"/>
                  <a:gd name="T14" fmla="*/ 6 w 467"/>
                  <a:gd name="T15" fmla="*/ 0 h 413"/>
                  <a:gd name="T16" fmla="*/ 6 w 467"/>
                  <a:gd name="T17" fmla="*/ 413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7"/>
                  <a:gd name="T28" fmla="*/ 0 h 413"/>
                  <a:gd name="T29" fmla="*/ 467 w 46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7" h="413">
                    <a:moveTo>
                      <a:pt x="6" y="413"/>
                    </a:moveTo>
                    <a:lnTo>
                      <a:pt x="0" y="407"/>
                    </a:lnTo>
                    <a:lnTo>
                      <a:pt x="467" y="407"/>
                    </a:lnTo>
                    <a:lnTo>
                      <a:pt x="461" y="413"/>
                    </a:lnTo>
                    <a:lnTo>
                      <a:pt x="461" y="0"/>
                    </a:lnTo>
                    <a:lnTo>
                      <a:pt x="467" y="5"/>
                    </a:lnTo>
                    <a:lnTo>
                      <a:pt x="0" y="5"/>
                    </a:lnTo>
                    <a:lnTo>
                      <a:pt x="6" y="0"/>
                    </a:lnTo>
                    <a:lnTo>
                      <a:pt x="6" y="413"/>
                    </a:lnTo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2773" name="Line 36"/>
            <p:cNvSpPr>
              <a:spLocks noChangeShapeType="1"/>
            </p:cNvSpPr>
            <p:nvPr/>
          </p:nvSpPr>
          <p:spPr bwMode="auto">
            <a:xfrm>
              <a:off x="3343" y="3942"/>
              <a:ext cx="12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2774" name="Rectangle 37"/>
            <p:cNvSpPr>
              <a:spLocks noChangeArrowheads="1"/>
            </p:cNvSpPr>
            <p:nvPr/>
          </p:nvSpPr>
          <p:spPr bwMode="auto">
            <a:xfrm>
              <a:off x="3305" y="3982"/>
              <a:ext cx="14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100 nm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  <p:pic>
          <p:nvPicPr>
            <p:cNvPr id="202775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" y="3623"/>
              <a:ext cx="47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2776" name="Group 39"/>
            <p:cNvGrpSpPr>
              <a:grpSpLocks/>
            </p:cNvGrpSpPr>
            <p:nvPr/>
          </p:nvGrpSpPr>
          <p:grpSpPr bwMode="auto">
            <a:xfrm>
              <a:off x="3055" y="3611"/>
              <a:ext cx="480" cy="426"/>
              <a:chOff x="3055" y="3611"/>
              <a:chExt cx="480" cy="426"/>
            </a:xfrm>
          </p:grpSpPr>
          <p:sp>
            <p:nvSpPr>
              <p:cNvPr id="202779" name="Freeform 40"/>
              <p:cNvSpPr>
                <a:spLocks noEditPoints="1"/>
              </p:cNvSpPr>
              <p:nvPr/>
            </p:nvSpPr>
            <p:spPr bwMode="auto">
              <a:xfrm>
                <a:off x="3055" y="3611"/>
                <a:ext cx="480" cy="426"/>
              </a:xfrm>
              <a:custGeom>
                <a:avLst/>
                <a:gdLst>
                  <a:gd name="T0" fmla="*/ 0 w 480"/>
                  <a:gd name="T1" fmla="*/ 0 h 426"/>
                  <a:gd name="T2" fmla="*/ 480 w 480"/>
                  <a:gd name="T3" fmla="*/ 0 h 426"/>
                  <a:gd name="T4" fmla="*/ 480 w 480"/>
                  <a:gd name="T5" fmla="*/ 426 h 426"/>
                  <a:gd name="T6" fmla="*/ 0 w 480"/>
                  <a:gd name="T7" fmla="*/ 426 h 426"/>
                  <a:gd name="T8" fmla="*/ 0 w 480"/>
                  <a:gd name="T9" fmla="*/ 0 h 426"/>
                  <a:gd name="T10" fmla="*/ 13 w 480"/>
                  <a:gd name="T11" fmla="*/ 420 h 426"/>
                  <a:gd name="T12" fmla="*/ 7 w 480"/>
                  <a:gd name="T13" fmla="*/ 414 h 426"/>
                  <a:gd name="T14" fmla="*/ 474 w 480"/>
                  <a:gd name="T15" fmla="*/ 414 h 426"/>
                  <a:gd name="T16" fmla="*/ 468 w 480"/>
                  <a:gd name="T17" fmla="*/ 420 h 426"/>
                  <a:gd name="T18" fmla="*/ 468 w 480"/>
                  <a:gd name="T19" fmla="*/ 7 h 426"/>
                  <a:gd name="T20" fmla="*/ 474 w 480"/>
                  <a:gd name="T21" fmla="*/ 12 h 426"/>
                  <a:gd name="T22" fmla="*/ 7 w 480"/>
                  <a:gd name="T23" fmla="*/ 12 h 426"/>
                  <a:gd name="T24" fmla="*/ 13 w 480"/>
                  <a:gd name="T25" fmla="*/ 7 h 426"/>
                  <a:gd name="T26" fmla="*/ 13 w 480"/>
                  <a:gd name="T27" fmla="*/ 420 h 4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80"/>
                  <a:gd name="T43" fmla="*/ 0 h 426"/>
                  <a:gd name="T44" fmla="*/ 480 w 480"/>
                  <a:gd name="T45" fmla="*/ 426 h 4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80" h="426">
                    <a:moveTo>
                      <a:pt x="0" y="0"/>
                    </a:moveTo>
                    <a:lnTo>
                      <a:pt x="480" y="0"/>
                    </a:lnTo>
                    <a:lnTo>
                      <a:pt x="480" y="426"/>
                    </a:lnTo>
                    <a:lnTo>
                      <a:pt x="0" y="426"/>
                    </a:lnTo>
                    <a:lnTo>
                      <a:pt x="0" y="0"/>
                    </a:lnTo>
                    <a:close/>
                    <a:moveTo>
                      <a:pt x="13" y="420"/>
                    </a:moveTo>
                    <a:lnTo>
                      <a:pt x="7" y="414"/>
                    </a:lnTo>
                    <a:lnTo>
                      <a:pt x="474" y="414"/>
                    </a:lnTo>
                    <a:lnTo>
                      <a:pt x="468" y="420"/>
                    </a:lnTo>
                    <a:lnTo>
                      <a:pt x="468" y="7"/>
                    </a:lnTo>
                    <a:lnTo>
                      <a:pt x="474" y="12"/>
                    </a:lnTo>
                    <a:lnTo>
                      <a:pt x="7" y="12"/>
                    </a:lnTo>
                    <a:lnTo>
                      <a:pt x="13" y="7"/>
                    </a:lnTo>
                    <a:lnTo>
                      <a:pt x="13" y="4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2780" name="Rectangle 41"/>
              <p:cNvSpPr>
                <a:spLocks noChangeArrowheads="1"/>
              </p:cNvSpPr>
              <p:nvPr/>
            </p:nvSpPr>
            <p:spPr bwMode="auto">
              <a:xfrm>
                <a:off x="3055" y="3611"/>
                <a:ext cx="480" cy="426"/>
              </a:xfrm>
              <a:prstGeom prst="rect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宋体" charset="0"/>
                </a:endParaRPr>
              </a:p>
            </p:txBody>
          </p:sp>
          <p:sp>
            <p:nvSpPr>
              <p:cNvPr id="202781" name="Freeform 42"/>
              <p:cNvSpPr>
                <a:spLocks/>
              </p:cNvSpPr>
              <p:nvPr/>
            </p:nvSpPr>
            <p:spPr bwMode="auto">
              <a:xfrm>
                <a:off x="3062" y="3618"/>
                <a:ext cx="467" cy="413"/>
              </a:xfrm>
              <a:custGeom>
                <a:avLst/>
                <a:gdLst>
                  <a:gd name="T0" fmla="*/ 6 w 467"/>
                  <a:gd name="T1" fmla="*/ 413 h 413"/>
                  <a:gd name="T2" fmla="*/ 0 w 467"/>
                  <a:gd name="T3" fmla="*/ 407 h 413"/>
                  <a:gd name="T4" fmla="*/ 467 w 467"/>
                  <a:gd name="T5" fmla="*/ 407 h 413"/>
                  <a:gd name="T6" fmla="*/ 461 w 467"/>
                  <a:gd name="T7" fmla="*/ 413 h 413"/>
                  <a:gd name="T8" fmla="*/ 461 w 467"/>
                  <a:gd name="T9" fmla="*/ 0 h 413"/>
                  <a:gd name="T10" fmla="*/ 467 w 467"/>
                  <a:gd name="T11" fmla="*/ 5 h 413"/>
                  <a:gd name="T12" fmla="*/ 0 w 467"/>
                  <a:gd name="T13" fmla="*/ 5 h 413"/>
                  <a:gd name="T14" fmla="*/ 6 w 467"/>
                  <a:gd name="T15" fmla="*/ 0 h 413"/>
                  <a:gd name="T16" fmla="*/ 6 w 467"/>
                  <a:gd name="T17" fmla="*/ 413 h 4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7"/>
                  <a:gd name="T28" fmla="*/ 0 h 413"/>
                  <a:gd name="T29" fmla="*/ 467 w 467"/>
                  <a:gd name="T30" fmla="*/ 413 h 4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7" h="413">
                    <a:moveTo>
                      <a:pt x="6" y="413"/>
                    </a:moveTo>
                    <a:lnTo>
                      <a:pt x="0" y="407"/>
                    </a:lnTo>
                    <a:lnTo>
                      <a:pt x="467" y="407"/>
                    </a:lnTo>
                    <a:lnTo>
                      <a:pt x="461" y="413"/>
                    </a:lnTo>
                    <a:lnTo>
                      <a:pt x="461" y="0"/>
                    </a:lnTo>
                    <a:lnTo>
                      <a:pt x="467" y="5"/>
                    </a:lnTo>
                    <a:lnTo>
                      <a:pt x="0" y="5"/>
                    </a:lnTo>
                    <a:lnTo>
                      <a:pt x="6" y="0"/>
                    </a:lnTo>
                    <a:lnTo>
                      <a:pt x="6" y="413"/>
                    </a:lnTo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2777" name="Line 43"/>
            <p:cNvSpPr>
              <a:spLocks noChangeShapeType="1"/>
            </p:cNvSpPr>
            <p:nvPr/>
          </p:nvSpPr>
          <p:spPr bwMode="auto">
            <a:xfrm>
              <a:off x="3343" y="3942"/>
              <a:ext cx="12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2778" name="Rectangle 44"/>
            <p:cNvSpPr>
              <a:spLocks noChangeArrowheads="1"/>
            </p:cNvSpPr>
            <p:nvPr/>
          </p:nvSpPr>
          <p:spPr bwMode="auto">
            <a:xfrm>
              <a:off x="3328" y="3961"/>
              <a:ext cx="14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宋体" charset="0"/>
                </a:rPr>
                <a:t>100 nm</a:t>
              </a: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宋体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279400" y="0"/>
            <a:ext cx="8445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Power Law Dependent SERS on Gap Size</a:t>
            </a: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187450" y="5443538"/>
            <a:ext cx="69723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When gap size is sufficiently small, E only </a:t>
            </a:r>
            <a:br>
              <a:rPr lang="en-US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weakly depends on gap size (d) </a:t>
            </a:r>
          </a:p>
        </p:txBody>
      </p:sp>
      <p:grpSp>
        <p:nvGrpSpPr>
          <p:cNvPr id="204803" name="Group 35"/>
          <p:cNvGrpSpPr>
            <a:grpSpLocks/>
          </p:cNvGrpSpPr>
          <p:nvPr/>
        </p:nvGrpSpPr>
        <p:grpSpPr bwMode="auto">
          <a:xfrm>
            <a:off x="1155700" y="903288"/>
            <a:ext cx="5359400" cy="4392612"/>
            <a:chOff x="1179468" y="3440113"/>
            <a:chExt cx="4557757" cy="3689350"/>
          </a:xfrm>
        </p:grpSpPr>
        <p:grpSp>
          <p:nvGrpSpPr>
            <p:cNvPr id="204807" name="Group 33"/>
            <p:cNvGrpSpPr>
              <a:grpSpLocks/>
            </p:cNvGrpSpPr>
            <p:nvPr/>
          </p:nvGrpSpPr>
          <p:grpSpPr bwMode="auto">
            <a:xfrm>
              <a:off x="1179468" y="3440113"/>
              <a:ext cx="4557757" cy="3689350"/>
              <a:chOff x="1201734" y="3439885"/>
              <a:chExt cx="4556809" cy="3690257"/>
            </a:xfrm>
          </p:grpSpPr>
          <p:grpSp>
            <p:nvGrpSpPr>
              <p:cNvPr id="204814" name="Group 29"/>
              <p:cNvGrpSpPr>
                <a:grpSpLocks/>
              </p:cNvGrpSpPr>
              <p:nvPr/>
            </p:nvGrpSpPr>
            <p:grpSpPr bwMode="auto">
              <a:xfrm>
                <a:off x="1459548" y="3439885"/>
                <a:ext cx="4298995" cy="3690257"/>
                <a:chOff x="1611921" y="3472543"/>
                <a:chExt cx="4146622" cy="3526971"/>
              </a:xfrm>
            </p:grpSpPr>
            <p:pic>
              <p:nvPicPr>
                <p:cNvPr id="204816" name="Picture 2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98" t="7162" r="7124" b="3581"/>
                <a:stretch>
                  <a:fillRect/>
                </a:stretch>
              </p:blipFill>
              <p:spPr bwMode="auto">
                <a:xfrm>
                  <a:off x="1687286" y="3472543"/>
                  <a:ext cx="4071257" cy="352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481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994048" y="3692525"/>
                  <a:ext cx="577850" cy="2965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800" b="1" smtClean="0">
                      <a:solidFill>
                        <a:srgbClr val="000000"/>
                      </a:solidFill>
                      <a:cs typeface="宋体" charset="0"/>
                    </a:rPr>
                    <a:t>(b)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1611913" y="5627985"/>
                  <a:ext cx="130192" cy="957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204815" name="TextBox 32"/>
              <p:cNvSpPr txBox="1">
                <a:spLocks noChangeArrowheads="1"/>
              </p:cNvSpPr>
              <p:nvPr/>
            </p:nvSpPr>
            <p:spPr bwMode="auto">
              <a:xfrm rot="-5400000">
                <a:off x="285915" y="5048168"/>
                <a:ext cx="2119491" cy="287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cs typeface="宋体" charset="0"/>
                  </a:rPr>
                  <a:t>SERS enhancement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133951" y="5769457"/>
              <a:ext cx="1348696" cy="68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grpSp>
          <p:nvGrpSpPr>
            <p:cNvPr id="204809" name="Group 32"/>
            <p:cNvGrpSpPr>
              <a:grpSpLocks/>
            </p:cNvGrpSpPr>
            <p:nvPr/>
          </p:nvGrpSpPr>
          <p:grpSpPr bwMode="auto">
            <a:xfrm>
              <a:off x="2111008" y="5845632"/>
              <a:ext cx="1407321" cy="542853"/>
              <a:chOff x="1958607" y="7609114"/>
              <a:chExt cx="1407321" cy="542853"/>
            </a:xfrm>
          </p:grpSpPr>
          <p:sp>
            <p:nvSpPr>
              <p:cNvPr id="204810" name="TextBox 23"/>
              <p:cNvSpPr txBox="1">
                <a:spLocks noChangeArrowheads="1"/>
              </p:cNvSpPr>
              <p:nvPr/>
            </p:nvSpPr>
            <p:spPr bwMode="auto">
              <a:xfrm>
                <a:off x="2416629" y="7609114"/>
                <a:ext cx="949299" cy="54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smtClean="0">
                    <a:solidFill>
                      <a:srgbClr val="000000"/>
                    </a:solidFill>
                    <a:latin typeface="Arial Unicode MS" charset="0"/>
                    <a:cs typeface="宋体" charset="0"/>
                  </a:rPr>
                  <a:t>A, m=-2.29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smtClean="0">
                    <a:solidFill>
                      <a:srgbClr val="FF0000"/>
                    </a:solidFill>
                    <a:latin typeface="Arial Unicode MS" charset="0"/>
                    <a:cs typeface="宋体" charset="0"/>
                  </a:rPr>
                  <a:t>B, m=-2.19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smtClean="0">
                    <a:solidFill>
                      <a:srgbClr val="0000FF"/>
                    </a:solidFill>
                    <a:latin typeface="Arial Unicode MS" charset="0"/>
                    <a:cs typeface="宋体" charset="0"/>
                  </a:rPr>
                  <a:t>C, m=-2.26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958599" y="7750273"/>
                <a:ext cx="44551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958599" y="7935607"/>
                <a:ext cx="44551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969400" y="8108941"/>
                <a:ext cx="446866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4804" name="TextBox 39"/>
          <p:cNvSpPr txBox="1">
            <a:spLocks noChangeArrowheads="1"/>
          </p:cNvSpPr>
          <p:nvPr/>
        </p:nvSpPr>
        <p:spPr bwMode="auto">
          <a:xfrm>
            <a:off x="6616700" y="1549400"/>
            <a:ext cx="184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  <a:cs typeface="宋体" charset="0"/>
              </a:rPr>
              <a:t>|</a:t>
            </a:r>
            <a:r>
              <a:rPr lang="en-US" sz="2800" b="1" i="1" smtClean="0">
                <a:solidFill>
                  <a:srgbClr val="FF0000"/>
                </a:solidFill>
                <a:cs typeface="宋体" charset="0"/>
              </a:rPr>
              <a:t>E</a:t>
            </a:r>
            <a:r>
              <a:rPr lang="en-US" sz="2800" b="1" smtClean="0">
                <a:solidFill>
                  <a:srgbClr val="FF0000"/>
                </a:solidFill>
                <a:cs typeface="宋体" charset="0"/>
              </a:rPr>
              <a:t>|</a:t>
            </a:r>
            <a:r>
              <a:rPr lang="en-US" sz="2800" b="1" baseline="30000" smtClean="0">
                <a:solidFill>
                  <a:srgbClr val="FF0000"/>
                </a:solidFill>
                <a:cs typeface="宋体" charset="0"/>
              </a:rPr>
              <a:t>4</a:t>
            </a:r>
            <a:r>
              <a:rPr lang="en-US" sz="2800" b="1" smtClean="0">
                <a:solidFill>
                  <a:srgbClr val="FF0000"/>
                </a:solidFill>
                <a:cs typeface="宋体" charset="0"/>
              </a:rPr>
              <a:t> = A</a:t>
            </a:r>
            <a:r>
              <a:rPr lang="en-US" sz="2800" b="1" i="1" smtClean="0">
                <a:solidFill>
                  <a:srgbClr val="FF0000"/>
                </a:solidFill>
                <a:cs typeface="宋体" charset="0"/>
              </a:rPr>
              <a:t>d</a:t>
            </a:r>
            <a:r>
              <a:rPr lang="en-US" sz="2800" b="1" baseline="30000" smtClean="0">
                <a:solidFill>
                  <a:srgbClr val="FF0000"/>
                </a:solidFill>
                <a:cs typeface="宋体" charset="0"/>
              </a:rPr>
              <a:t>m</a:t>
            </a:r>
            <a:endParaRPr lang="en-US" sz="2800" b="1" smtClean="0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204805" name="TextBox 40"/>
          <p:cNvSpPr txBox="1">
            <a:spLocks noChangeArrowheads="1"/>
          </p:cNvSpPr>
          <p:nvPr/>
        </p:nvSpPr>
        <p:spPr bwMode="auto">
          <a:xfrm>
            <a:off x="6743700" y="4165600"/>
            <a:ext cx="1617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FF"/>
                </a:solidFill>
                <a:cs typeface="宋体" charset="0"/>
              </a:rPr>
              <a:t>E</a:t>
            </a:r>
            <a:r>
              <a:rPr lang="en-US" sz="2800" b="1" smtClean="0">
                <a:solidFill>
                  <a:srgbClr val="0000FF"/>
                </a:solidFill>
                <a:cs typeface="宋体" charset="0"/>
              </a:rPr>
              <a:t> ~ </a:t>
            </a:r>
            <a:r>
              <a:rPr lang="en-US" sz="2800" b="1" i="1" smtClean="0">
                <a:solidFill>
                  <a:srgbClr val="0000FF"/>
                </a:solidFill>
                <a:cs typeface="宋体" charset="0"/>
              </a:rPr>
              <a:t>d</a:t>
            </a:r>
            <a:r>
              <a:rPr lang="en-US" sz="2800" b="1" baseline="30000" smtClean="0">
                <a:solidFill>
                  <a:srgbClr val="0000FF"/>
                </a:solidFill>
                <a:cs typeface="宋体" charset="0"/>
              </a:rPr>
              <a:t>-0.55</a:t>
            </a:r>
          </a:p>
        </p:txBody>
      </p:sp>
      <p:sp>
        <p:nvSpPr>
          <p:cNvPr id="204806" name="TextBox 41"/>
          <p:cNvSpPr txBox="1">
            <a:spLocks noChangeArrowheads="1"/>
          </p:cNvSpPr>
          <p:nvPr/>
        </p:nvSpPr>
        <p:spPr bwMode="auto">
          <a:xfrm>
            <a:off x="6718300" y="2743200"/>
            <a:ext cx="1550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0000FF"/>
                </a:solidFill>
                <a:cs typeface="宋体" charset="0"/>
              </a:rPr>
              <a:t>m = -2.2</a:t>
            </a:r>
            <a:r>
              <a:rPr lang="en-US" sz="2800" b="1" smtClean="0">
                <a:solidFill>
                  <a:srgbClr val="0000FF"/>
                </a:solidFill>
                <a:cs typeface="宋体" charset="0"/>
              </a:rPr>
              <a:t> </a:t>
            </a:r>
            <a:endParaRPr lang="en-US" sz="2800" b="1" baseline="30000" smtClean="0">
              <a:solidFill>
                <a:srgbClr val="0000FF"/>
              </a:solidFill>
              <a:cs typeface="宋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49" name="Group 20"/>
          <p:cNvGrpSpPr>
            <a:grpSpLocks/>
          </p:cNvGrpSpPr>
          <p:nvPr/>
        </p:nvGrpSpPr>
        <p:grpSpPr bwMode="auto">
          <a:xfrm>
            <a:off x="600075" y="949325"/>
            <a:ext cx="5851525" cy="4867275"/>
            <a:chOff x="1945091" y="974725"/>
            <a:chExt cx="5235172" cy="4146550"/>
          </a:xfrm>
        </p:grpSpPr>
        <p:pic>
          <p:nvPicPr>
            <p:cNvPr id="20685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9" t="7576" r="8328" b="4292"/>
            <a:stretch>
              <a:fillRect/>
            </a:stretch>
          </p:blipFill>
          <p:spPr bwMode="auto">
            <a:xfrm>
              <a:off x="2438400" y="974725"/>
              <a:ext cx="4741863" cy="41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 bwMode="auto">
            <a:xfrm>
              <a:off x="2312945" y="2508380"/>
              <a:ext cx="163332" cy="2167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06854" name="TextBox 24"/>
            <p:cNvSpPr txBox="1">
              <a:spLocks noChangeArrowheads="1"/>
            </p:cNvSpPr>
            <p:nvPr/>
          </p:nvSpPr>
          <p:spPr bwMode="auto">
            <a:xfrm rot="-5400000">
              <a:off x="654843" y="2693599"/>
              <a:ext cx="2938463" cy="357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000000"/>
                  </a:solidFill>
                  <a:cs typeface="宋体" charset="0"/>
                </a:rPr>
                <a:t>Max |</a:t>
              </a:r>
              <a:r>
                <a:rPr lang="en-US" sz="2000" b="1" i="1" smtClean="0">
                  <a:solidFill>
                    <a:srgbClr val="000000"/>
                  </a:solidFill>
                  <a:cs typeface="宋体" charset="0"/>
                </a:rPr>
                <a:t>E</a:t>
              </a:r>
              <a:r>
                <a:rPr lang="en-US" sz="2000" b="1" smtClean="0">
                  <a:solidFill>
                    <a:srgbClr val="000000"/>
                  </a:solidFill>
                  <a:cs typeface="宋体" charset="0"/>
                </a:rPr>
                <a:t>|</a:t>
              </a:r>
              <a:r>
                <a:rPr lang="en-US" sz="2000" b="1" baseline="30000" smtClean="0">
                  <a:solidFill>
                    <a:srgbClr val="000000"/>
                  </a:solidFill>
                  <a:cs typeface="宋体" charset="0"/>
                </a:rPr>
                <a:t>4</a:t>
              </a:r>
              <a:r>
                <a:rPr lang="en-US" sz="2000" b="1" smtClean="0">
                  <a:solidFill>
                    <a:srgbClr val="000000"/>
                  </a:solidFill>
                  <a:cs typeface="宋体" charset="0"/>
                </a:rPr>
                <a:t> enhancement</a:t>
              </a:r>
            </a:p>
          </p:txBody>
        </p:sp>
      </p:grpSp>
      <p:sp>
        <p:nvSpPr>
          <p:cNvPr id="27" name="Rectangle 3"/>
          <p:cNvSpPr>
            <a:spLocks noGrp="1" noChangeArrowheads="1"/>
          </p:cNvSpPr>
          <p:nvPr>
            <p:ph type="title"/>
          </p:nvPr>
        </p:nvSpPr>
        <p:spPr>
          <a:xfrm>
            <a:off x="279400" y="0"/>
            <a:ext cx="8445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Power Law Dependent SERS on Gap Size</a:t>
            </a:r>
          </a:p>
        </p:txBody>
      </p:sp>
      <p:sp>
        <p:nvSpPr>
          <p:cNvPr id="206851" name="TextBox 27"/>
          <p:cNvSpPr txBox="1">
            <a:spLocks noChangeArrowheads="1"/>
          </p:cNvSpPr>
          <p:nvPr/>
        </p:nvSpPr>
        <p:spPr bwMode="auto">
          <a:xfrm>
            <a:off x="6438900" y="1155700"/>
            <a:ext cx="2740025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FDTD Simulation </a:t>
            </a:r>
            <a:br>
              <a:rPr lang="en-US" b="1" i="1" smtClean="0">
                <a:solidFill>
                  <a:srgbClr val="000000"/>
                </a:solidFill>
                <a:cs typeface="宋体" charset="0"/>
              </a:rPr>
            </a:b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closely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correlates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With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experimental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results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smtClean="0">
              <a:solidFill>
                <a:srgbClr val="000000"/>
              </a:solidFill>
              <a:cs typeface="宋体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Tip sharpness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b="1" i="1" smtClean="0">
                <a:solidFill>
                  <a:srgbClr val="000000"/>
                </a:solidFill>
                <a:cs typeface="宋体" charset="0"/>
              </a:rPr>
              <a:t> w affect on 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i="1" smtClean="0">
              <a:solidFill>
                <a:srgbClr val="000000"/>
              </a:solidFill>
              <a:cs typeface="宋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279400" y="76200"/>
            <a:ext cx="8445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Collective Photonic Effect</a:t>
            </a:r>
          </a:p>
        </p:txBody>
      </p:sp>
      <p:pic>
        <p:nvPicPr>
          <p:cNvPr id="208898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49300"/>
            <a:ext cx="71215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extBox 66"/>
          <p:cNvSpPr txBox="1">
            <a:spLocks noChangeArrowheads="1"/>
          </p:cNvSpPr>
          <p:nvPr/>
        </p:nvSpPr>
        <p:spPr bwMode="auto">
          <a:xfrm>
            <a:off x="2673350" y="1482725"/>
            <a:ext cx="1073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cs typeface="宋体" charset="0"/>
              </a:rPr>
              <a:t>B, 785 nm</a:t>
            </a:r>
          </a:p>
        </p:txBody>
      </p:sp>
      <p:sp>
        <p:nvSpPr>
          <p:cNvPr id="208900" name="TextBox 67"/>
          <p:cNvSpPr txBox="1">
            <a:spLocks noChangeArrowheads="1"/>
          </p:cNvSpPr>
          <p:nvPr/>
        </p:nvSpPr>
        <p:spPr bwMode="auto">
          <a:xfrm>
            <a:off x="2462213" y="3775075"/>
            <a:ext cx="890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cs typeface="宋体" charset="0"/>
              </a:rPr>
              <a:t>A, 2 </a:t>
            </a:r>
            <a:r>
              <a:rPr lang="en-US" sz="1400" b="1" smtClean="0">
                <a:solidFill>
                  <a:srgbClr val="000000"/>
                </a:solidFill>
                <a:latin typeface="Symbol" charset="0"/>
                <a:cs typeface="宋体" charset="0"/>
              </a:rPr>
              <a:t>m</a:t>
            </a:r>
            <a:r>
              <a:rPr lang="en-US" sz="1400" b="1" smtClean="0">
                <a:solidFill>
                  <a:srgbClr val="000000"/>
                </a:solidFill>
                <a:cs typeface="宋体" charset="0"/>
              </a:rPr>
              <a:t>m</a:t>
            </a:r>
          </a:p>
        </p:txBody>
      </p:sp>
      <p:sp>
        <p:nvSpPr>
          <p:cNvPr id="208901" name="TextBox 68"/>
          <p:cNvSpPr txBox="1">
            <a:spLocks noChangeArrowheads="1"/>
          </p:cNvSpPr>
          <p:nvPr/>
        </p:nvSpPr>
        <p:spPr bwMode="auto">
          <a:xfrm>
            <a:off x="2420938" y="4602163"/>
            <a:ext cx="1147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FF"/>
                </a:solidFill>
                <a:cs typeface="宋体" charset="0"/>
              </a:rPr>
              <a:t>C, 300 nm</a:t>
            </a:r>
          </a:p>
        </p:txBody>
      </p:sp>
      <p:grpSp>
        <p:nvGrpSpPr>
          <p:cNvPr id="208902" name="Group 32"/>
          <p:cNvGrpSpPr>
            <a:grpSpLocks/>
          </p:cNvGrpSpPr>
          <p:nvPr/>
        </p:nvGrpSpPr>
        <p:grpSpPr bwMode="auto">
          <a:xfrm>
            <a:off x="4232275" y="1219200"/>
            <a:ext cx="4403725" cy="2514600"/>
            <a:chOff x="1203643" y="811893"/>
            <a:chExt cx="4403407" cy="2513603"/>
          </a:xfrm>
        </p:grpSpPr>
        <p:grpSp>
          <p:nvGrpSpPr>
            <p:cNvPr id="208903" name="Group 21"/>
            <p:cNvGrpSpPr>
              <a:grpSpLocks/>
            </p:cNvGrpSpPr>
            <p:nvPr/>
          </p:nvGrpSpPr>
          <p:grpSpPr bwMode="auto">
            <a:xfrm>
              <a:off x="3060962" y="811893"/>
              <a:ext cx="2546088" cy="2507570"/>
              <a:chOff x="1270000" y="757238"/>
              <a:chExt cx="2546350" cy="2508250"/>
            </a:xfrm>
          </p:grpSpPr>
          <p:pic>
            <p:nvPicPr>
              <p:cNvPr id="208914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6" r="3989" b="3006"/>
              <a:stretch>
                <a:fillRect/>
              </a:stretch>
            </p:blipFill>
            <p:spPr bwMode="auto">
              <a:xfrm>
                <a:off x="1270000" y="757238"/>
                <a:ext cx="2546350" cy="250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8915" name="Text Box 14"/>
              <p:cNvSpPr txBox="1">
                <a:spLocks noChangeArrowheads="1"/>
              </p:cNvSpPr>
              <p:nvPr/>
            </p:nvSpPr>
            <p:spPr bwMode="auto">
              <a:xfrm>
                <a:off x="1317625" y="835025"/>
                <a:ext cx="1523270" cy="338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FFFFFF"/>
                    </a:solidFill>
                    <a:cs typeface="宋体" charset="0"/>
                  </a:rPr>
                  <a:t>C </a:t>
                </a:r>
                <a:r>
                  <a:rPr lang="en-US" sz="1000" b="1" smtClean="0">
                    <a:solidFill>
                      <a:srgbClr val="FFFFFF"/>
                    </a:solidFill>
                    <a:cs typeface="宋体" charset="0"/>
                  </a:rPr>
                  <a:t>ccd = rrd = 300 nm</a:t>
                </a:r>
              </a:p>
            </p:txBody>
          </p:sp>
        </p:grpSp>
        <p:pic>
          <p:nvPicPr>
            <p:cNvPr id="20890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38" t="12469" r="-444" b="14310"/>
            <a:stretch>
              <a:fillRect/>
            </a:stretch>
          </p:blipFill>
          <p:spPr bwMode="auto">
            <a:xfrm>
              <a:off x="1208405" y="2101866"/>
              <a:ext cx="1855597" cy="122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905" name="TextBox 63"/>
            <p:cNvSpPr txBox="1">
              <a:spLocks noChangeArrowheads="1"/>
            </p:cNvSpPr>
            <p:nvPr/>
          </p:nvSpPr>
          <p:spPr bwMode="auto">
            <a:xfrm>
              <a:off x="2475099" y="2865246"/>
              <a:ext cx="415468" cy="215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  <a:cs typeface="宋体" charset="0"/>
                </a:rPr>
                <a:t>2 </a:t>
              </a:r>
              <a:r>
                <a:rPr lang="en-US" sz="800" smtClean="0">
                  <a:solidFill>
                    <a:srgbClr val="FFFFFF"/>
                  </a:solidFill>
                  <a:latin typeface="Symbol" charset="0"/>
                  <a:cs typeface="宋体" charset="0"/>
                </a:rPr>
                <a:t>m</a:t>
              </a:r>
              <a:r>
                <a:rPr lang="en-US" sz="800" smtClean="0">
                  <a:solidFill>
                    <a:srgbClr val="FFFFFF"/>
                  </a:solidFill>
                  <a:cs typeface="宋体" charset="0"/>
                </a:rPr>
                <a:t>m</a:t>
              </a:r>
            </a:p>
          </p:txBody>
        </p:sp>
        <p:pic>
          <p:nvPicPr>
            <p:cNvPr id="208906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1" t="14131" r="5751" b="5196"/>
            <a:stretch>
              <a:fillRect/>
            </a:stretch>
          </p:blipFill>
          <p:spPr bwMode="auto">
            <a:xfrm>
              <a:off x="1238936" y="818833"/>
              <a:ext cx="1819396" cy="127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 bwMode="auto">
            <a:xfrm>
              <a:off x="2398945" y="3050968"/>
              <a:ext cx="57145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8908" name="Group 36"/>
            <p:cNvGrpSpPr>
              <a:grpSpLocks/>
            </p:cNvGrpSpPr>
            <p:nvPr/>
          </p:nvGrpSpPr>
          <p:grpSpPr bwMode="auto">
            <a:xfrm>
              <a:off x="2375133" y="1648394"/>
              <a:ext cx="595270" cy="215358"/>
              <a:chOff x="4456627" y="1489045"/>
              <a:chExt cx="594823" cy="21535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4456627" y="1669729"/>
                <a:ext cx="59482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913" name="TextBox 63"/>
              <p:cNvSpPr txBox="1">
                <a:spLocks noChangeArrowheads="1"/>
              </p:cNvSpPr>
              <p:nvPr/>
            </p:nvSpPr>
            <p:spPr bwMode="auto">
              <a:xfrm>
                <a:off x="4543546" y="1489045"/>
                <a:ext cx="415156" cy="215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smtClean="0">
                    <a:solidFill>
                      <a:srgbClr val="FFFFFF"/>
                    </a:solidFill>
                    <a:cs typeface="宋体" charset="0"/>
                  </a:rPr>
                  <a:t>2 </a:t>
                </a:r>
                <a:r>
                  <a:rPr lang="en-US" sz="800" smtClean="0">
                    <a:solidFill>
                      <a:srgbClr val="FFFFFF"/>
                    </a:solidFill>
                    <a:latin typeface="Symbol" charset="0"/>
                    <a:cs typeface="宋体" charset="0"/>
                  </a:rPr>
                  <a:t>m</a:t>
                </a:r>
                <a:r>
                  <a:rPr lang="en-US" sz="800" smtClean="0">
                    <a:solidFill>
                      <a:srgbClr val="FFFFFF"/>
                    </a:solidFill>
                    <a:cs typeface="宋体" charset="0"/>
                  </a:rPr>
                  <a:t>m</a:t>
                </a:r>
              </a:p>
            </p:txBody>
          </p:sp>
        </p:grpSp>
        <p:sp>
          <p:nvSpPr>
            <p:cNvPr id="208909" name="Text Box 14"/>
            <p:cNvSpPr txBox="1">
              <a:spLocks noChangeArrowheads="1"/>
            </p:cNvSpPr>
            <p:nvPr/>
          </p:nvSpPr>
          <p:spPr bwMode="auto">
            <a:xfrm>
              <a:off x="1203643" y="940131"/>
              <a:ext cx="1368422" cy="338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cs typeface="宋体" charset="0"/>
                </a:rPr>
                <a:t>A </a:t>
              </a:r>
              <a:r>
                <a:rPr lang="en-US" sz="1000" b="1" smtClean="0">
                  <a:solidFill>
                    <a:srgbClr val="FFFFFF"/>
                  </a:solidFill>
                  <a:cs typeface="宋体" charset="0"/>
                </a:rPr>
                <a:t>ccd = rrd = 2 </a:t>
              </a:r>
              <a:r>
                <a:rPr lang="en-US" sz="1000" b="1" smtClean="0">
                  <a:solidFill>
                    <a:srgbClr val="FFFFFF"/>
                  </a:solidFill>
                  <a:latin typeface="Symbol" charset="0"/>
                  <a:cs typeface="宋体" charset="0"/>
                </a:rPr>
                <a:t>m</a:t>
              </a:r>
              <a:r>
                <a:rPr lang="en-US" sz="1000" b="1" smtClean="0">
                  <a:solidFill>
                    <a:srgbClr val="FFFFFF"/>
                  </a:solidFill>
                  <a:cs typeface="宋体" charset="0"/>
                </a:rPr>
                <a:t>m</a:t>
              </a:r>
            </a:p>
          </p:txBody>
        </p:sp>
        <p:sp>
          <p:nvSpPr>
            <p:cNvPr id="208910" name="Text Box 14"/>
            <p:cNvSpPr txBox="1">
              <a:spLocks noChangeArrowheads="1"/>
            </p:cNvSpPr>
            <p:nvPr/>
          </p:nvSpPr>
          <p:spPr bwMode="auto">
            <a:xfrm>
              <a:off x="1203643" y="2235180"/>
              <a:ext cx="1889211" cy="338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  <a:cs typeface="宋体" charset="0"/>
                </a:rPr>
                <a:t>B </a:t>
              </a:r>
              <a:r>
                <a:rPr lang="en-US" sz="1000" b="1" smtClean="0">
                  <a:solidFill>
                    <a:srgbClr val="FFFFFF"/>
                  </a:solidFill>
                  <a:cs typeface="宋体" charset="0"/>
                </a:rPr>
                <a:t>ccd = 785 nm, rrd = 2 </a:t>
              </a:r>
              <a:r>
                <a:rPr lang="en-US" sz="1000" b="1" smtClean="0">
                  <a:solidFill>
                    <a:srgbClr val="FFFFFF"/>
                  </a:solidFill>
                  <a:latin typeface="Symbol" charset="0"/>
                  <a:cs typeface="宋体" charset="0"/>
                </a:rPr>
                <a:t>m</a:t>
              </a:r>
              <a:r>
                <a:rPr lang="en-US" sz="1000" b="1" smtClean="0">
                  <a:solidFill>
                    <a:srgbClr val="FFFFFF"/>
                  </a:solidFill>
                  <a:cs typeface="宋体" charset="0"/>
                </a:rPr>
                <a:t>m</a:t>
              </a:r>
            </a:p>
          </p:txBody>
        </p:sp>
        <p:sp>
          <p:nvSpPr>
            <p:cNvPr id="208911" name="Text Box 14"/>
            <p:cNvSpPr txBox="1">
              <a:spLocks noChangeArrowheads="1"/>
            </p:cNvSpPr>
            <p:nvPr/>
          </p:nvSpPr>
          <p:spPr bwMode="auto">
            <a:xfrm>
              <a:off x="4990257" y="2690075"/>
              <a:ext cx="466748" cy="36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smtClean="0">
                  <a:solidFill>
                    <a:srgbClr val="FFFFFF"/>
                  </a:solidFill>
                  <a:cs typeface="宋体" charset="0"/>
                </a:rPr>
                <a:t>(a)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74675"/>
          </a:xfrm>
        </p:spPr>
        <p:txBody>
          <a:bodyPr/>
          <a:lstStyle/>
          <a:p>
            <a:r>
              <a:rPr lang="en-US" sz="3600">
                <a:solidFill>
                  <a:schemeClr val="accent2"/>
                </a:solidFill>
                <a:latin typeface="Arial Narrow Bold" charset="0"/>
                <a:ea typeface="ＭＳ Ｐゴシック" charset="0"/>
                <a:cs typeface="ＭＳ Ｐゴシック" charset="0"/>
              </a:rPr>
              <a:t>Concurrent Multiscale Approach</a:t>
            </a:r>
          </a:p>
        </p:txBody>
      </p:sp>
      <p:sp>
        <p:nvSpPr>
          <p:cNvPr id="210946" name="Text Box 77"/>
          <p:cNvSpPr txBox="1">
            <a:spLocks noChangeArrowheads="1"/>
          </p:cNvSpPr>
          <p:nvPr/>
        </p:nvSpPr>
        <p:spPr bwMode="auto">
          <a:xfrm>
            <a:off x="76200" y="762000"/>
            <a:ext cx="2667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Classical EM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for </a:t>
            </a:r>
            <a:r>
              <a:rPr lang="en-US" sz="2000" i="1" smtClean="0">
                <a:solidFill>
                  <a:srgbClr val="000000"/>
                </a:solidFill>
                <a:cs typeface="宋体" charset="0"/>
              </a:rPr>
              <a:t>separated</a:t>
            </a: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 nanoparticles</a:t>
            </a:r>
          </a:p>
        </p:txBody>
      </p:sp>
      <p:sp>
        <p:nvSpPr>
          <p:cNvPr id="210947" name="Oval 24"/>
          <p:cNvSpPr>
            <a:spLocks noChangeAspect="1" noChangeArrowheads="1"/>
          </p:cNvSpPr>
          <p:nvPr/>
        </p:nvSpPr>
        <p:spPr bwMode="auto">
          <a:xfrm>
            <a:off x="7877175" y="4070350"/>
            <a:ext cx="912813" cy="1035050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210948" name="Oval 25"/>
          <p:cNvSpPr>
            <a:spLocks noChangeAspect="1" noChangeArrowheads="1"/>
          </p:cNvSpPr>
          <p:nvPr/>
        </p:nvSpPr>
        <p:spPr bwMode="auto">
          <a:xfrm rot="10800000">
            <a:off x="7875588" y="5410200"/>
            <a:ext cx="912812" cy="1035050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pSp>
        <p:nvGrpSpPr>
          <p:cNvPr id="210949" name="Group 28"/>
          <p:cNvGrpSpPr>
            <a:grpSpLocks noChangeAspect="1"/>
          </p:cNvGrpSpPr>
          <p:nvPr/>
        </p:nvGrpSpPr>
        <p:grpSpPr bwMode="auto">
          <a:xfrm rot="-5400000">
            <a:off x="7006431" y="1518444"/>
            <a:ext cx="2522538" cy="1295400"/>
            <a:chOff x="302" y="909"/>
            <a:chExt cx="1747" cy="897"/>
          </a:xfrm>
        </p:grpSpPr>
        <p:sp>
          <p:nvSpPr>
            <p:cNvPr id="211039" name="Freeform 29"/>
            <p:cNvSpPr>
              <a:spLocks noChangeAspect="1"/>
            </p:cNvSpPr>
            <p:nvPr/>
          </p:nvSpPr>
          <p:spPr bwMode="auto">
            <a:xfrm>
              <a:off x="1200" y="909"/>
              <a:ext cx="849" cy="849"/>
            </a:xfrm>
            <a:custGeom>
              <a:avLst/>
              <a:gdLst>
                <a:gd name="T0" fmla="*/ 0 w 849"/>
                <a:gd name="T1" fmla="*/ 539 h 849"/>
                <a:gd name="T2" fmla="*/ 75 w 849"/>
                <a:gd name="T3" fmla="*/ 539 h 849"/>
                <a:gd name="T4" fmla="*/ 229 w 849"/>
                <a:gd name="T5" fmla="*/ 701 h 849"/>
                <a:gd name="T6" fmla="*/ 372 w 849"/>
                <a:gd name="T7" fmla="*/ 795 h 849"/>
                <a:gd name="T8" fmla="*/ 448 w 849"/>
                <a:gd name="T9" fmla="*/ 834 h 849"/>
                <a:gd name="T10" fmla="*/ 452 w 849"/>
                <a:gd name="T11" fmla="*/ 834 h 849"/>
                <a:gd name="T12" fmla="*/ 561 w 849"/>
                <a:gd name="T13" fmla="*/ 837 h 849"/>
                <a:gd name="T14" fmla="*/ 709 w 849"/>
                <a:gd name="T15" fmla="*/ 761 h 849"/>
                <a:gd name="T16" fmla="*/ 816 w 849"/>
                <a:gd name="T17" fmla="*/ 572 h 849"/>
                <a:gd name="T18" fmla="*/ 849 w 849"/>
                <a:gd name="T19" fmla="*/ 440 h 849"/>
                <a:gd name="T20" fmla="*/ 816 w 849"/>
                <a:gd name="T21" fmla="*/ 317 h 849"/>
                <a:gd name="T22" fmla="*/ 725 w 849"/>
                <a:gd name="T23" fmla="*/ 152 h 849"/>
                <a:gd name="T24" fmla="*/ 574 w 849"/>
                <a:gd name="T25" fmla="*/ 23 h 849"/>
                <a:gd name="T26" fmla="*/ 463 w 849"/>
                <a:gd name="T27" fmla="*/ 15 h 849"/>
                <a:gd name="T28" fmla="*/ 361 w 849"/>
                <a:gd name="T29" fmla="*/ 54 h 849"/>
                <a:gd name="T30" fmla="*/ 219 w 849"/>
                <a:gd name="T31" fmla="*/ 165 h 849"/>
                <a:gd name="T32" fmla="*/ 75 w 849"/>
                <a:gd name="T33" fmla="*/ 334 h 849"/>
                <a:gd name="T34" fmla="*/ 14 w 849"/>
                <a:gd name="T35" fmla="*/ 347 h 8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49"/>
                <a:gd name="T55" fmla="*/ 0 h 849"/>
                <a:gd name="T56" fmla="*/ 849 w 849"/>
                <a:gd name="T57" fmla="*/ 849 h 8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49" h="849">
                  <a:moveTo>
                    <a:pt x="0" y="539"/>
                  </a:moveTo>
                  <a:cubicBezTo>
                    <a:pt x="11" y="539"/>
                    <a:pt x="37" y="512"/>
                    <a:pt x="75" y="539"/>
                  </a:cubicBezTo>
                  <a:cubicBezTo>
                    <a:pt x="113" y="566"/>
                    <a:pt x="180" y="658"/>
                    <a:pt x="229" y="701"/>
                  </a:cubicBezTo>
                  <a:cubicBezTo>
                    <a:pt x="278" y="744"/>
                    <a:pt x="335" y="773"/>
                    <a:pt x="372" y="795"/>
                  </a:cubicBezTo>
                  <a:cubicBezTo>
                    <a:pt x="409" y="817"/>
                    <a:pt x="433" y="826"/>
                    <a:pt x="448" y="834"/>
                  </a:cubicBezTo>
                  <a:cubicBezTo>
                    <a:pt x="448" y="834"/>
                    <a:pt x="434" y="834"/>
                    <a:pt x="452" y="834"/>
                  </a:cubicBezTo>
                  <a:cubicBezTo>
                    <a:pt x="470" y="834"/>
                    <a:pt x="518" y="849"/>
                    <a:pt x="561" y="837"/>
                  </a:cubicBezTo>
                  <a:cubicBezTo>
                    <a:pt x="604" y="825"/>
                    <a:pt x="666" y="805"/>
                    <a:pt x="709" y="761"/>
                  </a:cubicBezTo>
                  <a:cubicBezTo>
                    <a:pt x="752" y="717"/>
                    <a:pt x="793" y="625"/>
                    <a:pt x="816" y="572"/>
                  </a:cubicBezTo>
                  <a:cubicBezTo>
                    <a:pt x="839" y="519"/>
                    <a:pt x="849" y="482"/>
                    <a:pt x="849" y="440"/>
                  </a:cubicBezTo>
                  <a:cubicBezTo>
                    <a:pt x="849" y="398"/>
                    <a:pt x="837" y="365"/>
                    <a:pt x="816" y="317"/>
                  </a:cubicBezTo>
                  <a:cubicBezTo>
                    <a:pt x="795" y="269"/>
                    <a:pt x="765" y="201"/>
                    <a:pt x="725" y="152"/>
                  </a:cubicBezTo>
                  <a:cubicBezTo>
                    <a:pt x="685" y="103"/>
                    <a:pt x="618" y="46"/>
                    <a:pt x="574" y="23"/>
                  </a:cubicBezTo>
                  <a:cubicBezTo>
                    <a:pt x="530" y="0"/>
                    <a:pt x="498" y="10"/>
                    <a:pt x="463" y="15"/>
                  </a:cubicBezTo>
                  <a:cubicBezTo>
                    <a:pt x="428" y="20"/>
                    <a:pt x="402" y="29"/>
                    <a:pt x="361" y="54"/>
                  </a:cubicBezTo>
                  <a:cubicBezTo>
                    <a:pt x="320" y="79"/>
                    <a:pt x="266" y="119"/>
                    <a:pt x="219" y="165"/>
                  </a:cubicBezTo>
                  <a:cubicBezTo>
                    <a:pt x="172" y="211"/>
                    <a:pt x="109" y="304"/>
                    <a:pt x="75" y="334"/>
                  </a:cubicBezTo>
                  <a:cubicBezTo>
                    <a:pt x="41" y="364"/>
                    <a:pt x="26" y="344"/>
                    <a:pt x="14" y="347"/>
                  </a:cubicBezTo>
                </a:path>
              </a:pathLst>
            </a:custGeom>
            <a:solidFill>
              <a:srgbClr val="FF0000">
                <a:alpha val="3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40" name="Freeform 30"/>
            <p:cNvSpPr>
              <a:spLocks noChangeAspect="1"/>
            </p:cNvSpPr>
            <p:nvPr/>
          </p:nvSpPr>
          <p:spPr bwMode="auto">
            <a:xfrm>
              <a:off x="302" y="960"/>
              <a:ext cx="959" cy="846"/>
            </a:xfrm>
            <a:custGeom>
              <a:avLst/>
              <a:gdLst>
                <a:gd name="T0" fmla="*/ 959 w 959"/>
                <a:gd name="T1" fmla="*/ 309 h 846"/>
                <a:gd name="T2" fmla="*/ 884 w 959"/>
                <a:gd name="T3" fmla="*/ 309 h 846"/>
                <a:gd name="T4" fmla="*/ 730 w 959"/>
                <a:gd name="T5" fmla="*/ 147 h 846"/>
                <a:gd name="T6" fmla="*/ 587 w 959"/>
                <a:gd name="T7" fmla="*/ 53 h 846"/>
                <a:gd name="T8" fmla="*/ 511 w 959"/>
                <a:gd name="T9" fmla="*/ 14 h 846"/>
                <a:gd name="T10" fmla="*/ 507 w 959"/>
                <a:gd name="T11" fmla="*/ 14 h 846"/>
                <a:gd name="T12" fmla="*/ 398 w 959"/>
                <a:gd name="T13" fmla="*/ 11 h 846"/>
                <a:gd name="T14" fmla="*/ 224 w 959"/>
                <a:gd name="T15" fmla="*/ 81 h 846"/>
                <a:gd name="T16" fmla="*/ 35 w 959"/>
                <a:gd name="T17" fmla="*/ 274 h 846"/>
                <a:gd name="T18" fmla="*/ 11 w 959"/>
                <a:gd name="T19" fmla="*/ 414 h 846"/>
                <a:gd name="T20" fmla="*/ 52 w 959"/>
                <a:gd name="T21" fmla="*/ 554 h 846"/>
                <a:gd name="T22" fmla="*/ 197 w 959"/>
                <a:gd name="T23" fmla="*/ 709 h 846"/>
                <a:gd name="T24" fmla="*/ 385 w 959"/>
                <a:gd name="T25" fmla="*/ 825 h 846"/>
                <a:gd name="T26" fmla="*/ 496 w 959"/>
                <a:gd name="T27" fmla="*/ 833 h 846"/>
                <a:gd name="T28" fmla="*/ 598 w 959"/>
                <a:gd name="T29" fmla="*/ 794 h 846"/>
                <a:gd name="T30" fmla="*/ 740 w 959"/>
                <a:gd name="T31" fmla="*/ 683 h 846"/>
                <a:gd name="T32" fmla="*/ 884 w 959"/>
                <a:gd name="T33" fmla="*/ 514 h 846"/>
                <a:gd name="T34" fmla="*/ 945 w 959"/>
                <a:gd name="T35" fmla="*/ 501 h 8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59"/>
                <a:gd name="T55" fmla="*/ 0 h 846"/>
                <a:gd name="T56" fmla="*/ 959 w 959"/>
                <a:gd name="T57" fmla="*/ 846 h 8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59" h="846">
                  <a:moveTo>
                    <a:pt x="959" y="309"/>
                  </a:moveTo>
                  <a:cubicBezTo>
                    <a:pt x="948" y="309"/>
                    <a:pt x="922" y="336"/>
                    <a:pt x="884" y="309"/>
                  </a:cubicBezTo>
                  <a:cubicBezTo>
                    <a:pt x="846" y="282"/>
                    <a:pt x="779" y="190"/>
                    <a:pt x="730" y="147"/>
                  </a:cubicBezTo>
                  <a:cubicBezTo>
                    <a:pt x="681" y="104"/>
                    <a:pt x="624" y="75"/>
                    <a:pt x="587" y="53"/>
                  </a:cubicBezTo>
                  <a:cubicBezTo>
                    <a:pt x="550" y="31"/>
                    <a:pt x="526" y="22"/>
                    <a:pt x="511" y="14"/>
                  </a:cubicBezTo>
                  <a:cubicBezTo>
                    <a:pt x="511" y="14"/>
                    <a:pt x="525" y="14"/>
                    <a:pt x="507" y="14"/>
                  </a:cubicBezTo>
                  <a:cubicBezTo>
                    <a:pt x="489" y="14"/>
                    <a:pt x="445" y="0"/>
                    <a:pt x="398" y="11"/>
                  </a:cubicBezTo>
                  <a:cubicBezTo>
                    <a:pt x="350" y="23"/>
                    <a:pt x="284" y="37"/>
                    <a:pt x="224" y="81"/>
                  </a:cubicBezTo>
                  <a:cubicBezTo>
                    <a:pt x="164" y="125"/>
                    <a:pt x="70" y="219"/>
                    <a:pt x="35" y="274"/>
                  </a:cubicBezTo>
                  <a:cubicBezTo>
                    <a:pt x="0" y="329"/>
                    <a:pt x="8" y="367"/>
                    <a:pt x="11" y="414"/>
                  </a:cubicBezTo>
                  <a:cubicBezTo>
                    <a:pt x="14" y="461"/>
                    <a:pt x="21" y="505"/>
                    <a:pt x="52" y="554"/>
                  </a:cubicBezTo>
                  <a:cubicBezTo>
                    <a:pt x="83" y="603"/>
                    <a:pt x="142" y="664"/>
                    <a:pt x="197" y="709"/>
                  </a:cubicBezTo>
                  <a:cubicBezTo>
                    <a:pt x="252" y="754"/>
                    <a:pt x="335" y="804"/>
                    <a:pt x="385" y="825"/>
                  </a:cubicBezTo>
                  <a:cubicBezTo>
                    <a:pt x="435" y="846"/>
                    <a:pt x="461" y="838"/>
                    <a:pt x="496" y="833"/>
                  </a:cubicBezTo>
                  <a:cubicBezTo>
                    <a:pt x="531" y="828"/>
                    <a:pt x="557" y="819"/>
                    <a:pt x="598" y="794"/>
                  </a:cubicBezTo>
                  <a:cubicBezTo>
                    <a:pt x="639" y="769"/>
                    <a:pt x="693" y="729"/>
                    <a:pt x="740" y="683"/>
                  </a:cubicBezTo>
                  <a:cubicBezTo>
                    <a:pt x="787" y="637"/>
                    <a:pt x="850" y="544"/>
                    <a:pt x="884" y="514"/>
                  </a:cubicBezTo>
                  <a:cubicBezTo>
                    <a:pt x="918" y="484"/>
                    <a:pt x="933" y="504"/>
                    <a:pt x="945" y="501"/>
                  </a:cubicBezTo>
                </a:path>
              </a:pathLst>
            </a:custGeom>
            <a:solidFill>
              <a:srgbClr val="FF0000">
                <a:alpha val="3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0950" name="Oval 31"/>
          <p:cNvSpPr>
            <a:spLocks noChangeAspect="1" noChangeArrowheads="1"/>
          </p:cNvSpPr>
          <p:nvPr/>
        </p:nvSpPr>
        <p:spPr bwMode="auto">
          <a:xfrm rot="-5400000">
            <a:off x="7793038" y="2216150"/>
            <a:ext cx="996950" cy="984250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210951" name="Oval 32"/>
          <p:cNvSpPr>
            <a:spLocks noChangeAspect="1" noChangeArrowheads="1"/>
          </p:cNvSpPr>
          <p:nvPr/>
        </p:nvSpPr>
        <p:spPr bwMode="auto">
          <a:xfrm rot="10800000">
            <a:off x="7723188" y="869950"/>
            <a:ext cx="1041400" cy="1028700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pSp>
        <p:nvGrpSpPr>
          <p:cNvPr id="210952" name="Group 33"/>
          <p:cNvGrpSpPr>
            <a:grpSpLocks/>
          </p:cNvGrpSpPr>
          <p:nvPr/>
        </p:nvGrpSpPr>
        <p:grpSpPr bwMode="auto">
          <a:xfrm rot="-5400000">
            <a:off x="7848600" y="838200"/>
            <a:ext cx="152400" cy="152400"/>
            <a:chOff x="2208" y="3936"/>
            <a:chExt cx="96" cy="96"/>
          </a:xfrm>
        </p:grpSpPr>
        <p:sp>
          <p:nvSpPr>
            <p:cNvPr id="211037" name="Line 34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38" name="Line 35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53" name="Group 36"/>
          <p:cNvGrpSpPr>
            <a:grpSpLocks/>
          </p:cNvGrpSpPr>
          <p:nvPr/>
        </p:nvGrpSpPr>
        <p:grpSpPr bwMode="auto">
          <a:xfrm rot="-5400000">
            <a:off x="8153400" y="685800"/>
            <a:ext cx="152400" cy="152400"/>
            <a:chOff x="2208" y="3936"/>
            <a:chExt cx="96" cy="96"/>
          </a:xfrm>
        </p:grpSpPr>
        <p:sp>
          <p:nvSpPr>
            <p:cNvPr id="211035" name="Line 37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36" name="Line 38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54" name="Group 39"/>
          <p:cNvGrpSpPr>
            <a:grpSpLocks/>
          </p:cNvGrpSpPr>
          <p:nvPr/>
        </p:nvGrpSpPr>
        <p:grpSpPr bwMode="auto">
          <a:xfrm rot="-5400000">
            <a:off x="8458200" y="838200"/>
            <a:ext cx="152400" cy="152400"/>
            <a:chOff x="2208" y="3936"/>
            <a:chExt cx="96" cy="96"/>
          </a:xfrm>
        </p:grpSpPr>
        <p:sp>
          <p:nvSpPr>
            <p:cNvPr id="211033" name="Line 40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34" name="Line 41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0955" name="Line 42"/>
          <p:cNvSpPr>
            <a:spLocks noChangeShapeType="1"/>
          </p:cNvSpPr>
          <p:nvPr/>
        </p:nvSpPr>
        <p:spPr bwMode="auto">
          <a:xfrm rot="-5400000">
            <a:off x="7848600" y="33528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6" name="Line 43"/>
          <p:cNvSpPr>
            <a:spLocks noChangeShapeType="1"/>
          </p:cNvSpPr>
          <p:nvPr/>
        </p:nvSpPr>
        <p:spPr bwMode="auto">
          <a:xfrm rot="-5400000">
            <a:off x="8231188" y="3506788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7" name="Line 44"/>
          <p:cNvSpPr>
            <a:spLocks noChangeShapeType="1"/>
          </p:cNvSpPr>
          <p:nvPr/>
        </p:nvSpPr>
        <p:spPr bwMode="auto">
          <a:xfrm rot="-5400000">
            <a:off x="8561388" y="33528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8" name="AutoShape 45"/>
          <p:cNvSpPr>
            <a:spLocks noChangeArrowheads="1"/>
          </p:cNvSpPr>
          <p:nvPr/>
        </p:nvSpPr>
        <p:spPr bwMode="auto">
          <a:xfrm rot="-5400000">
            <a:off x="7113588" y="2133600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CC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aphicFrame>
        <p:nvGraphicFramePr>
          <p:cNvPr id="210959" name="Object 13"/>
          <p:cNvGraphicFramePr>
            <a:graphicFrameLocks noChangeAspect="1"/>
          </p:cNvGraphicFramePr>
          <p:nvPr/>
        </p:nvGraphicFramePr>
        <p:xfrm>
          <a:off x="7189788" y="1754188"/>
          <a:ext cx="2794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0596" name="Equation" r:id="rId3" imgW="152334" imgH="190417" progId="Equation.3">
                  <p:embed/>
                </p:oleObj>
              </mc:Choice>
              <mc:Fallback>
                <p:oleObj name="Equation" r:id="rId3" imgW="15233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9788" y="1754188"/>
                        <a:ext cx="2794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60" name="Oval 79"/>
          <p:cNvSpPr>
            <a:spLocks noChangeArrowheads="1"/>
          </p:cNvSpPr>
          <p:nvPr/>
        </p:nvSpPr>
        <p:spPr bwMode="auto">
          <a:xfrm>
            <a:off x="8180388" y="5322888"/>
            <a:ext cx="101600" cy="873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210961" name="Oval 80"/>
          <p:cNvSpPr>
            <a:spLocks noChangeArrowheads="1"/>
          </p:cNvSpPr>
          <p:nvPr/>
        </p:nvSpPr>
        <p:spPr bwMode="auto">
          <a:xfrm>
            <a:off x="8383588" y="5235575"/>
            <a:ext cx="101600" cy="85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210962" name="Oval 81"/>
          <p:cNvSpPr>
            <a:spLocks noChangeArrowheads="1"/>
          </p:cNvSpPr>
          <p:nvPr/>
        </p:nvSpPr>
        <p:spPr bwMode="auto">
          <a:xfrm>
            <a:off x="8180388" y="5148263"/>
            <a:ext cx="203200" cy="17303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pSp>
        <p:nvGrpSpPr>
          <p:cNvPr id="210963" name="Group 82"/>
          <p:cNvGrpSpPr>
            <a:grpSpLocks/>
          </p:cNvGrpSpPr>
          <p:nvPr/>
        </p:nvGrpSpPr>
        <p:grpSpPr bwMode="auto">
          <a:xfrm rot="-5400000">
            <a:off x="7951788" y="4038600"/>
            <a:ext cx="152400" cy="152400"/>
            <a:chOff x="2208" y="3936"/>
            <a:chExt cx="96" cy="96"/>
          </a:xfrm>
        </p:grpSpPr>
        <p:sp>
          <p:nvSpPr>
            <p:cNvPr id="211031" name="Line 83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32" name="Line 84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64" name="Group 85"/>
          <p:cNvGrpSpPr>
            <a:grpSpLocks/>
          </p:cNvGrpSpPr>
          <p:nvPr/>
        </p:nvGrpSpPr>
        <p:grpSpPr bwMode="auto">
          <a:xfrm rot="-5400000">
            <a:off x="8256588" y="3886200"/>
            <a:ext cx="152400" cy="152400"/>
            <a:chOff x="2208" y="3936"/>
            <a:chExt cx="96" cy="96"/>
          </a:xfrm>
        </p:grpSpPr>
        <p:sp>
          <p:nvSpPr>
            <p:cNvPr id="211029" name="Line 86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30" name="Line 87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65" name="Group 88"/>
          <p:cNvGrpSpPr>
            <a:grpSpLocks/>
          </p:cNvGrpSpPr>
          <p:nvPr/>
        </p:nvGrpSpPr>
        <p:grpSpPr bwMode="auto">
          <a:xfrm rot="-5400000">
            <a:off x="8561388" y="4038600"/>
            <a:ext cx="152400" cy="152400"/>
            <a:chOff x="2208" y="3936"/>
            <a:chExt cx="96" cy="96"/>
          </a:xfrm>
        </p:grpSpPr>
        <p:sp>
          <p:nvSpPr>
            <p:cNvPr id="211027" name="Line 89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28" name="Line 90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0966" name="Line 91"/>
          <p:cNvSpPr>
            <a:spLocks noChangeShapeType="1"/>
          </p:cNvSpPr>
          <p:nvPr/>
        </p:nvSpPr>
        <p:spPr bwMode="auto">
          <a:xfrm rot="-5400000">
            <a:off x="7950200" y="6399213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67" name="Line 92"/>
          <p:cNvSpPr>
            <a:spLocks noChangeShapeType="1"/>
          </p:cNvSpPr>
          <p:nvPr/>
        </p:nvSpPr>
        <p:spPr bwMode="auto">
          <a:xfrm rot="-5400000">
            <a:off x="8332788" y="65532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68" name="Line 93"/>
          <p:cNvSpPr>
            <a:spLocks noChangeShapeType="1"/>
          </p:cNvSpPr>
          <p:nvPr/>
        </p:nvSpPr>
        <p:spPr bwMode="auto">
          <a:xfrm rot="-5400000">
            <a:off x="8637588" y="64008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69" name="AutoShape 94"/>
          <p:cNvSpPr>
            <a:spLocks noChangeArrowheads="1"/>
          </p:cNvSpPr>
          <p:nvPr/>
        </p:nvSpPr>
        <p:spPr bwMode="auto">
          <a:xfrm rot="-5400000">
            <a:off x="7113588" y="5181600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CC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aphicFrame>
        <p:nvGraphicFramePr>
          <p:cNvPr id="210970" name="Object 3"/>
          <p:cNvGraphicFramePr>
            <a:graphicFrameLocks noChangeAspect="1"/>
          </p:cNvGraphicFramePr>
          <p:nvPr/>
        </p:nvGraphicFramePr>
        <p:xfrm>
          <a:off x="7189788" y="4802188"/>
          <a:ext cx="2794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0597" name="Equation" r:id="rId5" imgW="152334" imgH="190417" progId="Equation.3">
                  <p:embed/>
                </p:oleObj>
              </mc:Choice>
              <mc:Fallback>
                <p:oleObj name="Equation" r:id="rId5" imgW="15233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9788" y="4802188"/>
                        <a:ext cx="2794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0971" name="Group 96"/>
          <p:cNvGrpSpPr>
            <a:grpSpLocks/>
          </p:cNvGrpSpPr>
          <p:nvPr/>
        </p:nvGrpSpPr>
        <p:grpSpPr bwMode="auto">
          <a:xfrm rot="-5400000">
            <a:off x="7951788" y="5334000"/>
            <a:ext cx="152400" cy="152400"/>
            <a:chOff x="2208" y="3936"/>
            <a:chExt cx="96" cy="96"/>
          </a:xfrm>
        </p:grpSpPr>
        <p:sp>
          <p:nvSpPr>
            <p:cNvPr id="211025" name="Line 97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26" name="Line 98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72" name="Group 102"/>
          <p:cNvGrpSpPr>
            <a:grpSpLocks/>
          </p:cNvGrpSpPr>
          <p:nvPr/>
        </p:nvGrpSpPr>
        <p:grpSpPr bwMode="auto">
          <a:xfrm rot="-5400000">
            <a:off x="8561388" y="5334000"/>
            <a:ext cx="152400" cy="152400"/>
            <a:chOff x="2208" y="3936"/>
            <a:chExt cx="96" cy="96"/>
          </a:xfrm>
        </p:grpSpPr>
        <p:sp>
          <p:nvSpPr>
            <p:cNvPr id="211023" name="Line 103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24" name="Line 104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0973" name="Line 105"/>
          <p:cNvSpPr>
            <a:spLocks noChangeShapeType="1"/>
          </p:cNvSpPr>
          <p:nvPr/>
        </p:nvSpPr>
        <p:spPr bwMode="auto">
          <a:xfrm rot="-5400000">
            <a:off x="7951788" y="50292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74" name="Line 107"/>
          <p:cNvSpPr>
            <a:spLocks noChangeShapeType="1"/>
          </p:cNvSpPr>
          <p:nvPr/>
        </p:nvSpPr>
        <p:spPr bwMode="auto">
          <a:xfrm rot="-5400000">
            <a:off x="8561388" y="50292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75" name="Text Box 108"/>
          <p:cNvSpPr txBox="1">
            <a:spLocks noChangeArrowheads="1"/>
          </p:cNvSpPr>
          <p:nvPr/>
        </p:nvSpPr>
        <p:spPr bwMode="auto">
          <a:xfrm>
            <a:off x="5334000" y="746125"/>
            <a:ext cx="2286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DFT for touching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contact or molecular junction, but only small systems</a:t>
            </a:r>
          </a:p>
        </p:txBody>
      </p:sp>
      <p:sp>
        <p:nvSpPr>
          <p:cNvPr id="210976" name="Oval 130"/>
          <p:cNvSpPr>
            <a:spLocks noChangeAspect="1" noChangeArrowheads="1"/>
          </p:cNvSpPr>
          <p:nvPr/>
        </p:nvSpPr>
        <p:spPr bwMode="auto">
          <a:xfrm>
            <a:off x="642938" y="2409825"/>
            <a:ext cx="1033462" cy="11715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210977" name="Oval 131"/>
          <p:cNvSpPr>
            <a:spLocks noChangeAspect="1" noChangeArrowheads="1"/>
          </p:cNvSpPr>
          <p:nvPr/>
        </p:nvSpPr>
        <p:spPr bwMode="auto">
          <a:xfrm rot="10800000">
            <a:off x="642938" y="4162425"/>
            <a:ext cx="1033462" cy="11715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210978" name="Line 132"/>
          <p:cNvSpPr>
            <a:spLocks noChangeShapeType="1"/>
          </p:cNvSpPr>
          <p:nvPr/>
        </p:nvSpPr>
        <p:spPr bwMode="auto">
          <a:xfrm rot="-5400000">
            <a:off x="719138" y="35814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79" name="Line 133"/>
          <p:cNvSpPr>
            <a:spLocks noChangeShapeType="1"/>
          </p:cNvSpPr>
          <p:nvPr/>
        </p:nvSpPr>
        <p:spPr bwMode="auto">
          <a:xfrm rot="-5400000">
            <a:off x="1100138" y="37338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80" name="Line 134"/>
          <p:cNvSpPr>
            <a:spLocks noChangeShapeType="1"/>
          </p:cNvSpPr>
          <p:nvPr/>
        </p:nvSpPr>
        <p:spPr bwMode="auto">
          <a:xfrm rot="-5400000">
            <a:off x="1404938" y="35814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81" name="Line 135"/>
          <p:cNvSpPr>
            <a:spLocks noChangeShapeType="1"/>
          </p:cNvSpPr>
          <p:nvPr/>
        </p:nvSpPr>
        <p:spPr bwMode="auto">
          <a:xfrm rot="-5400000">
            <a:off x="719138" y="53340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82" name="Line 136"/>
          <p:cNvSpPr>
            <a:spLocks noChangeShapeType="1"/>
          </p:cNvSpPr>
          <p:nvPr/>
        </p:nvSpPr>
        <p:spPr bwMode="auto">
          <a:xfrm rot="-5400000">
            <a:off x="1100138" y="54864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83" name="Line 137"/>
          <p:cNvSpPr>
            <a:spLocks noChangeShapeType="1"/>
          </p:cNvSpPr>
          <p:nvPr/>
        </p:nvSpPr>
        <p:spPr bwMode="auto">
          <a:xfrm rot="-5400000">
            <a:off x="1404938" y="53340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10984" name="Group 138"/>
          <p:cNvGrpSpPr>
            <a:grpSpLocks/>
          </p:cNvGrpSpPr>
          <p:nvPr/>
        </p:nvGrpSpPr>
        <p:grpSpPr bwMode="auto">
          <a:xfrm rot="-5400000">
            <a:off x="796925" y="2362200"/>
            <a:ext cx="152400" cy="152400"/>
            <a:chOff x="2208" y="3936"/>
            <a:chExt cx="96" cy="96"/>
          </a:xfrm>
        </p:grpSpPr>
        <p:sp>
          <p:nvSpPr>
            <p:cNvPr id="211021" name="Line 139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22" name="Line 140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85" name="Group 141"/>
          <p:cNvGrpSpPr>
            <a:grpSpLocks/>
          </p:cNvGrpSpPr>
          <p:nvPr/>
        </p:nvGrpSpPr>
        <p:grpSpPr bwMode="auto">
          <a:xfrm rot="-5400000">
            <a:off x="1100138" y="2209800"/>
            <a:ext cx="152400" cy="152400"/>
            <a:chOff x="2208" y="3936"/>
            <a:chExt cx="96" cy="96"/>
          </a:xfrm>
        </p:grpSpPr>
        <p:sp>
          <p:nvSpPr>
            <p:cNvPr id="211019" name="Line 142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20" name="Line 143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86" name="Group 144"/>
          <p:cNvGrpSpPr>
            <a:grpSpLocks/>
          </p:cNvGrpSpPr>
          <p:nvPr/>
        </p:nvGrpSpPr>
        <p:grpSpPr bwMode="auto">
          <a:xfrm rot="-5400000">
            <a:off x="1404938" y="2362200"/>
            <a:ext cx="152400" cy="152400"/>
            <a:chOff x="2208" y="3936"/>
            <a:chExt cx="96" cy="96"/>
          </a:xfrm>
        </p:grpSpPr>
        <p:sp>
          <p:nvSpPr>
            <p:cNvPr id="211017" name="Line 145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18" name="Line 146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87" name="Group 147"/>
          <p:cNvGrpSpPr>
            <a:grpSpLocks/>
          </p:cNvGrpSpPr>
          <p:nvPr/>
        </p:nvGrpSpPr>
        <p:grpSpPr bwMode="auto">
          <a:xfrm rot="-5400000">
            <a:off x="795338" y="4114800"/>
            <a:ext cx="152400" cy="152400"/>
            <a:chOff x="2208" y="3936"/>
            <a:chExt cx="96" cy="96"/>
          </a:xfrm>
        </p:grpSpPr>
        <p:sp>
          <p:nvSpPr>
            <p:cNvPr id="211015" name="Line 148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16" name="Line 149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88" name="Group 150"/>
          <p:cNvGrpSpPr>
            <a:grpSpLocks/>
          </p:cNvGrpSpPr>
          <p:nvPr/>
        </p:nvGrpSpPr>
        <p:grpSpPr bwMode="auto">
          <a:xfrm rot="-5400000">
            <a:off x="1101725" y="3962400"/>
            <a:ext cx="152400" cy="152400"/>
            <a:chOff x="2208" y="3936"/>
            <a:chExt cx="96" cy="96"/>
          </a:xfrm>
        </p:grpSpPr>
        <p:sp>
          <p:nvSpPr>
            <p:cNvPr id="211013" name="Line 151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14" name="Line 152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89" name="Group 153"/>
          <p:cNvGrpSpPr>
            <a:grpSpLocks/>
          </p:cNvGrpSpPr>
          <p:nvPr/>
        </p:nvGrpSpPr>
        <p:grpSpPr bwMode="auto">
          <a:xfrm rot="-5400000">
            <a:off x="1406525" y="4114800"/>
            <a:ext cx="152400" cy="152400"/>
            <a:chOff x="2208" y="3936"/>
            <a:chExt cx="96" cy="96"/>
          </a:xfrm>
        </p:grpSpPr>
        <p:sp>
          <p:nvSpPr>
            <p:cNvPr id="211011" name="Line 154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12" name="Line 155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0990" name="AutoShape 156"/>
          <p:cNvSpPr>
            <a:spLocks noChangeArrowheads="1"/>
          </p:cNvSpPr>
          <p:nvPr/>
        </p:nvSpPr>
        <p:spPr bwMode="auto">
          <a:xfrm rot="-5400000">
            <a:off x="-42862" y="3733800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CC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graphicFrame>
        <p:nvGraphicFramePr>
          <p:cNvPr id="210991" name="Object 4"/>
          <p:cNvGraphicFramePr>
            <a:graphicFrameLocks noChangeAspect="1"/>
          </p:cNvGraphicFramePr>
          <p:nvPr/>
        </p:nvGraphicFramePr>
        <p:xfrm>
          <a:off x="33338" y="3354388"/>
          <a:ext cx="2794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0598" name="Equation" r:id="rId6" imgW="152334" imgH="190417" progId="Equation.3">
                  <p:embed/>
                </p:oleObj>
              </mc:Choice>
              <mc:Fallback>
                <p:oleObj name="Equation" r:id="rId6" imgW="15233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" y="3354388"/>
                        <a:ext cx="2794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92" name="Oval 20"/>
          <p:cNvSpPr>
            <a:spLocks noChangeAspect="1" noChangeArrowheads="1"/>
          </p:cNvSpPr>
          <p:nvPr/>
        </p:nvSpPr>
        <p:spPr bwMode="auto">
          <a:xfrm rot="10800000">
            <a:off x="4648200" y="3438525"/>
            <a:ext cx="1033463" cy="11715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  <p:sp>
        <p:nvSpPr>
          <p:cNvPr id="210993" name="Line 54"/>
          <p:cNvSpPr>
            <a:spLocks noChangeShapeType="1"/>
          </p:cNvSpPr>
          <p:nvPr/>
        </p:nvSpPr>
        <p:spPr bwMode="auto">
          <a:xfrm rot="-5400000">
            <a:off x="4724400" y="46101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94" name="Line 55"/>
          <p:cNvSpPr>
            <a:spLocks noChangeShapeType="1"/>
          </p:cNvSpPr>
          <p:nvPr/>
        </p:nvSpPr>
        <p:spPr bwMode="auto">
          <a:xfrm rot="-5400000">
            <a:off x="5105400" y="47625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95" name="Line 56"/>
          <p:cNvSpPr>
            <a:spLocks noChangeShapeType="1"/>
          </p:cNvSpPr>
          <p:nvPr/>
        </p:nvSpPr>
        <p:spPr bwMode="auto">
          <a:xfrm rot="-5400000">
            <a:off x="5410200" y="46101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10996" name="Group 66"/>
          <p:cNvGrpSpPr>
            <a:grpSpLocks/>
          </p:cNvGrpSpPr>
          <p:nvPr/>
        </p:nvGrpSpPr>
        <p:grpSpPr bwMode="auto">
          <a:xfrm rot="-5400000">
            <a:off x="4800600" y="3390900"/>
            <a:ext cx="152400" cy="152400"/>
            <a:chOff x="2208" y="3936"/>
            <a:chExt cx="96" cy="96"/>
          </a:xfrm>
        </p:grpSpPr>
        <p:sp>
          <p:nvSpPr>
            <p:cNvPr id="211009" name="Line 67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10" name="Line 68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97" name="Group 69"/>
          <p:cNvGrpSpPr>
            <a:grpSpLocks/>
          </p:cNvGrpSpPr>
          <p:nvPr/>
        </p:nvGrpSpPr>
        <p:grpSpPr bwMode="auto">
          <a:xfrm rot="-5400000">
            <a:off x="5106988" y="3238500"/>
            <a:ext cx="152400" cy="152400"/>
            <a:chOff x="2208" y="3936"/>
            <a:chExt cx="96" cy="96"/>
          </a:xfrm>
        </p:grpSpPr>
        <p:sp>
          <p:nvSpPr>
            <p:cNvPr id="211007" name="Line 70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08" name="Line 71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0998" name="Group 72"/>
          <p:cNvGrpSpPr>
            <a:grpSpLocks/>
          </p:cNvGrpSpPr>
          <p:nvPr/>
        </p:nvGrpSpPr>
        <p:grpSpPr bwMode="auto">
          <a:xfrm rot="-5400000">
            <a:off x="5411788" y="3390900"/>
            <a:ext cx="152400" cy="152400"/>
            <a:chOff x="2208" y="3936"/>
            <a:chExt cx="96" cy="96"/>
          </a:xfrm>
        </p:grpSpPr>
        <p:sp>
          <p:nvSpPr>
            <p:cNvPr id="211005" name="Line 73"/>
            <p:cNvSpPr>
              <a:spLocks noChangeShapeType="1"/>
            </p:cNvSpPr>
            <p:nvPr/>
          </p:nvSpPr>
          <p:spPr bwMode="auto">
            <a:xfrm>
              <a:off x="2208" y="3984"/>
              <a:ext cx="9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006" name="Line 74"/>
            <p:cNvSpPr>
              <a:spLocks noChangeShapeType="1"/>
            </p:cNvSpPr>
            <p:nvPr/>
          </p:nvSpPr>
          <p:spPr bwMode="auto">
            <a:xfrm>
              <a:off x="2256" y="3936"/>
              <a:ext cx="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10999" name="Picture 116" descr="Slid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62300"/>
            <a:ext cx="3703638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000" name="Text Box 125"/>
          <p:cNvSpPr txBox="1">
            <a:spLocks noChangeArrowheads="1"/>
          </p:cNvSpPr>
          <p:nvPr/>
        </p:nvSpPr>
        <p:spPr bwMode="auto">
          <a:xfrm>
            <a:off x="2667000" y="2574925"/>
            <a:ext cx="2919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cs typeface="宋体" charset="0"/>
              </a:rPr>
              <a:t>Concurrent Multiscale </a:t>
            </a:r>
          </a:p>
        </p:txBody>
      </p:sp>
      <p:sp>
        <p:nvSpPr>
          <p:cNvPr id="211001" name="Text Box 119"/>
          <p:cNvSpPr txBox="1">
            <a:spLocks noChangeArrowheads="1"/>
          </p:cNvSpPr>
          <p:nvPr/>
        </p:nvSpPr>
        <p:spPr bwMode="auto">
          <a:xfrm>
            <a:off x="5181600" y="4610100"/>
            <a:ext cx="6842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DFT    </a:t>
            </a:r>
          </a:p>
        </p:txBody>
      </p:sp>
      <p:sp>
        <p:nvSpPr>
          <p:cNvPr id="211002" name="Text Box 118"/>
          <p:cNvSpPr txBox="1">
            <a:spLocks noChangeArrowheads="1"/>
          </p:cNvSpPr>
          <p:nvPr/>
        </p:nvSpPr>
        <p:spPr bwMode="auto">
          <a:xfrm>
            <a:off x="2590800" y="4000500"/>
            <a:ext cx="1203325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Classical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211003" name="Text Box 120"/>
          <p:cNvSpPr txBox="1">
            <a:spLocks noChangeArrowheads="1"/>
          </p:cNvSpPr>
          <p:nvPr/>
        </p:nvSpPr>
        <p:spPr bwMode="auto">
          <a:xfrm>
            <a:off x="5207000" y="3924300"/>
            <a:ext cx="12255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Charge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宋体" charset="0"/>
              </a:rPr>
              <a:t>Matching   </a:t>
            </a:r>
          </a:p>
        </p:txBody>
      </p:sp>
      <p:sp>
        <p:nvSpPr>
          <p:cNvPr id="211004" name="Rectangle 158"/>
          <p:cNvSpPr>
            <a:spLocks noChangeArrowheads="1"/>
          </p:cNvSpPr>
          <p:nvPr/>
        </p:nvSpPr>
        <p:spPr bwMode="auto">
          <a:xfrm>
            <a:off x="6019800" y="4648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28688"/>
            <a:ext cx="8340725" cy="1536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b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700" b="1" smtClean="0">
                <a:latin typeface="Helvetica Neue" charset="0"/>
                <a:cs typeface="Helvetica Neue" charset="0"/>
                <a:sym typeface="Helvetica Neue" charset="0"/>
              </a:rPr>
              <a:t>Quantum Plasmonics</a:t>
            </a:r>
            <a:endParaRPr lang="en-US" sz="3700" b="1" smtClean="0"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5638" y="2795588"/>
            <a:ext cx="3954462" cy="3124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t" anchorCtr="0" compatLnSpc="1">
            <a:prstTxWarp prst="textNoShape">
              <a:avLst/>
            </a:prstTxWarp>
          </a:bodyPr>
          <a:lstStyle/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0044FE"/>
                </a:solidFill>
              </a:rPr>
              <a:t>Xiaoguang Li</a:t>
            </a:r>
            <a:r>
              <a:rPr lang="en-US" smtClean="0">
                <a:solidFill>
                  <a:srgbClr val="0044FE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(</a:t>
            </a:r>
            <a:r>
              <a:rPr lang="ja-JP" altLang="en-US" smtClean="0">
                <a:solidFill>
                  <a:srgbClr val="0044FE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李晓光</a:t>
            </a:r>
            <a:r>
              <a:rPr lang="en-US" smtClean="0">
                <a:solidFill>
                  <a:srgbClr val="0044FE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) </a:t>
            </a: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1A1A1A"/>
                </a:solidFill>
              </a:rPr>
              <a:t>Di Xiao</a:t>
            </a:r>
            <a:r>
              <a:rPr lang="ja-JP" altLang="en-US" smtClean="0">
                <a:solidFill>
                  <a:srgbClr val="1A1A1A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（肖笛）</a:t>
            </a: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1A1A1A"/>
                </a:solidFill>
              </a:rPr>
              <a:t>Jian Shen</a:t>
            </a:r>
            <a:r>
              <a:rPr lang="ja-JP" altLang="en-US" smtClean="0">
                <a:solidFill>
                  <a:srgbClr val="1A1A1A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（沈健）</a:t>
            </a: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1A1A1A"/>
                </a:solidFill>
              </a:rPr>
              <a:t>Hanno Weitering</a:t>
            </a: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1A1A1A"/>
                </a:solidFill>
              </a:rPr>
              <a:t>Zhenyu Zhang</a:t>
            </a:r>
            <a:r>
              <a:rPr lang="ja-JP" altLang="en-US" smtClean="0">
                <a:solidFill>
                  <a:srgbClr val="1A1A1A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（张振宇）</a:t>
            </a: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1A1A1A"/>
                </a:solidFill>
              </a:rPr>
              <a:t>Fudan University</a:t>
            </a: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1A1A1A"/>
                </a:solidFill>
              </a:rPr>
              <a:t>University of Tennessee, Knoxville</a:t>
            </a: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b="1" smtClean="0">
                <a:solidFill>
                  <a:srgbClr val="1A1A1A"/>
                </a:solidFill>
              </a:rPr>
              <a:t>University of Sci. &amp; Tech. of China</a:t>
            </a:r>
            <a:endParaRPr lang="en-US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  <a:p>
            <a:pPr marL="0" indent="0" algn="r" eaLnBrk="1" hangingPunct="1">
              <a:spcBef>
                <a:spcPct val="0"/>
              </a:spcBef>
              <a:buFont typeface="Helvetica Neue" charset="0"/>
              <a:buNone/>
              <a:defRPr/>
            </a:pPr>
            <a:r>
              <a:rPr lang="en-US" sz="1900" b="1" smtClean="0">
                <a:solidFill>
                  <a:srgbClr val="1A1A1A"/>
                </a:solidFill>
              </a:rPr>
              <a:t>03/05/2012</a:t>
            </a:r>
            <a:endParaRPr lang="en-US" sz="1900" b="1" smtClean="0">
              <a:solidFill>
                <a:srgbClr val="1A1A1A"/>
              </a:solidFill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141316" name="Line 4"/>
          <p:cNvSpPr>
            <a:spLocks noChangeShapeType="1"/>
          </p:cNvSpPr>
          <p:nvPr/>
        </p:nvSpPr>
        <p:spPr bwMode="auto">
          <a:xfrm>
            <a:off x="550863" y="2501900"/>
            <a:ext cx="8035925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3429"/>
            <a:ext cx="179863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42" y="3636243"/>
            <a:ext cx="21399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EE66F-FC19-FA47-BB91-50A8157B2C8A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Go Beyond The Classical Study</a:t>
            </a:r>
          </a:p>
        </p:txBody>
      </p:sp>
      <p:grpSp>
        <p:nvGrpSpPr>
          <p:cNvPr id="146435" name="Group 2"/>
          <p:cNvGrpSpPr>
            <a:grpSpLocks/>
          </p:cNvGrpSpPr>
          <p:nvPr/>
        </p:nvGrpSpPr>
        <p:grpSpPr bwMode="auto">
          <a:xfrm>
            <a:off x="4714875" y="3205163"/>
            <a:ext cx="1196975" cy="1196975"/>
            <a:chOff x="0" y="0"/>
            <a:chExt cx="1072" cy="1072"/>
          </a:xfrm>
        </p:grpSpPr>
        <p:sp>
          <p:nvSpPr>
            <p:cNvPr id="146482" name="Oval 3"/>
            <p:cNvSpPr>
              <a:spLocks/>
            </p:cNvSpPr>
            <p:nvPr/>
          </p:nvSpPr>
          <p:spPr bwMode="auto">
            <a:xfrm>
              <a:off x="0" y="0"/>
              <a:ext cx="1072" cy="1072"/>
            </a:xfrm>
            <a:prstGeom prst="ellipse">
              <a:avLst/>
            </a:prstGeom>
            <a:solidFill>
              <a:srgbClr val="CADB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14648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" y="584"/>
              <a:ext cx="20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84" name="Line 5"/>
            <p:cNvSpPr>
              <a:spLocks noChangeShapeType="1"/>
            </p:cNvSpPr>
            <p:nvPr/>
          </p:nvSpPr>
          <p:spPr bwMode="auto">
            <a:xfrm rot="10800000">
              <a:off x="520" y="551"/>
              <a:ext cx="5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6436" name="Group 6"/>
          <p:cNvGrpSpPr>
            <a:grpSpLocks/>
          </p:cNvGrpSpPr>
          <p:nvPr/>
        </p:nvGrpSpPr>
        <p:grpSpPr bwMode="auto">
          <a:xfrm>
            <a:off x="5340350" y="2660650"/>
            <a:ext cx="347663" cy="866775"/>
            <a:chOff x="0" y="0"/>
            <a:chExt cx="312" cy="776"/>
          </a:xfrm>
        </p:grpSpPr>
        <p:sp>
          <p:nvSpPr>
            <p:cNvPr id="146479" name="Oval 7"/>
            <p:cNvSpPr>
              <a:spLocks/>
            </p:cNvSpPr>
            <p:nvPr/>
          </p:nvSpPr>
          <p:spPr bwMode="auto">
            <a:xfrm>
              <a:off x="0" y="652"/>
              <a:ext cx="131" cy="12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46480" name="Line 8"/>
            <p:cNvSpPr>
              <a:spLocks noChangeShapeType="1"/>
            </p:cNvSpPr>
            <p:nvPr/>
          </p:nvSpPr>
          <p:spPr bwMode="auto">
            <a:xfrm flipH="1">
              <a:off x="87" y="123"/>
              <a:ext cx="143" cy="5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81" name="Oval 9"/>
            <p:cNvSpPr>
              <a:spLocks/>
            </p:cNvSpPr>
            <p:nvPr/>
          </p:nvSpPr>
          <p:spPr bwMode="auto">
            <a:xfrm>
              <a:off x="180" y="0"/>
              <a:ext cx="132" cy="123"/>
            </a:xfrm>
            <a:prstGeom prst="ellipse">
              <a:avLst/>
            </a:prstGeom>
            <a:solidFill>
              <a:srgbClr val="98B7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46437" name="AutoShape 10"/>
          <p:cNvSpPr>
            <a:spLocks/>
          </p:cNvSpPr>
          <p:nvPr/>
        </p:nvSpPr>
        <p:spPr bwMode="auto">
          <a:xfrm>
            <a:off x="6188075" y="3517900"/>
            <a:ext cx="347663" cy="563563"/>
          </a:xfrm>
          <a:prstGeom prst="rightArrow">
            <a:avLst>
              <a:gd name="adj1" fmla="val 52389"/>
              <a:gd name="adj2" fmla="val 56412"/>
            </a:avLst>
          </a:prstGeom>
          <a:solidFill>
            <a:srgbClr val="FFF95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46438" name="Group 11"/>
          <p:cNvGrpSpPr>
            <a:grpSpLocks/>
          </p:cNvGrpSpPr>
          <p:nvPr/>
        </p:nvGrpSpPr>
        <p:grpSpPr bwMode="auto">
          <a:xfrm>
            <a:off x="6777038" y="3384550"/>
            <a:ext cx="1911350" cy="660400"/>
            <a:chOff x="0" y="0"/>
            <a:chExt cx="1712" cy="592"/>
          </a:xfrm>
        </p:grpSpPr>
        <p:sp>
          <p:nvSpPr>
            <p:cNvPr id="146474" name="AutoShape 12"/>
            <p:cNvSpPr>
              <a:spLocks/>
            </p:cNvSpPr>
            <p:nvPr/>
          </p:nvSpPr>
          <p:spPr bwMode="auto">
            <a:xfrm>
              <a:off x="160" y="0"/>
              <a:ext cx="472" cy="14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146475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8" y="195"/>
              <a:ext cx="39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76" name="Rectangle 14"/>
            <p:cNvSpPr>
              <a:spLocks/>
            </p:cNvSpPr>
            <p:nvPr/>
          </p:nvSpPr>
          <p:spPr bwMode="auto">
            <a:xfrm>
              <a:off x="0" y="528"/>
              <a:ext cx="1712" cy="6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46477" name="AutoShape 15"/>
            <p:cNvSpPr>
              <a:spLocks/>
            </p:cNvSpPr>
            <p:nvPr/>
          </p:nvSpPr>
          <p:spPr bwMode="auto">
            <a:xfrm>
              <a:off x="1032" y="0"/>
              <a:ext cx="472" cy="14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146478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68" y="194"/>
              <a:ext cx="39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6439" name="Group 17"/>
          <p:cNvGrpSpPr>
            <a:grpSpLocks/>
          </p:cNvGrpSpPr>
          <p:nvPr/>
        </p:nvGrpSpPr>
        <p:grpSpPr bwMode="auto">
          <a:xfrm>
            <a:off x="4803775" y="3009900"/>
            <a:ext cx="349250" cy="865188"/>
            <a:chOff x="0" y="0"/>
            <a:chExt cx="312" cy="776"/>
          </a:xfrm>
        </p:grpSpPr>
        <p:sp>
          <p:nvSpPr>
            <p:cNvPr id="146471" name="Oval 18"/>
            <p:cNvSpPr>
              <a:spLocks/>
            </p:cNvSpPr>
            <p:nvPr/>
          </p:nvSpPr>
          <p:spPr bwMode="auto">
            <a:xfrm>
              <a:off x="0" y="652"/>
              <a:ext cx="131" cy="12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46472" name="Line 19"/>
            <p:cNvSpPr>
              <a:spLocks noChangeShapeType="1"/>
            </p:cNvSpPr>
            <p:nvPr/>
          </p:nvSpPr>
          <p:spPr bwMode="auto">
            <a:xfrm flipH="1">
              <a:off x="87" y="123"/>
              <a:ext cx="143" cy="5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73" name="Oval 20"/>
            <p:cNvSpPr>
              <a:spLocks/>
            </p:cNvSpPr>
            <p:nvPr/>
          </p:nvSpPr>
          <p:spPr bwMode="auto">
            <a:xfrm>
              <a:off x="180" y="0"/>
              <a:ext cx="132" cy="123"/>
            </a:xfrm>
            <a:prstGeom prst="ellipse">
              <a:avLst/>
            </a:prstGeom>
            <a:solidFill>
              <a:srgbClr val="98B7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46441" name="Rectangle 22"/>
          <p:cNvSpPr>
            <a:spLocks/>
          </p:cNvSpPr>
          <p:nvPr/>
        </p:nvSpPr>
        <p:spPr bwMode="auto">
          <a:xfrm>
            <a:off x="5457825" y="1625600"/>
            <a:ext cx="235743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Quantum picture</a:t>
            </a:r>
          </a:p>
        </p:txBody>
      </p:sp>
      <p:sp>
        <p:nvSpPr>
          <p:cNvPr id="146443" name="Rectangle 24"/>
          <p:cNvSpPr>
            <a:spLocks/>
          </p:cNvSpPr>
          <p:nvPr/>
        </p:nvSpPr>
        <p:spPr bwMode="auto">
          <a:xfrm>
            <a:off x="5456238" y="4938713"/>
            <a:ext cx="25622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 quasiparticle of the excited system</a:t>
            </a:r>
          </a:p>
        </p:txBody>
      </p:sp>
      <p:pic>
        <p:nvPicPr>
          <p:cNvPr id="146444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276725"/>
            <a:ext cx="1895475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442913" y="1776433"/>
            <a:ext cx="3275806" cy="3418661"/>
            <a:chOff x="442913" y="1776433"/>
            <a:chExt cx="3275806" cy="3418661"/>
          </a:xfrm>
        </p:grpSpPr>
        <p:sp>
          <p:nvSpPr>
            <p:cNvPr id="146440" name="Rectangle 21"/>
            <p:cNvSpPr>
              <a:spLocks/>
            </p:cNvSpPr>
            <p:nvPr/>
          </p:nvSpPr>
          <p:spPr bwMode="auto">
            <a:xfrm>
              <a:off x="1511140" y="1776433"/>
              <a:ext cx="1833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C</a:t>
              </a:r>
              <a:r>
                <a:rPr lang="en-US" b="1" dirty="0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lassical picture</a:t>
              </a:r>
            </a:p>
          </p:txBody>
        </p:sp>
        <p:sp>
          <p:nvSpPr>
            <p:cNvPr id="146442" name="Rectangle 23"/>
            <p:cNvSpPr>
              <a:spLocks/>
            </p:cNvSpPr>
            <p:nvPr/>
          </p:nvSpPr>
          <p:spPr bwMode="auto">
            <a:xfrm>
              <a:off x="1156494" y="4874419"/>
              <a:ext cx="2562225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Charge density wave</a:t>
              </a:r>
            </a:p>
          </p:txBody>
        </p:sp>
        <p:grpSp>
          <p:nvGrpSpPr>
            <p:cNvPr id="146445" name="Group 26"/>
            <p:cNvGrpSpPr>
              <a:grpSpLocks/>
            </p:cNvGrpSpPr>
            <p:nvPr/>
          </p:nvGrpSpPr>
          <p:grpSpPr bwMode="auto">
            <a:xfrm>
              <a:off x="1465263" y="2867025"/>
              <a:ext cx="1936750" cy="1793875"/>
              <a:chOff x="0" y="0"/>
              <a:chExt cx="1736" cy="1608"/>
            </a:xfrm>
          </p:grpSpPr>
          <p:grpSp>
            <p:nvGrpSpPr>
              <p:cNvPr id="146462" name="Group 27"/>
              <p:cNvGrpSpPr>
                <a:grpSpLocks/>
              </p:cNvGrpSpPr>
              <p:nvPr/>
            </p:nvGrpSpPr>
            <p:grpSpPr bwMode="auto">
              <a:xfrm>
                <a:off x="0" y="0"/>
                <a:ext cx="581" cy="1608"/>
                <a:chOff x="0" y="0"/>
                <a:chExt cx="581" cy="1608"/>
              </a:xfrm>
            </p:grpSpPr>
            <p:sp>
              <p:nvSpPr>
                <p:cNvPr id="146469" name="Rectangle 28"/>
                <p:cNvSpPr>
                  <a:spLocks/>
                </p:cNvSpPr>
                <p:nvPr/>
              </p:nvSpPr>
              <p:spPr bwMode="auto">
                <a:xfrm>
                  <a:off x="290" y="0"/>
                  <a:ext cx="291" cy="1608"/>
                </a:xfrm>
                <a:prstGeom prst="rect">
                  <a:avLst/>
                </a:prstGeom>
                <a:gradFill rotWithShape="0">
                  <a:gsLst>
                    <a:gs pos="0">
                      <a:srgbClr val="CFE2FC"/>
                    </a:gs>
                    <a:gs pos="100000">
                      <a:srgbClr val="3856E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46470" name="Rectangle 29"/>
                <p:cNvSpPr>
                  <a:spLocks/>
                </p:cNvSpPr>
                <p:nvPr/>
              </p:nvSpPr>
              <p:spPr bwMode="auto">
                <a:xfrm rot="10800000">
                  <a:off x="0" y="0"/>
                  <a:ext cx="290" cy="1608"/>
                </a:xfrm>
                <a:prstGeom prst="rect">
                  <a:avLst/>
                </a:prstGeom>
                <a:gradFill rotWithShape="0">
                  <a:gsLst>
                    <a:gs pos="0">
                      <a:srgbClr val="3856E1"/>
                    </a:gs>
                    <a:gs pos="100000">
                      <a:srgbClr val="CFE2FC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46463" name="Group 30"/>
              <p:cNvGrpSpPr>
                <a:grpSpLocks/>
              </p:cNvGrpSpPr>
              <p:nvPr/>
            </p:nvGrpSpPr>
            <p:grpSpPr bwMode="auto">
              <a:xfrm>
                <a:off x="581" y="0"/>
                <a:ext cx="573" cy="1608"/>
                <a:chOff x="0" y="0"/>
                <a:chExt cx="573" cy="1608"/>
              </a:xfrm>
            </p:grpSpPr>
            <p:sp>
              <p:nvSpPr>
                <p:cNvPr id="146467" name="Rectangle 31"/>
                <p:cNvSpPr>
                  <a:spLocks/>
                </p:cNvSpPr>
                <p:nvPr/>
              </p:nvSpPr>
              <p:spPr bwMode="auto">
                <a:xfrm>
                  <a:off x="282" y="0"/>
                  <a:ext cx="291" cy="1608"/>
                </a:xfrm>
                <a:prstGeom prst="rect">
                  <a:avLst/>
                </a:prstGeom>
                <a:gradFill rotWithShape="0">
                  <a:gsLst>
                    <a:gs pos="0">
                      <a:srgbClr val="CFE2FC"/>
                    </a:gs>
                    <a:gs pos="100000">
                      <a:srgbClr val="3856E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46468" name="Rectangle 32"/>
                <p:cNvSpPr>
                  <a:spLocks/>
                </p:cNvSpPr>
                <p:nvPr/>
              </p:nvSpPr>
              <p:spPr bwMode="auto">
                <a:xfrm rot="10800000">
                  <a:off x="0" y="0"/>
                  <a:ext cx="290" cy="1608"/>
                </a:xfrm>
                <a:prstGeom prst="rect">
                  <a:avLst/>
                </a:prstGeom>
                <a:gradFill rotWithShape="0">
                  <a:gsLst>
                    <a:gs pos="0">
                      <a:srgbClr val="3856E1"/>
                    </a:gs>
                    <a:gs pos="100000">
                      <a:srgbClr val="CFE2FC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46464" name="Group 33"/>
              <p:cNvGrpSpPr>
                <a:grpSpLocks/>
              </p:cNvGrpSpPr>
              <p:nvPr/>
            </p:nvGrpSpPr>
            <p:grpSpPr bwMode="auto">
              <a:xfrm>
                <a:off x="1154" y="0"/>
                <a:ext cx="582" cy="1608"/>
                <a:chOff x="0" y="0"/>
                <a:chExt cx="581" cy="1608"/>
              </a:xfrm>
            </p:grpSpPr>
            <p:sp>
              <p:nvSpPr>
                <p:cNvPr id="146465" name="Rectangle 34"/>
                <p:cNvSpPr>
                  <a:spLocks/>
                </p:cNvSpPr>
                <p:nvPr/>
              </p:nvSpPr>
              <p:spPr bwMode="auto">
                <a:xfrm>
                  <a:off x="290" y="0"/>
                  <a:ext cx="291" cy="1608"/>
                </a:xfrm>
                <a:prstGeom prst="rect">
                  <a:avLst/>
                </a:prstGeom>
                <a:gradFill rotWithShape="0">
                  <a:gsLst>
                    <a:gs pos="0">
                      <a:srgbClr val="CFE2FC"/>
                    </a:gs>
                    <a:gs pos="100000">
                      <a:srgbClr val="3856E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46466" name="Rectangle 35"/>
                <p:cNvSpPr>
                  <a:spLocks/>
                </p:cNvSpPr>
                <p:nvPr/>
              </p:nvSpPr>
              <p:spPr bwMode="auto">
                <a:xfrm rot="10800000">
                  <a:off x="0" y="0"/>
                  <a:ext cx="290" cy="1608"/>
                </a:xfrm>
                <a:prstGeom prst="rect">
                  <a:avLst/>
                </a:prstGeom>
                <a:gradFill rotWithShape="0">
                  <a:gsLst>
                    <a:gs pos="0">
                      <a:srgbClr val="3856E1"/>
                    </a:gs>
                    <a:gs pos="100000">
                      <a:srgbClr val="CFE2FC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</p:grpSp>
        <p:sp>
          <p:nvSpPr>
            <p:cNvPr id="146446" name="Rectangle 36"/>
            <p:cNvSpPr>
              <a:spLocks/>
            </p:cNvSpPr>
            <p:nvPr/>
          </p:nvSpPr>
          <p:spPr bwMode="auto">
            <a:xfrm>
              <a:off x="442913" y="2357438"/>
              <a:ext cx="833437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Charge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Density</a:t>
              </a:r>
            </a:p>
          </p:txBody>
        </p:sp>
        <p:sp>
          <p:nvSpPr>
            <p:cNvPr id="146447" name="Line 37"/>
            <p:cNvSpPr>
              <a:spLocks noChangeShapeType="1"/>
            </p:cNvSpPr>
            <p:nvPr/>
          </p:nvSpPr>
          <p:spPr bwMode="auto">
            <a:xfrm>
              <a:off x="1366838" y="2678113"/>
              <a:ext cx="19526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48" name="Line 38"/>
            <p:cNvSpPr>
              <a:spLocks noChangeShapeType="1"/>
            </p:cNvSpPr>
            <p:nvPr/>
          </p:nvSpPr>
          <p:spPr bwMode="auto">
            <a:xfrm>
              <a:off x="2027238" y="2678113"/>
              <a:ext cx="1968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49" name="Line 39"/>
            <p:cNvSpPr>
              <a:spLocks noChangeShapeType="1"/>
            </p:cNvSpPr>
            <p:nvPr/>
          </p:nvSpPr>
          <p:spPr bwMode="auto">
            <a:xfrm>
              <a:off x="2660650" y="2678113"/>
              <a:ext cx="1968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50" name="Line 40"/>
            <p:cNvSpPr>
              <a:spLocks noChangeShapeType="1"/>
            </p:cNvSpPr>
            <p:nvPr/>
          </p:nvSpPr>
          <p:spPr bwMode="auto">
            <a:xfrm>
              <a:off x="3268663" y="2678113"/>
              <a:ext cx="19685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46451" name="Group 41"/>
            <p:cNvGrpSpPr>
              <a:grpSpLocks/>
            </p:cNvGrpSpPr>
            <p:nvPr/>
          </p:nvGrpSpPr>
          <p:grpSpPr bwMode="auto">
            <a:xfrm>
              <a:off x="2339975" y="2581275"/>
              <a:ext cx="195263" cy="195263"/>
              <a:chOff x="0" y="0"/>
              <a:chExt cx="176" cy="176"/>
            </a:xfrm>
          </p:grpSpPr>
          <p:sp>
            <p:nvSpPr>
              <p:cNvPr id="146460" name="Line 42"/>
              <p:cNvSpPr>
                <a:spLocks noChangeShapeType="1"/>
              </p:cNvSpPr>
              <p:nvPr/>
            </p:nvSpPr>
            <p:spPr bwMode="auto">
              <a:xfrm>
                <a:off x="0" y="88"/>
                <a:ext cx="17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461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88" y="0"/>
                <a:ext cx="0" cy="17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6452" name="Group 44"/>
            <p:cNvGrpSpPr>
              <a:grpSpLocks/>
            </p:cNvGrpSpPr>
            <p:nvPr/>
          </p:nvGrpSpPr>
          <p:grpSpPr bwMode="auto">
            <a:xfrm>
              <a:off x="1697038" y="2581275"/>
              <a:ext cx="196850" cy="195263"/>
              <a:chOff x="0" y="0"/>
              <a:chExt cx="176" cy="176"/>
            </a:xfrm>
          </p:grpSpPr>
          <p:sp>
            <p:nvSpPr>
              <p:cNvPr id="146458" name="Line 45"/>
              <p:cNvSpPr>
                <a:spLocks noChangeShapeType="1"/>
              </p:cNvSpPr>
              <p:nvPr/>
            </p:nvSpPr>
            <p:spPr bwMode="auto">
              <a:xfrm>
                <a:off x="0" y="88"/>
                <a:ext cx="17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459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88" y="0"/>
                <a:ext cx="0" cy="17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6453" name="Group 47"/>
            <p:cNvGrpSpPr>
              <a:grpSpLocks/>
            </p:cNvGrpSpPr>
            <p:nvPr/>
          </p:nvGrpSpPr>
          <p:grpSpPr bwMode="auto">
            <a:xfrm>
              <a:off x="2982913" y="2581275"/>
              <a:ext cx="196850" cy="195263"/>
              <a:chOff x="0" y="0"/>
              <a:chExt cx="176" cy="176"/>
            </a:xfrm>
          </p:grpSpPr>
          <p:sp>
            <p:nvSpPr>
              <p:cNvPr id="146456" name="Line 48"/>
              <p:cNvSpPr>
                <a:spLocks noChangeShapeType="1"/>
              </p:cNvSpPr>
              <p:nvPr/>
            </p:nvSpPr>
            <p:spPr bwMode="auto">
              <a:xfrm>
                <a:off x="0" y="88"/>
                <a:ext cx="17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457" name="Line 49"/>
              <p:cNvSpPr>
                <a:spLocks noChangeShapeType="1"/>
              </p:cNvSpPr>
              <p:nvPr/>
            </p:nvSpPr>
            <p:spPr bwMode="auto">
              <a:xfrm rot="10800000" flipH="1">
                <a:off x="88" y="0"/>
                <a:ext cx="0" cy="17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46454" name="Line 50"/>
          <p:cNvSpPr>
            <a:spLocks noChangeShapeType="1"/>
          </p:cNvSpPr>
          <p:nvPr/>
        </p:nvSpPr>
        <p:spPr bwMode="auto">
          <a:xfrm>
            <a:off x="4392613" y="1517650"/>
            <a:ext cx="1587" cy="4197350"/>
          </a:xfrm>
          <a:prstGeom prst="line">
            <a:avLst/>
          </a:prstGeom>
          <a:noFill/>
          <a:ln w="25400">
            <a:solidFill>
              <a:srgbClr val="CDCD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55" name="AutoShape 51"/>
          <p:cNvSpPr>
            <a:spLocks/>
          </p:cNvSpPr>
          <p:nvPr/>
        </p:nvSpPr>
        <p:spPr bwMode="auto">
          <a:xfrm>
            <a:off x="2384425" y="5929313"/>
            <a:ext cx="4017963" cy="536575"/>
          </a:xfrm>
          <a:prstGeom prst="roundRect">
            <a:avLst>
              <a:gd name="adj" fmla="val 35556"/>
            </a:avLst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Collective Motion of Electrons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F0599-E1A1-1846-BA51-C4F74BBA5A1F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Energy Tunability of Plasmon in Nanostructures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703388"/>
            <a:ext cx="32512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86188"/>
            <a:ext cx="2947988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Rectangle 4"/>
          <p:cNvSpPr>
            <a:spLocks/>
          </p:cNvSpPr>
          <p:nvPr/>
        </p:nvSpPr>
        <p:spPr bwMode="auto">
          <a:xfrm>
            <a:off x="803275" y="6478588"/>
            <a:ext cx="2938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21391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</a:t>
            </a: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E. Prodan and P. Nordlander and N. J. Halas,</a:t>
            </a: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Nano Letters, 3, 1411--1415,  (2003)</a:t>
            </a:r>
          </a:p>
        </p:txBody>
      </p:sp>
      <p:pic>
        <p:nvPicPr>
          <p:cNvPr id="1495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2204864"/>
            <a:ext cx="3586360" cy="412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Rectangle 6"/>
          <p:cNvSpPr>
            <a:spLocks/>
          </p:cNvSpPr>
          <p:nvPr/>
        </p:nvSpPr>
        <p:spPr bwMode="auto">
          <a:xfrm>
            <a:off x="4894263" y="6478588"/>
            <a:ext cx="3783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21391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</a:t>
            </a: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E. Prodan and C. Radloff and N. J. Halas and P. Nordlander,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Science, 302, 419-422,  (2003)</a:t>
            </a:r>
          </a:p>
        </p:txBody>
      </p:sp>
      <p:sp>
        <p:nvSpPr>
          <p:cNvPr id="149512" name="AutoShape 7"/>
          <p:cNvSpPr>
            <a:spLocks/>
          </p:cNvSpPr>
          <p:nvPr/>
        </p:nvSpPr>
        <p:spPr bwMode="auto">
          <a:xfrm>
            <a:off x="5133975" y="1704975"/>
            <a:ext cx="2947988" cy="482600"/>
          </a:xfrm>
          <a:prstGeom prst="roundRect">
            <a:avLst>
              <a:gd name="adj" fmla="val 27778"/>
            </a:avLst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Hybridization model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4BA89-2EFF-2349-8AB9-0473C4B0DE9E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Spectra of Single Electron-Hole Pairs </a:t>
            </a:r>
            <a:br>
              <a:rPr lang="en-US" smtClean="0"/>
            </a:br>
            <a:r>
              <a:rPr lang="en-US" smtClean="0"/>
              <a:t>and Collective Plasmon Mode</a:t>
            </a:r>
          </a:p>
        </p:txBody>
      </p:sp>
      <p:pic>
        <p:nvPicPr>
          <p:cNvPr id="150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4456113"/>
            <a:ext cx="5254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944813"/>
            <a:ext cx="5540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Line 4"/>
          <p:cNvSpPr>
            <a:spLocks noChangeShapeType="1"/>
          </p:cNvSpPr>
          <p:nvPr/>
        </p:nvSpPr>
        <p:spPr bwMode="auto">
          <a:xfrm>
            <a:off x="1089025" y="4419600"/>
            <a:ext cx="312578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4" name="Rectangle 5"/>
          <p:cNvSpPr>
            <a:spLocks/>
          </p:cNvSpPr>
          <p:nvPr/>
        </p:nvSpPr>
        <p:spPr bwMode="auto">
          <a:xfrm>
            <a:off x="4660900" y="5322888"/>
            <a:ext cx="379571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Landau Damping</a:t>
            </a:r>
            <a:endParaRPr lang="en-US" sz="2200" b="1" smtClean="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Transition from plasmon to single electron-hole pair</a:t>
            </a:r>
          </a:p>
        </p:txBody>
      </p:sp>
      <p:grpSp>
        <p:nvGrpSpPr>
          <p:cNvPr id="150535" name="Group 6"/>
          <p:cNvGrpSpPr>
            <a:grpSpLocks/>
          </p:cNvGrpSpPr>
          <p:nvPr/>
        </p:nvGrpSpPr>
        <p:grpSpPr bwMode="auto">
          <a:xfrm>
            <a:off x="5813425" y="1473200"/>
            <a:ext cx="1196975" cy="1196975"/>
            <a:chOff x="0" y="0"/>
            <a:chExt cx="1072" cy="1072"/>
          </a:xfrm>
        </p:grpSpPr>
        <p:sp>
          <p:nvSpPr>
            <p:cNvPr id="150571" name="Oval 7"/>
            <p:cNvSpPr>
              <a:spLocks/>
            </p:cNvSpPr>
            <p:nvPr/>
          </p:nvSpPr>
          <p:spPr bwMode="auto">
            <a:xfrm>
              <a:off x="0" y="0"/>
              <a:ext cx="1072" cy="1072"/>
            </a:xfrm>
            <a:prstGeom prst="ellipse">
              <a:avLst/>
            </a:prstGeom>
            <a:solidFill>
              <a:srgbClr val="CADB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15057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" y="224"/>
              <a:ext cx="20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73" name="Line 9"/>
            <p:cNvSpPr>
              <a:spLocks noChangeShapeType="1"/>
            </p:cNvSpPr>
            <p:nvPr/>
          </p:nvSpPr>
          <p:spPr bwMode="auto">
            <a:xfrm flipH="1">
              <a:off x="544" y="231"/>
              <a:ext cx="425" cy="3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0536" name="Group 10"/>
          <p:cNvGrpSpPr>
            <a:grpSpLocks/>
          </p:cNvGrpSpPr>
          <p:nvPr/>
        </p:nvGrpSpPr>
        <p:grpSpPr bwMode="auto">
          <a:xfrm>
            <a:off x="6848475" y="1995488"/>
            <a:ext cx="768350" cy="141287"/>
            <a:chOff x="0" y="0"/>
            <a:chExt cx="688" cy="126"/>
          </a:xfrm>
        </p:grpSpPr>
        <p:sp>
          <p:nvSpPr>
            <p:cNvPr id="150568" name="Oval 11"/>
            <p:cNvSpPr>
              <a:spLocks/>
            </p:cNvSpPr>
            <p:nvPr/>
          </p:nvSpPr>
          <p:spPr bwMode="auto">
            <a:xfrm>
              <a:off x="0" y="0"/>
              <a:ext cx="131" cy="123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0569" name="Line 12"/>
            <p:cNvSpPr>
              <a:spLocks noChangeShapeType="1"/>
            </p:cNvSpPr>
            <p:nvPr/>
          </p:nvSpPr>
          <p:spPr bwMode="auto">
            <a:xfrm rot="10800000">
              <a:off x="143" y="56"/>
              <a:ext cx="409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570" name="Oval 13"/>
            <p:cNvSpPr>
              <a:spLocks/>
            </p:cNvSpPr>
            <p:nvPr/>
          </p:nvSpPr>
          <p:spPr bwMode="auto">
            <a:xfrm>
              <a:off x="556" y="3"/>
              <a:ext cx="132" cy="123"/>
            </a:xfrm>
            <a:prstGeom prst="ellipse">
              <a:avLst/>
            </a:prstGeom>
            <a:solidFill>
              <a:srgbClr val="98B7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grpSp>
        <p:nvGrpSpPr>
          <p:cNvPr id="150537" name="Group 14"/>
          <p:cNvGrpSpPr>
            <a:grpSpLocks/>
          </p:cNvGrpSpPr>
          <p:nvPr/>
        </p:nvGrpSpPr>
        <p:grpSpPr bwMode="auto">
          <a:xfrm>
            <a:off x="6180138" y="2490788"/>
            <a:ext cx="766762" cy="141287"/>
            <a:chOff x="0" y="0"/>
            <a:chExt cx="688" cy="126"/>
          </a:xfrm>
        </p:grpSpPr>
        <p:sp>
          <p:nvSpPr>
            <p:cNvPr id="150565" name="Oval 15"/>
            <p:cNvSpPr>
              <a:spLocks/>
            </p:cNvSpPr>
            <p:nvPr/>
          </p:nvSpPr>
          <p:spPr bwMode="auto">
            <a:xfrm>
              <a:off x="0" y="0"/>
              <a:ext cx="131" cy="123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0566" name="Line 16"/>
            <p:cNvSpPr>
              <a:spLocks noChangeShapeType="1"/>
            </p:cNvSpPr>
            <p:nvPr/>
          </p:nvSpPr>
          <p:spPr bwMode="auto">
            <a:xfrm rot="10800000">
              <a:off x="143" y="56"/>
              <a:ext cx="409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567" name="Oval 17"/>
            <p:cNvSpPr>
              <a:spLocks/>
            </p:cNvSpPr>
            <p:nvPr/>
          </p:nvSpPr>
          <p:spPr bwMode="auto">
            <a:xfrm>
              <a:off x="556" y="3"/>
              <a:ext cx="132" cy="123"/>
            </a:xfrm>
            <a:prstGeom prst="ellipse">
              <a:avLst/>
            </a:prstGeom>
            <a:solidFill>
              <a:srgbClr val="98B7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50538" name="Rectangle 18"/>
          <p:cNvSpPr>
            <a:spLocks/>
          </p:cNvSpPr>
          <p:nvPr/>
        </p:nvSpPr>
        <p:spPr bwMode="auto">
          <a:xfrm>
            <a:off x="7007225" y="1716088"/>
            <a:ext cx="14874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Upper boundary</a:t>
            </a:r>
          </a:p>
        </p:txBody>
      </p:sp>
      <p:sp>
        <p:nvSpPr>
          <p:cNvPr id="150539" name="Rectangle 19"/>
          <p:cNvSpPr>
            <a:spLocks/>
          </p:cNvSpPr>
          <p:nvPr/>
        </p:nvSpPr>
        <p:spPr bwMode="auto">
          <a:xfrm>
            <a:off x="5811838" y="2832100"/>
            <a:ext cx="15017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Lower boundary</a:t>
            </a:r>
          </a:p>
        </p:txBody>
      </p:sp>
      <p:grpSp>
        <p:nvGrpSpPr>
          <p:cNvPr id="150540" name="Group 20"/>
          <p:cNvGrpSpPr>
            <a:grpSpLocks/>
          </p:cNvGrpSpPr>
          <p:nvPr/>
        </p:nvGrpSpPr>
        <p:grpSpPr bwMode="auto">
          <a:xfrm>
            <a:off x="785813" y="1731963"/>
            <a:ext cx="3370262" cy="2697162"/>
            <a:chOff x="0" y="0"/>
            <a:chExt cx="3020" cy="2416"/>
          </a:xfrm>
        </p:grpSpPr>
        <p:pic>
          <p:nvPicPr>
            <p:cNvPr id="150562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0" cy="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63" name="Rectangle 22"/>
            <p:cNvSpPr>
              <a:spLocks/>
            </p:cNvSpPr>
            <p:nvPr/>
          </p:nvSpPr>
          <p:spPr bwMode="auto">
            <a:xfrm rot="-480000">
              <a:off x="294" y="1892"/>
              <a:ext cx="76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plasmon</a:t>
              </a:r>
            </a:p>
          </p:txBody>
        </p:sp>
        <p:sp>
          <p:nvSpPr>
            <p:cNvPr id="150564" name="Rectangle 23"/>
            <p:cNvSpPr>
              <a:spLocks/>
            </p:cNvSpPr>
            <p:nvPr/>
          </p:nvSpPr>
          <p:spPr bwMode="auto">
            <a:xfrm>
              <a:off x="1340" y="538"/>
              <a:ext cx="1094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electron-hole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pairs</a:t>
              </a:r>
            </a:p>
          </p:txBody>
        </p:sp>
      </p:grpSp>
      <p:sp>
        <p:nvSpPr>
          <p:cNvPr id="150541" name="Rectangle 24"/>
          <p:cNvSpPr>
            <a:spLocks/>
          </p:cNvSpPr>
          <p:nvPr/>
        </p:nvSpPr>
        <p:spPr bwMode="auto">
          <a:xfrm>
            <a:off x="482600" y="5956300"/>
            <a:ext cx="36242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longitudinal wave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can not couple with light</a:t>
            </a:r>
          </a:p>
        </p:txBody>
      </p:sp>
      <p:sp>
        <p:nvSpPr>
          <p:cNvPr id="150542" name="Rectangle 25"/>
          <p:cNvSpPr>
            <a:spLocks/>
          </p:cNvSpPr>
          <p:nvPr/>
        </p:nvSpPr>
        <p:spPr bwMode="auto">
          <a:xfrm>
            <a:off x="7161213" y="2039938"/>
            <a:ext cx="1428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q</a:t>
            </a:r>
          </a:p>
        </p:txBody>
      </p:sp>
      <p:grpSp>
        <p:nvGrpSpPr>
          <p:cNvPr id="150543" name="Group 26"/>
          <p:cNvGrpSpPr>
            <a:grpSpLocks/>
          </p:cNvGrpSpPr>
          <p:nvPr/>
        </p:nvGrpSpPr>
        <p:grpSpPr bwMode="auto">
          <a:xfrm>
            <a:off x="6027738" y="3527425"/>
            <a:ext cx="1196975" cy="1196975"/>
            <a:chOff x="0" y="0"/>
            <a:chExt cx="1072" cy="1072"/>
          </a:xfrm>
        </p:grpSpPr>
        <p:sp>
          <p:nvSpPr>
            <p:cNvPr id="150559" name="Oval 27"/>
            <p:cNvSpPr>
              <a:spLocks/>
            </p:cNvSpPr>
            <p:nvPr/>
          </p:nvSpPr>
          <p:spPr bwMode="auto">
            <a:xfrm>
              <a:off x="0" y="0"/>
              <a:ext cx="1072" cy="1072"/>
            </a:xfrm>
            <a:prstGeom prst="ellipse">
              <a:avLst/>
            </a:prstGeom>
            <a:solidFill>
              <a:srgbClr val="CADB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150560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" y="224"/>
              <a:ext cx="20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61" name="Line 29"/>
            <p:cNvSpPr>
              <a:spLocks noChangeShapeType="1"/>
            </p:cNvSpPr>
            <p:nvPr/>
          </p:nvSpPr>
          <p:spPr bwMode="auto">
            <a:xfrm flipH="1">
              <a:off x="544" y="231"/>
              <a:ext cx="425" cy="3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0544" name="Group 30"/>
          <p:cNvGrpSpPr>
            <a:grpSpLocks/>
          </p:cNvGrpSpPr>
          <p:nvPr/>
        </p:nvGrpSpPr>
        <p:grpSpPr bwMode="auto">
          <a:xfrm>
            <a:off x="7062788" y="4054475"/>
            <a:ext cx="1509712" cy="139700"/>
            <a:chOff x="0" y="0"/>
            <a:chExt cx="1352" cy="126"/>
          </a:xfrm>
        </p:grpSpPr>
        <p:sp>
          <p:nvSpPr>
            <p:cNvPr id="150556" name="Oval 31"/>
            <p:cNvSpPr>
              <a:spLocks/>
            </p:cNvSpPr>
            <p:nvPr/>
          </p:nvSpPr>
          <p:spPr bwMode="auto">
            <a:xfrm>
              <a:off x="0" y="0"/>
              <a:ext cx="131" cy="123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0557" name="Line 32"/>
            <p:cNvSpPr>
              <a:spLocks noChangeShapeType="1"/>
            </p:cNvSpPr>
            <p:nvPr/>
          </p:nvSpPr>
          <p:spPr bwMode="auto">
            <a:xfrm flipH="1">
              <a:off x="143" y="66"/>
              <a:ext cx="107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558" name="Oval 33"/>
            <p:cNvSpPr>
              <a:spLocks/>
            </p:cNvSpPr>
            <p:nvPr/>
          </p:nvSpPr>
          <p:spPr bwMode="auto">
            <a:xfrm>
              <a:off x="1220" y="3"/>
              <a:ext cx="132" cy="123"/>
            </a:xfrm>
            <a:prstGeom prst="ellipse">
              <a:avLst/>
            </a:prstGeom>
            <a:solidFill>
              <a:srgbClr val="98B7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50545" name="Rectangle 34"/>
          <p:cNvSpPr>
            <a:spLocks/>
          </p:cNvSpPr>
          <p:nvPr/>
        </p:nvSpPr>
        <p:spPr bwMode="auto">
          <a:xfrm>
            <a:off x="7237413" y="3716338"/>
            <a:ext cx="14874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Upper boundary</a:t>
            </a:r>
          </a:p>
        </p:txBody>
      </p:sp>
      <p:sp>
        <p:nvSpPr>
          <p:cNvPr id="150546" name="Rectangle 35"/>
          <p:cNvSpPr>
            <a:spLocks/>
          </p:cNvSpPr>
          <p:nvPr/>
        </p:nvSpPr>
        <p:spPr bwMode="auto">
          <a:xfrm>
            <a:off x="5494338" y="4260850"/>
            <a:ext cx="15017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Lower boundary</a:t>
            </a:r>
          </a:p>
        </p:txBody>
      </p:sp>
      <p:sp>
        <p:nvSpPr>
          <p:cNvPr id="150547" name="Rectangle 36"/>
          <p:cNvSpPr>
            <a:spLocks/>
          </p:cNvSpPr>
          <p:nvPr/>
        </p:nvSpPr>
        <p:spPr bwMode="auto">
          <a:xfrm>
            <a:off x="7832725" y="4148138"/>
            <a:ext cx="14287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q</a:t>
            </a:r>
          </a:p>
        </p:txBody>
      </p:sp>
      <p:grpSp>
        <p:nvGrpSpPr>
          <p:cNvPr id="150548" name="Group 37"/>
          <p:cNvGrpSpPr>
            <a:grpSpLocks/>
          </p:cNvGrpSpPr>
          <p:nvPr/>
        </p:nvGrpSpPr>
        <p:grpSpPr bwMode="auto">
          <a:xfrm rot="10800000">
            <a:off x="5697538" y="4054475"/>
            <a:ext cx="1508125" cy="139700"/>
            <a:chOff x="0" y="0"/>
            <a:chExt cx="1352" cy="126"/>
          </a:xfrm>
        </p:grpSpPr>
        <p:sp>
          <p:nvSpPr>
            <p:cNvPr id="150553" name="Oval 38"/>
            <p:cNvSpPr>
              <a:spLocks/>
            </p:cNvSpPr>
            <p:nvPr/>
          </p:nvSpPr>
          <p:spPr bwMode="auto">
            <a:xfrm>
              <a:off x="0" y="0"/>
              <a:ext cx="131" cy="123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0554" name="Line 39"/>
            <p:cNvSpPr>
              <a:spLocks noChangeShapeType="1"/>
            </p:cNvSpPr>
            <p:nvPr/>
          </p:nvSpPr>
          <p:spPr bwMode="auto">
            <a:xfrm flipH="1">
              <a:off x="143" y="66"/>
              <a:ext cx="107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555" name="Oval 40"/>
            <p:cNvSpPr>
              <a:spLocks/>
            </p:cNvSpPr>
            <p:nvPr/>
          </p:nvSpPr>
          <p:spPr bwMode="auto">
            <a:xfrm>
              <a:off x="1220" y="3"/>
              <a:ext cx="132" cy="123"/>
            </a:xfrm>
            <a:prstGeom prst="ellipse">
              <a:avLst/>
            </a:prstGeom>
            <a:solidFill>
              <a:srgbClr val="98B7FE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50549" name="AutoShape 41"/>
          <p:cNvSpPr>
            <a:spLocks/>
          </p:cNvSpPr>
          <p:nvPr/>
        </p:nvSpPr>
        <p:spPr bwMode="auto">
          <a:xfrm>
            <a:off x="4394200" y="1928813"/>
            <a:ext cx="1071563" cy="393700"/>
          </a:xfrm>
          <a:prstGeom prst="roundRect">
            <a:avLst>
              <a:gd name="adj" fmla="val 34088"/>
            </a:avLst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Small q</a:t>
            </a:r>
          </a:p>
        </p:txBody>
      </p:sp>
      <p:sp>
        <p:nvSpPr>
          <p:cNvPr id="150550" name="AutoShape 42"/>
          <p:cNvSpPr>
            <a:spLocks/>
          </p:cNvSpPr>
          <p:nvPr/>
        </p:nvSpPr>
        <p:spPr bwMode="auto">
          <a:xfrm>
            <a:off x="4394200" y="3803650"/>
            <a:ext cx="1071563" cy="393700"/>
          </a:xfrm>
          <a:prstGeom prst="roundRect">
            <a:avLst>
              <a:gd name="adj" fmla="val 34088"/>
            </a:avLst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Large q</a:t>
            </a:r>
          </a:p>
        </p:txBody>
      </p:sp>
      <p:pic>
        <p:nvPicPr>
          <p:cNvPr id="150551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5040313"/>
            <a:ext cx="15176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52" name="Rectangle 44"/>
          <p:cNvSpPr>
            <a:spLocks/>
          </p:cNvSpPr>
          <p:nvPr/>
        </p:nvSpPr>
        <p:spPr bwMode="auto">
          <a:xfrm>
            <a:off x="473075" y="5322888"/>
            <a:ext cx="18129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Bulk Plasmon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A3D79B-CEC6-C94A-9BF7-CEBB163868B0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Linewidth of Plasmon in Nanostructures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05163" y="1509713"/>
            <a:ext cx="5751512" cy="1481137"/>
          </a:xfrm>
        </p:spPr>
        <p:txBody>
          <a:bodyPr/>
          <a:lstStyle/>
          <a:p>
            <a:pPr marL="464232" lvl="1" indent="-187480" eaLnBrk="1" hangingPunct="1">
              <a:buClr>
                <a:srgbClr val="4D4D4D"/>
              </a:buClr>
              <a:defRPr/>
            </a:pPr>
            <a:r>
              <a:rPr lang="en-US" b="1" smtClean="0">
                <a:solidFill>
                  <a:srgbClr val="4D4D4D"/>
                </a:solidFill>
              </a:rPr>
              <a:t>Plasmon to photon </a:t>
            </a:r>
            <a:endParaRPr lang="en-US" b="1" smtClean="0">
              <a:solidFill>
                <a:srgbClr val="4D4D4D"/>
              </a:solidFill>
              <a:ea typeface="ヒラギノ角ゴ ProN W6" charset="0"/>
              <a:cs typeface="ヒラギノ角ゴ ProN W6" charset="0"/>
            </a:endParaRPr>
          </a:p>
          <a:p>
            <a:pPr marL="776696" lvl="2" indent="-187480" eaLnBrk="1" hangingPunct="1">
              <a:buClr>
                <a:srgbClr val="4D4D4D"/>
              </a:buClr>
              <a:defRPr/>
            </a:pPr>
            <a:r>
              <a:rPr lang="en-US" sz="1700" b="1" smtClean="0">
                <a:solidFill>
                  <a:srgbClr val="4D4D4D"/>
                </a:solidFill>
              </a:rPr>
              <a:t>radiation damping (solved with classical theory)</a:t>
            </a:r>
            <a:endParaRPr lang="en-US" sz="1700" b="1" smtClean="0">
              <a:solidFill>
                <a:srgbClr val="4D4D4D"/>
              </a:solidFill>
              <a:ea typeface="ヒラギノ角ゴ ProN W6" charset="0"/>
              <a:cs typeface="ヒラギノ角ゴ ProN W6" charset="0"/>
            </a:endParaRPr>
          </a:p>
          <a:p>
            <a:pPr marL="464232" lvl="1" indent="-187480" eaLnBrk="1" hangingPunct="1">
              <a:buClr>
                <a:srgbClr val="4D4D4D"/>
              </a:buClr>
              <a:defRPr/>
            </a:pPr>
            <a:endParaRPr lang="en-US" b="1" smtClean="0">
              <a:solidFill>
                <a:srgbClr val="4D4D4D"/>
              </a:solidFill>
              <a:ea typeface="ヒラギノ角ゴ ProN W6" charset="0"/>
              <a:cs typeface="ヒラギノ角ゴ ProN W6" charset="0"/>
            </a:endParaRPr>
          </a:p>
          <a:p>
            <a:pPr marL="464232" lvl="1" indent="-187480" eaLnBrk="1" hangingPunct="1">
              <a:buClr>
                <a:srgbClr val="4D4D4D"/>
              </a:buClr>
              <a:defRPr/>
            </a:pPr>
            <a:r>
              <a:rPr lang="en-US" b="1" smtClean="0">
                <a:solidFill>
                  <a:srgbClr val="4D4D4D"/>
                </a:solidFill>
              </a:rPr>
              <a:t>Plasmon to electron-hole pairs </a:t>
            </a:r>
            <a:endParaRPr lang="en-US" b="1" smtClean="0">
              <a:solidFill>
                <a:srgbClr val="4D4D4D"/>
              </a:solidFill>
              <a:ea typeface="ヒラギノ角ゴ ProN W6" charset="0"/>
              <a:cs typeface="ヒラギノ角ゴ ProN W6" charset="0"/>
            </a:endParaRPr>
          </a:p>
          <a:p>
            <a:pPr marL="776696" lvl="2" indent="-187480" eaLnBrk="1" hangingPunct="1">
              <a:buClr>
                <a:srgbClr val="4D4D4D"/>
              </a:buClr>
              <a:defRPr/>
            </a:pPr>
            <a:r>
              <a:rPr lang="en-US" sz="1600" b="1" smtClean="0">
                <a:solidFill>
                  <a:srgbClr val="0044FE"/>
                </a:solidFill>
              </a:rPr>
              <a:t>intrinsic Landau damping </a:t>
            </a:r>
            <a:r>
              <a:rPr lang="en-US" sz="1700" b="1" smtClean="0">
                <a:solidFill>
                  <a:srgbClr val="4D4D4D"/>
                </a:solidFill>
              </a:rPr>
              <a:t>(quantum is needed)</a:t>
            </a:r>
            <a:endParaRPr lang="en-US" sz="1700" b="1" smtClean="0">
              <a:solidFill>
                <a:srgbClr val="4D4D4D"/>
              </a:solidFill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367088"/>
            <a:ext cx="4983162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Rectangle 4"/>
          <p:cNvSpPr>
            <a:spLocks/>
          </p:cNvSpPr>
          <p:nvPr/>
        </p:nvSpPr>
        <p:spPr bwMode="auto">
          <a:xfrm>
            <a:off x="366713" y="3205163"/>
            <a:ext cx="16875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Drude model</a:t>
            </a:r>
          </a:p>
        </p:txBody>
      </p:sp>
      <p:sp>
        <p:nvSpPr>
          <p:cNvPr id="151558" name="Rectangle 5"/>
          <p:cNvSpPr>
            <a:spLocks/>
          </p:cNvSpPr>
          <p:nvPr/>
        </p:nvSpPr>
        <p:spPr bwMode="auto">
          <a:xfrm>
            <a:off x="6386513" y="4503738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intrinsic damping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input parameter</a:t>
            </a:r>
          </a:p>
        </p:txBody>
      </p:sp>
      <p:sp>
        <p:nvSpPr>
          <p:cNvPr id="151559" name="Line 6"/>
          <p:cNvSpPr>
            <a:spLocks noChangeShapeType="1"/>
          </p:cNvSpPr>
          <p:nvPr/>
        </p:nvSpPr>
        <p:spPr bwMode="auto">
          <a:xfrm flipH="1">
            <a:off x="7313613" y="4125913"/>
            <a:ext cx="473075" cy="374650"/>
          </a:xfrm>
          <a:prstGeom prst="line">
            <a:avLst/>
          </a:prstGeom>
          <a:noFill/>
          <a:ln w="25400">
            <a:solidFill>
              <a:srgbClr val="0000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60" name="Rectangle 7"/>
          <p:cNvSpPr>
            <a:spLocks/>
          </p:cNvSpPr>
          <p:nvPr/>
        </p:nvSpPr>
        <p:spPr bwMode="auto">
          <a:xfrm>
            <a:off x="500063" y="4187825"/>
            <a:ext cx="4044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FF2712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Size dependence of intrinsic damping with quantum study</a:t>
            </a:r>
          </a:p>
        </p:txBody>
      </p:sp>
      <p:sp>
        <p:nvSpPr>
          <p:cNvPr id="151561" name="Line 8"/>
          <p:cNvSpPr>
            <a:spLocks noChangeShapeType="1"/>
          </p:cNvSpPr>
          <p:nvPr/>
        </p:nvSpPr>
        <p:spPr bwMode="auto">
          <a:xfrm>
            <a:off x="509588" y="3125788"/>
            <a:ext cx="8053387" cy="0"/>
          </a:xfrm>
          <a:prstGeom prst="line">
            <a:avLst/>
          </a:prstGeom>
          <a:noFill/>
          <a:ln w="25400">
            <a:solidFill>
              <a:srgbClr val="CDCD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156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97088"/>
            <a:ext cx="118745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3" name="Rectangle 10"/>
          <p:cNvSpPr>
            <a:spLocks/>
          </p:cNvSpPr>
          <p:nvPr/>
        </p:nvSpPr>
        <p:spPr bwMode="auto">
          <a:xfrm>
            <a:off x="371475" y="1438275"/>
            <a:ext cx="16875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We expect high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Quality Factor</a:t>
            </a: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:</a:t>
            </a:r>
          </a:p>
        </p:txBody>
      </p:sp>
      <p:pic>
        <p:nvPicPr>
          <p:cNvPr id="15156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5133975"/>
            <a:ext cx="2249487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5" name="Line 12"/>
          <p:cNvSpPr>
            <a:spLocks noChangeShapeType="1"/>
          </p:cNvSpPr>
          <p:nvPr/>
        </p:nvSpPr>
        <p:spPr bwMode="auto">
          <a:xfrm flipH="1">
            <a:off x="6000750" y="5510213"/>
            <a:ext cx="509588" cy="42862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66" name="Rectangle 13"/>
          <p:cNvSpPr>
            <a:spLocks/>
          </p:cNvSpPr>
          <p:nvPr/>
        </p:nvSpPr>
        <p:spPr bwMode="auto">
          <a:xfrm>
            <a:off x="5370513" y="6024563"/>
            <a:ext cx="1206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intrinsic width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bulk property</a:t>
            </a:r>
          </a:p>
        </p:txBody>
      </p:sp>
      <p:sp>
        <p:nvSpPr>
          <p:cNvPr id="151567" name="Line 14"/>
          <p:cNvSpPr>
            <a:spLocks noChangeShapeType="1"/>
          </p:cNvSpPr>
          <p:nvPr/>
        </p:nvSpPr>
        <p:spPr bwMode="auto">
          <a:xfrm>
            <a:off x="7554913" y="5518150"/>
            <a:ext cx="268287" cy="44608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68" name="Rectangle 15"/>
          <p:cNvSpPr>
            <a:spLocks/>
          </p:cNvSpPr>
          <p:nvPr/>
        </p:nvSpPr>
        <p:spPr bwMode="auto">
          <a:xfrm>
            <a:off x="7275513" y="6240463"/>
            <a:ext cx="1076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confinement</a:t>
            </a:r>
          </a:p>
        </p:txBody>
      </p:sp>
      <p:pic>
        <p:nvPicPr>
          <p:cNvPr id="15156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6045200"/>
            <a:ext cx="5302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70" name="Group 17"/>
          <p:cNvGrpSpPr>
            <a:grpSpLocks/>
          </p:cNvGrpSpPr>
          <p:nvPr/>
        </p:nvGrpSpPr>
        <p:grpSpPr bwMode="auto">
          <a:xfrm>
            <a:off x="3759200" y="4884738"/>
            <a:ext cx="1169988" cy="1169987"/>
            <a:chOff x="0" y="0"/>
            <a:chExt cx="1048" cy="1048"/>
          </a:xfrm>
        </p:grpSpPr>
        <p:sp>
          <p:nvSpPr>
            <p:cNvPr id="151575" name="Oval 18"/>
            <p:cNvSpPr>
              <a:spLocks/>
            </p:cNvSpPr>
            <p:nvPr/>
          </p:nvSpPr>
          <p:spPr bwMode="auto">
            <a:xfrm>
              <a:off x="0" y="0"/>
              <a:ext cx="1048" cy="1048"/>
            </a:xfrm>
            <a:prstGeom prst="ellipse">
              <a:avLst/>
            </a:prstGeom>
            <a:solidFill>
              <a:srgbClr val="98B7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1576" name="Line 19"/>
            <p:cNvSpPr>
              <a:spLocks noChangeShapeType="1"/>
            </p:cNvSpPr>
            <p:nvPr/>
          </p:nvSpPr>
          <p:spPr bwMode="auto">
            <a:xfrm flipH="1">
              <a:off x="552" y="552"/>
              <a:ext cx="49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1577" name="Rectangle 20"/>
            <p:cNvSpPr>
              <a:spLocks/>
            </p:cNvSpPr>
            <p:nvPr/>
          </p:nvSpPr>
          <p:spPr bwMode="auto">
            <a:xfrm>
              <a:off x="620" y="181"/>
              <a:ext cx="19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R</a:t>
              </a:r>
            </a:p>
          </p:txBody>
        </p:sp>
      </p:grpSp>
      <p:sp>
        <p:nvSpPr>
          <p:cNvPr id="151571" name="Rectangle 21"/>
          <p:cNvSpPr>
            <a:spLocks/>
          </p:cNvSpPr>
          <p:nvPr/>
        </p:nvSpPr>
        <p:spPr bwMode="auto">
          <a:xfrm>
            <a:off x="357188" y="6269038"/>
            <a:ext cx="36337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21374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7963" algn="l"/>
                <a:tab pos="2998788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A. Kawabata and R. Kubo, </a:t>
            </a: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JPSJ, 21, 1765-1772,  (1966)</a:t>
            </a:r>
          </a:p>
        </p:txBody>
      </p:sp>
      <p:sp>
        <p:nvSpPr>
          <p:cNvPr id="151572" name="Rectangle 22"/>
          <p:cNvSpPr>
            <a:spLocks/>
          </p:cNvSpPr>
          <p:nvPr/>
        </p:nvSpPr>
        <p:spPr bwMode="auto">
          <a:xfrm>
            <a:off x="347663" y="6526213"/>
            <a:ext cx="39433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21374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7963" algn="l"/>
                <a:tab pos="2998788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U. Kreibig and C. v. Fragstein, </a:t>
            </a: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Z. Physik, 224, 307--323,  (1969)</a:t>
            </a:r>
          </a:p>
        </p:txBody>
      </p:sp>
      <p:sp>
        <p:nvSpPr>
          <p:cNvPr id="151573" name="Rectangle 23"/>
          <p:cNvSpPr>
            <a:spLocks/>
          </p:cNvSpPr>
          <p:nvPr/>
        </p:nvSpPr>
        <p:spPr bwMode="auto">
          <a:xfrm>
            <a:off x="901700" y="3633788"/>
            <a:ext cx="198278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dielectric function:</a:t>
            </a:r>
          </a:p>
        </p:txBody>
      </p:sp>
      <p:sp>
        <p:nvSpPr>
          <p:cNvPr id="151574" name="Rectangle 24"/>
          <p:cNvSpPr>
            <a:spLocks/>
          </p:cNvSpPr>
          <p:nvPr/>
        </p:nvSpPr>
        <p:spPr bwMode="auto">
          <a:xfrm>
            <a:off x="1231900" y="5389563"/>
            <a:ext cx="19304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spherical particle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E61713-051A-4E4C-B852-5426DD2D307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</a:t>
            </a:r>
            <a:r>
              <a:rPr lang="en-US" dirty="0" err="1" smtClean="0"/>
              <a:t>Plasmons</a:t>
            </a:r>
            <a:r>
              <a:rPr lang="en-US" dirty="0" smtClean="0"/>
              <a:t> in Thin Metal Films</a:t>
            </a:r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26" y="3923754"/>
            <a:ext cx="7485237" cy="29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89088"/>
            <a:ext cx="2490788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Oval 5"/>
          <p:cNvSpPr>
            <a:spLocks/>
          </p:cNvSpPr>
          <p:nvPr/>
        </p:nvSpPr>
        <p:spPr bwMode="auto">
          <a:xfrm>
            <a:off x="5652120" y="4869160"/>
            <a:ext cx="669925" cy="357187"/>
          </a:xfrm>
          <a:prstGeom prst="ellipse">
            <a:avLst/>
          </a:prstGeom>
          <a:noFill/>
          <a:ln w="25400">
            <a:solidFill>
              <a:srgbClr val="FE49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pic>
        <p:nvPicPr>
          <p:cNvPr id="1433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1531938"/>
            <a:ext cx="16716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2498725"/>
            <a:ext cx="14192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079750"/>
            <a:ext cx="12763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0" name="AutoShape 9"/>
          <p:cNvSpPr>
            <a:spLocks/>
          </p:cNvSpPr>
          <p:nvPr/>
        </p:nvSpPr>
        <p:spPr bwMode="auto">
          <a:xfrm>
            <a:off x="3589338" y="1652588"/>
            <a:ext cx="2268537" cy="500062"/>
          </a:xfrm>
          <a:prstGeom prst="roundRect">
            <a:avLst>
              <a:gd name="adj" fmla="val 2678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Drude model</a:t>
            </a:r>
          </a:p>
        </p:txBody>
      </p:sp>
      <p:sp>
        <p:nvSpPr>
          <p:cNvPr id="143371" name="AutoShape 10"/>
          <p:cNvSpPr>
            <a:spLocks/>
          </p:cNvSpPr>
          <p:nvPr/>
        </p:nvSpPr>
        <p:spPr bwMode="auto">
          <a:xfrm>
            <a:off x="3786188" y="2384425"/>
            <a:ext cx="2027237" cy="500063"/>
          </a:xfrm>
          <a:prstGeom prst="roundRect">
            <a:avLst>
              <a:gd name="adj" fmla="val 2678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Condition</a:t>
            </a:r>
          </a:p>
        </p:txBody>
      </p:sp>
      <p:sp>
        <p:nvSpPr>
          <p:cNvPr id="143372" name="AutoShape 11"/>
          <p:cNvSpPr>
            <a:spLocks/>
          </p:cNvSpPr>
          <p:nvPr/>
        </p:nvSpPr>
        <p:spPr bwMode="auto">
          <a:xfrm>
            <a:off x="3786188" y="3071813"/>
            <a:ext cx="2027237" cy="500062"/>
          </a:xfrm>
          <a:prstGeom prst="roundRect">
            <a:avLst>
              <a:gd name="adj" fmla="val 2678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Energy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654305" y="320254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In thin film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9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700" smtClean="0"/>
              <a:t>Surface scattering and Landau damping</a:t>
            </a: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4427538"/>
            <a:ext cx="24098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3"/>
          <p:cNvSpPr>
            <a:spLocks/>
          </p:cNvSpPr>
          <p:nvPr/>
        </p:nvSpPr>
        <p:spPr bwMode="auto">
          <a:xfrm>
            <a:off x="1473200" y="4024313"/>
            <a:ext cx="17319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Classical picture</a:t>
            </a:r>
          </a:p>
        </p:txBody>
      </p:sp>
      <p:sp>
        <p:nvSpPr>
          <p:cNvPr id="152580" name="Rectangle 4"/>
          <p:cNvSpPr>
            <a:spLocks/>
          </p:cNvSpPr>
          <p:nvPr/>
        </p:nvSpPr>
        <p:spPr bwMode="auto">
          <a:xfrm>
            <a:off x="1562100" y="1687513"/>
            <a:ext cx="1554163" cy="17954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 flipH="1">
            <a:off x="2411413" y="2608263"/>
            <a:ext cx="669925" cy="58737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>
            <a:off x="2384425" y="1973263"/>
            <a:ext cx="704850" cy="59848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3" name="Rectangle 7"/>
          <p:cNvSpPr>
            <a:spLocks/>
          </p:cNvSpPr>
          <p:nvPr/>
        </p:nvSpPr>
        <p:spPr bwMode="auto">
          <a:xfrm>
            <a:off x="5929313" y="1633538"/>
            <a:ext cx="660400" cy="19034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52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2465388"/>
            <a:ext cx="7080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2585" name="Group 9"/>
          <p:cNvGrpSpPr>
            <a:grpSpLocks/>
          </p:cNvGrpSpPr>
          <p:nvPr/>
        </p:nvGrpSpPr>
        <p:grpSpPr bwMode="auto">
          <a:xfrm>
            <a:off x="4946650" y="4660900"/>
            <a:ext cx="2251075" cy="2098675"/>
            <a:chOff x="0" y="0"/>
            <a:chExt cx="2015" cy="1880"/>
          </a:xfrm>
        </p:grpSpPr>
        <p:sp>
          <p:nvSpPr>
            <p:cNvPr id="152591" name="Line 10"/>
            <p:cNvSpPr>
              <a:spLocks noChangeShapeType="1"/>
            </p:cNvSpPr>
            <p:nvPr/>
          </p:nvSpPr>
          <p:spPr bwMode="auto">
            <a:xfrm>
              <a:off x="0" y="297"/>
              <a:ext cx="59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592" name="Line 11"/>
            <p:cNvSpPr>
              <a:spLocks noChangeShapeType="1"/>
            </p:cNvSpPr>
            <p:nvPr/>
          </p:nvSpPr>
          <p:spPr bwMode="auto">
            <a:xfrm>
              <a:off x="1423" y="296"/>
              <a:ext cx="59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593" name="Line 12"/>
            <p:cNvSpPr>
              <a:spLocks noChangeShapeType="1"/>
            </p:cNvSpPr>
            <p:nvPr/>
          </p:nvSpPr>
          <p:spPr bwMode="auto">
            <a:xfrm rot="10800000" flipH="1">
              <a:off x="569" y="1441"/>
              <a:ext cx="877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594" name="Line 13"/>
            <p:cNvSpPr>
              <a:spLocks noChangeShapeType="1"/>
            </p:cNvSpPr>
            <p:nvPr/>
          </p:nvSpPr>
          <p:spPr bwMode="auto">
            <a:xfrm>
              <a:off x="584" y="291"/>
              <a:ext cx="0" cy="115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595" name="Line 14"/>
            <p:cNvSpPr>
              <a:spLocks noChangeShapeType="1"/>
            </p:cNvSpPr>
            <p:nvPr/>
          </p:nvSpPr>
          <p:spPr bwMode="auto">
            <a:xfrm>
              <a:off x="1428" y="291"/>
              <a:ext cx="0" cy="115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596" name="Line 15"/>
            <p:cNvSpPr>
              <a:spLocks noChangeShapeType="1"/>
            </p:cNvSpPr>
            <p:nvPr/>
          </p:nvSpPr>
          <p:spPr bwMode="auto">
            <a:xfrm>
              <a:off x="592" y="1044"/>
              <a:ext cx="8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597" name="Rectangle 16"/>
            <p:cNvSpPr>
              <a:spLocks/>
            </p:cNvSpPr>
            <p:nvPr/>
          </p:nvSpPr>
          <p:spPr bwMode="auto">
            <a:xfrm>
              <a:off x="592" y="1234"/>
              <a:ext cx="825" cy="23"/>
            </a:xfrm>
            <a:prstGeom prst="rect">
              <a:avLst/>
            </a:prstGeom>
            <a:solidFill>
              <a:srgbClr val="CADBFE">
                <a:alpha val="50195"/>
              </a:srgbClr>
            </a:solidFill>
            <a:ln w="12700">
              <a:solidFill>
                <a:schemeClr val="tx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2598" name="Rectangle 17"/>
            <p:cNvSpPr>
              <a:spLocks/>
            </p:cNvSpPr>
            <p:nvPr/>
          </p:nvSpPr>
          <p:spPr bwMode="auto">
            <a:xfrm>
              <a:off x="592" y="825"/>
              <a:ext cx="825" cy="23"/>
            </a:xfrm>
            <a:prstGeom prst="rect">
              <a:avLst/>
            </a:prstGeom>
            <a:solidFill>
              <a:srgbClr val="CADBFE">
                <a:alpha val="50195"/>
              </a:srgbClr>
            </a:solidFill>
            <a:ln w="12700">
              <a:solidFill>
                <a:schemeClr val="tx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2599" name="Rectangle 18"/>
            <p:cNvSpPr>
              <a:spLocks/>
            </p:cNvSpPr>
            <p:nvPr/>
          </p:nvSpPr>
          <p:spPr bwMode="auto">
            <a:xfrm>
              <a:off x="592" y="415"/>
              <a:ext cx="825" cy="24"/>
            </a:xfrm>
            <a:prstGeom prst="rect">
              <a:avLst/>
            </a:prstGeom>
            <a:solidFill>
              <a:srgbClr val="CADBFE">
                <a:alpha val="50195"/>
              </a:srgbClr>
            </a:solidFill>
            <a:ln w="12700">
              <a:solidFill>
                <a:schemeClr val="tx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2600" name="Line 19"/>
            <p:cNvSpPr>
              <a:spLocks noChangeShapeType="1"/>
            </p:cNvSpPr>
            <p:nvPr/>
          </p:nvSpPr>
          <p:spPr bwMode="auto">
            <a:xfrm>
              <a:off x="1002" y="848"/>
              <a:ext cx="0" cy="4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2601" name="Line 20"/>
            <p:cNvSpPr>
              <a:spLocks noChangeShapeType="1"/>
            </p:cNvSpPr>
            <p:nvPr/>
          </p:nvSpPr>
          <p:spPr bwMode="auto">
            <a:xfrm rot="10800000" flipH="1">
              <a:off x="1096" y="860"/>
              <a:ext cx="0" cy="3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52602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955"/>
              <a:ext cx="22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586" name="Rectangle 22"/>
          <p:cNvSpPr>
            <a:spLocks/>
          </p:cNvSpPr>
          <p:nvPr/>
        </p:nvSpPr>
        <p:spPr bwMode="auto">
          <a:xfrm>
            <a:off x="7380288" y="5397500"/>
            <a:ext cx="1384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electron-hole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pairs</a:t>
            </a:r>
          </a:p>
        </p:txBody>
      </p:sp>
      <p:sp>
        <p:nvSpPr>
          <p:cNvPr id="152587" name="Rectangle 23"/>
          <p:cNvSpPr>
            <a:spLocks/>
          </p:cNvSpPr>
          <p:nvPr/>
        </p:nvSpPr>
        <p:spPr bwMode="auto">
          <a:xfrm>
            <a:off x="5561013" y="4024313"/>
            <a:ext cx="1744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Quantum picture</a:t>
            </a:r>
          </a:p>
        </p:txBody>
      </p:sp>
      <p:sp>
        <p:nvSpPr>
          <p:cNvPr id="152588" name="Line 24"/>
          <p:cNvSpPr>
            <a:spLocks noChangeShapeType="1"/>
          </p:cNvSpPr>
          <p:nvPr/>
        </p:nvSpPr>
        <p:spPr bwMode="auto">
          <a:xfrm flipH="1">
            <a:off x="4384675" y="1535113"/>
            <a:ext cx="0" cy="4938712"/>
          </a:xfrm>
          <a:prstGeom prst="line">
            <a:avLst/>
          </a:prstGeom>
          <a:noFill/>
          <a:ln w="25400">
            <a:solidFill>
              <a:srgbClr val="CDCD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9" name="Oval 25"/>
          <p:cNvSpPr>
            <a:spLocks/>
          </p:cNvSpPr>
          <p:nvPr/>
        </p:nvSpPr>
        <p:spPr bwMode="auto">
          <a:xfrm>
            <a:off x="2259013" y="3160713"/>
            <a:ext cx="179387" cy="179387"/>
          </a:xfrm>
          <a:prstGeom prst="ellipse">
            <a:avLst/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2590" name="Rectangle 26"/>
          <p:cNvSpPr>
            <a:spLocks/>
          </p:cNvSpPr>
          <p:nvPr/>
        </p:nvSpPr>
        <p:spPr bwMode="auto">
          <a:xfrm>
            <a:off x="3589338" y="6659563"/>
            <a:ext cx="55213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21374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7963" algn="l"/>
                <a:tab pos="2998788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A. Kawabata and R. Kubo, </a:t>
            </a: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Journal of the Physical Society of Japan, 21, 1765-1772,  (1966)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8BF47C-6B70-1645-89AB-9143C42B2765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Methods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470" indent="-187470" eaLnBrk="1" hangingPunct="1">
              <a:spcBef>
                <a:spcPts val="70"/>
              </a:spcBef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Homemade code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464208" lvl="1" indent="-187470" eaLnBrk="1" hangingPunct="1"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Ag (Wigner-Seitz radius r</a:t>
            </a:r>
            <a:r>
              <a:rPr lang="en-US" b="1" baseline="-6000" smtClean="0">
                <a:solidFill>
                  <a:srgbClr val="343434"/>
                </a:solidFill>
              </a:rPr>
              <a:t>s</a:t>
            </a:r>
            <a:r>
              <a:rPr lang="en-US" b="1" smtClean="0">
                <a:solidFill>
                  <a:srgbClr val="343434"/>
                </a:solidFill>
              </a:rPr>
              <a:t>=3.0 a.u.)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464208" lvl="1" indent="-187470" eaLnBrk="1" hangingPunct="1"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the monolayer thickness 0.236 nm in Ag(111) direction as the unit of length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464208" lvl="1" indent="-187470" eaLnBrk="1" hangingPunct="1">
              <a:buClr>
                <a:srgbClr val="343434"/>
              </a:buClr>
              <a:defRPr/>
            </a:pP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187470" indent="-187470" eaLnBrk="1" hangingPunct="1">
              <a:spcBef>
                <a:spcPts val="70"/>
              </a:spcBef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Ground state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464208" lvl="1" indent="-187470" eaLnBrk="1" hangingPunct="1"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Local Density Approximation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464208" lvl="1" indent="-187470" eaLnBrk="1" hangingPunct="1"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Jellium background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464208" lvl="1" indent="-187470" eaLnBrk="1" hangingPunct="1">
              <a:buClr>
                <a:srgbClr val="343434"/>
              </a:buClr>
              <a:defRPr/>
            </a:pP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187470" indent="-187470" eaLnBrk="1" hangingPunct="1">
              <a:spcBef>
                <a:spcPts val="70"/>
              </a:spcBef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Excited state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464208" lvl="1" indent="-187470" eaLnBrk="1" hangingPunct="1"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Random Phase Approximation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776656" lvl="2" indent="-187470" eaLnBrk="1" hangingPunct="1">
              <a:buClr>
                <a:srgbClr val="0044FE"/>
              </a:buClr>
              <a:defRPr/>
            </a:pPr>
            <a:r>
              <a:rPr lang="en-US" b="1" smtClean="0">
                <a:solidFill>
                  <a:srgbClr val="0044FE"/>
                </a:solidFill>
              </a:rPr>
              <a:t>real-space basis set</a:t>
            </a:r>
            <a:endParaRPr lang="en-US" b="1" smtClean="0">
              <a:solidFill>
                <a:srgbClr val="0044FE"/>
              </a:solidFill>
              <a:ea typeface="ヒラギノ角ゴ ProN W6" charset="0"/>
              <a:cs typeface="ヒラギノ角ゴ ProN W6" charset="0"/>
            </a:endParaRPr>
          </a:p>
          <a:p>
            <a:pPr marL="1089105" lvl="3" indent="-187470" eaLnBrk="1" hangingPunct="1"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scan energy for absorption peaks, limited by energy broadening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  <a:p>
            <a:pPr marL="776656" lvl="2" indent="-187470" eaLnBrk="1" hangingPunct="1">
              <a:buClr>
                <a:srgbClr val="0044FE"/>
              </a:buClr>
              <a:defRPr/>
            </a:pPr>
            <a:r>
              <a:rPr lang="en-US" b="1" smtClean="0">
                <a:solidFill>
                  <a:srgbClr val="0044FE"/>
                </a:solidFill>
              </a:rPr>
              <a:t>electron-hole pair basis set</a:t>
            </a:r>
            <a:endParaRPr lang="en-US" b="1" smtClean="0">
              <a:solidFill>
                <a:srgbClr val="0044FE"/>
              </a:solidFill>
              <a:ea typeface="ヒラギノ角ゴ ProN W6" charset="0"/>
              <a:cs typeface="ヒラギノ角ゴ ProN W6" charset="0"/>
            </a:endParaRPr>
          </a:p>
          <a:p>
            <a:pPr marL="1089105" lvl="3" indent="-187470" eaLnBrk="1" hangingPunct="1">
              <a:buClr>
                <a:srgbClr val="343434"/>
              </a:buClr>
              <a:defRPr/>
            </a:pPr>
            <a:r>
              <a:rPr lang="en-US" b="1" smtClean="0">
                <a:solidFill>
                  <a:srgbClr val="343434"/>
                </a:solidFill>
              </a:rPr>
              <a:t>solve the energy of plasmon modes directly</a:t>
            </a:r>
            <a:endParaRPr lang="en-US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930F66-5A3B-414A-8610-BE28A19297E2}" type="slidenum">
              <a:rPr lang="en-US"/>
              <a:pPr>
                <a:defRPr/>
              </a:pPr>
              <a:t>62</a:t>
            </a:fld>
            <a:endParaRPr lang="en-US"/>
          </a:p>
        </p:txBody>
      </p:sp>
      <p:pic>
        <p:nvPicPr>
          <p:cNvPr id="1546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419475"/>
            <a:ext cx="35798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Thickness Dependence of Plasmon in Thin Films</a:t>
            </a:r>
          </a:p>
        </p:txBody>
      </p:sp>
      <p:grpSp>
        <p:nvGrpSpPr>
          <p:cNvPr id="154628" name="Group 3"/>
          <p:cNvGrpSpPr>
            <a:grpSpLocks/>
          </p:cNvGrpSpPr>
          <p:nvPr/>
        </p:nvGrpSpPr>
        <p:grpSpPr bwMode="auto">
          <a:xfrm>
            <a:off x="4881563" y="1524000"/>
            <a:ext cx="3922712" cy="5200650"/>
            <a:chOff x="0" y="0"/>
            <a:chExt cx="3513" cy="4657"/>
          </a:xfrm>
        </p:grpSpPr>
        <p:pic>
          <p:nvPicPr>
            <p:cNvPr id="15466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32"/>
              <a:ext cx="3497" cy="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4661" name="Group 5"/>
            <p:cNvGrpSpPr>
              <a:grpSpLocks/>
            </p:cNvGrpSpPr>
            <p:nvPr/>
          </p:nvGrpSpPr>
          <p:grpSpPr bwMode="auto">
            <a:xfrm>
              <a:off x="2622" y="1190"/>
              <a:ext cx="359" cy="726"/>
              <a:chOff x="0" y="0"/>
              <a:chExt cx="359" cy="726"/>
            </a:xfrm>
          </p:grpSpPr>
          <p:grpSp>
            <p:nvGrpSpPr>
              <p:cNvPr id="15468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359" cy="726"/>
                <a:chOff x="0" y="0"/>
                <a:chExt cx="359" cy="726"/>
              </a:xfrm>
            </p:grpSpPr>
            <p:grpSp>
              <p:nvGrpSpPr>
                <p:cNvPr id="154710" name="Group 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59" cy="460"/>
                  <a:chOff x="0" y="0"/>
                  <a:chExt cx="359" cy="460"/>
                </a:xfrm>
              </p:grpSpPr>
              <p:sp>
                <p:nvSpPr>
                  <p:cNvPr id="154717" name="Oval 8"/>
                  <p:cNvSpPr>
                    <a:spLocks/>
                  </p:cNvSpPr>
                  <p:nvPr/>
                </p:nvSpPr>
                <p:spPr bwMode="auto">
                  <a:xfrm>
                    <a:off x="107" y="0"/>
                    <a:ext cx="143" cy="200"/>
                  </a:xfrm>
                  <a:prstGeom prst="ellipse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18" name="Oval 9"/>
                  <p:cNvSpPr>
                    <a:spLocks/>
                  </p:cNvSpPr>
                  <p:nvPr/>
                </p:nvSpPr>
                <p:spPr bwMode="auto">
                  <a:xfrm>
                    <a:off x="107" y="260"/>
                    <a:ext cx="143" cy="2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19" name="Rectangle 10"/>
                  <p:cNvSpPr>
                    <a:spLocks/>
                  </p:cNvSpPr>
                  <p:nvPr/>
                </p:nvSpPr>
                <p:spPr bwMode="auto">
                  <a:xfrm>
                    <a:off x="107" y="170"/>
                    <a:ext cx="143" cy="130"/>
                  </a:xfrm>
                  <a:prstGeom prst="rect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20" name="Oval 11"/>
                  <p:cNvSpPr>
                    <a:spLocks/>
                  </p:cNvSpPr>
                  <p:nvPr/>
                </p:nvSpPr>
                <p:spPr bwMode="auto">
                  <a:xfrm>
                    <a:off x="0" y="130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21" name="Oval 12"/>
                  <p:cNvSpPr>
                    <a:spLocks/>
                  </p:cNvSpPr>
                  <p:nvPr/>
                </p:nvSpPr>
                <p:spPr bwMode="auto">
                  <a:xfrm>
                    <a:off x="216" y="128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</p:grpSp>
            <p:grpSp>
              <p:nvGrpSpPr>
                <p:cNvPr id="154711" name="Group 13"/>
                <p:cNvGrpSpPr>
                  <a:grpSpLocks/>
                </p:cNvGrpSpPr>
                <p:nvPr/>
              </p:nvGrpSpPr>
              <p:grpSpPr bwMode="auto">
                <a:xfrm>
                  <a:off x="0" y="266"/>
                  <a:ext cx="359" cy="460"/>
                  <a:chOff x="0" y="0"/>
                  <a:chExt cx="359" cy="460"/>
                </a:xfrm>
              </p:grpSpPr>
              <p:sp>
                <p:nvSpPr>
                  <p:cNvPr id="154712" name="Oval 14"/>
                  <p:cNvSpPr>
                    <a:spLocks/>
                  </p:cNvSpPr>
                  <p:nvPr/>
                </p:nvSpPr>
                <p:spPr bwMode="auto">
                  <a:xfrm>
                    <a:off x="107" y="0"/>
                    <a:ext cx="143" cy="200"/>
                  </a:xfrm>
                  <a:prstGeom prst="ellipse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13" name="Oval 15"/>
                  <p:cNvSpPr>
                    <a:spLocks/>
                  </p:cNvSpPr>
                  <p:nvPr/>
                </p:nvSpPr>
                <p:spPr bwMode="auto">
                  <a:xfrm>
                    <a:off x="107" y="260"/>
                    <a:ext cx="143" cy="200"/>
                  </a:xfrm>
                  <a:prstGeom prst="ellipse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14" name="Rectangle 16"/>
                  <p:cNvSpPr>
                    <a:spLocks/>
                  </p:cNvSpPr>
                  <p:nvPr/>
                </p:nvSpPr>
                <p:spPr bwMode="auto">
                  <a:xfrm>
                    <a:off x="107" y="170"/>
                    <a:ext cx="143" cy="130"/>
                  </a:xfrm>
                  <a:prstGeom prst="rect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15" name="Oval 17"/>
                  <p:cNvSpPr>
                    <a:spLocks/>
                  </p:cNvSpPr>
                  <p:nvPr/>
                </p:nvSpPr>
                <p:spPr bwMode="auto">
                  <a:xfrm>
                    <a:off x="0" y="130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16" name="Oval 18"/>
                  <p:cNvSpPr>
                    <a:spLocks/>
                  </p:cNvSpPr>
                  <p:nvPr/>
                </p:nvSpPr>
                <p:spPr bwMode="auto">
                  <a:xfrm>
                    <a:off x="216" y="128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</p:grpSp>
          </p:grpSp>
          <p:sp>
            <p:nvSpPr>
              <p:cNvPr id="154687" name="Rectangle 19"/>
              <p:cNvSpPr>
                <a:spLocks/>
              </p:cNvSpPr>
              <p:nvPr/>
            </p:nvSpPr>
            <p:spPr bwMode="auto">
              <a:xfrm>
                <a:off x="128" y="4"/>
                <a:ext cx="102" cy="71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grpSp>
            <p:nvGrpSpPr>
              <p:cNvPr id="154688" name="Group 20"/>
              <p:cNvGrpSpPr>
                <a:grpSpLocks/>
              </p:cNvGrpSpPr>
              <p:nvPr/>
            </p:nvGrpSpPr>
            <p:grpSpPr bwMode="auto">
              <a:xfrm>
                <a:off x="5" y="200"/>
                <a:ext cx="80" cy="320"/>
                <a:chOff x="0" y="0"/>
                <a:chExt cx="80" cy="320"/>
              </a:xfrm>
            </p:grpSpPr>
            <p:grpSp>
              <p:nvGrpSpPr>
                <p:cNvPr id="154704" name="Group 2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0" cy="71"/>
                  <a:chOff x="0" y="0"/>
                  <a:chExt cx="80" cy="71"/>
                </a:xfrm>
              </p:grpSpPr>
              <p:sp>
                <p:nvSpPr>
                  <p:cNvPr id="154708" name="Rectangle 22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09" name="AutoShape 23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54705" name="Group 24"/>
                <p:cNvGrpSpPr>
                  <a:grpSpLocks/>
                </p:cNvGrpSpPr>
                <p:nvPr/>
              </p:nvGrpSpPr>
              <p:grpSpPr bwMode="auto">
                <a:xfrm>
                  <a:off x="0" y="248"/>
                  <a:ext cx="80" cy="72"/>
                  <a:chOff x="0" y="0"/>
                  <a:chExt cx="80" cy="71"/>
                </a:xfrm>
              </p:grpSpPr>
              <p:sp>
                <p:nvSpPr>
                  <p:cNvPr id="154706" name="Rectangle 25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07" name="AutoShape 26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grpSp>
            <p:nvGrpSpPr>
              <p:cNvPr id="154689" name="Group 27"/>
              <p:cNvGrpSpPr>
                <a:grpSpLocks/>
              </p:cNvGrpSpPr>
              <p:nvPr/>
            </p:nvGrpSpPr>
            <p:grpSpPr bwMode="auto">
              <a:xfrm>
                <a:off x="262" y="200"/>
                <a:ext cx="81" cy="320"/>
                <a:chOff x="0" y="0"/>
                <a:chExt cx="80" cy="320"/>
              </a:xfrm>
            </p:grpSpPr>
            <p:grpSp>
              <p:nvGrpSpPr>
                <p:cNvPr id="154698" name="Group 2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0" cy="71"/>
                  <a:chOff x="0" y="0"/>
                  <a:chExt cx="80" cy="71"/>
                </a:xfrm>
              </p:grpSpPr>
              <p:sp>
                <p:nvSpPr>
                  <p:cNvPr id="154702" name="Rectangle 29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03" name="AutoShape 30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54699" name="Group 31"/>
                <p:cNvGrpSpPr>
                  <a:grpSpLocks/>
                </p:cNvGrpSpPr>
                <p:nvPr/>
              </p:nvGrpSpPr>
              <p:grpSpPr bwMode="auto">
                <a:xfrm>
                  <a:off x="0" y="248"/>
                  <a:ext cx="80" cy="72"/>
                  <a:chOff x="0" y="0"/>
                  <a:chExt cx="80" cy="71"/>
                </a:xfrm>
              </p:grpSpPr>
              <p:sp>
                <p:nvSpPr>
                  <p:cNvPr id="154700" name="Rectangle 32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701" name="AutoShape 33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grpSp>
            <p:nvGrpSpPr>
              <p:cNvPr id="154690" name="Group 34"/>
              <p:cNvGrpSpPr>
                <a:grpSpLocks/>
              </p:cNvGrpSpPr>
              <p:nvPr/>
            </p:nvGrpSpPr>
            <p:grpSpPr bwMode="auto">
              <a:xfrm>
                <a:off x="5" y="71"/>
                <a:ext cx="80" cy="563"/>
                <a:chOff x="0" y="0"/>
                <a:chExt cx="80" cy="562"/>
              </a:xfrm>
            </p:grpSpPr>
            <p:sp>
              <p:nvSpPr>
                <p:cNvPr id="154695" name="Rectangle 35"/>
                <p:cNvSpPr>
                  <a:spLocks/>
                </p:cNvSpPr>
                <p:nvPr/>
              </p:nvSpPr>
              <p:spPr bwMode="auto">
                <a:xfrm>
                  <a:off x="0" y="272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96" name="Rectangle 36"/>
                <p:cNvSpPr>
                  <a:spLocks/>
                </p:cNvSpPr>
                <p:nvPr/>
              </p:nvSpPr>
              <p:spPr bwMode="auto">
                <a:xfrm>
                  <a:off x="0" y="544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97" name="Rectangle 37"/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7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54691" name="Group 38"/>
              <p:cNvGrpSpPr>
                <a:grpSpLocks/>
              </p:cNvGrpSpPr>
              <p:nvPr/>
            </p:nvGrpSpPr>
            <p:grpSpPr bwMode="auto">
              <a:xfrm>
                <a:off x="273" y="76"/>
                <a:ext cx="81" cy="563"/>
                <a:chOff x="0" y="0"/>
                <a:chExt cx="80" cy="562"/>
              </a:xfrm>
            </p:grpSpPr>
            <p:sp>
              <p:nvSpPr>
                <p:cNvPr id="154692" name="Rectangle 39"/>
                <p:cNvSpPr>
                  <a:spLocks/>
                </p:cNvSpPr>
                <p:nvPr/>
              </p:nvSpPr>
              <p:spPr bwMode="auto">
                <a:xfrm>
                  <a:off x="0" y="272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93" name="Rectangle 40"/>
                <p:cNvSpPr>
                  <a:spLocks/>
                </p:cNvSpPr>
                <p:nvPr/>
              </p:nvSpPr>
              <p:spPr bwMode="auto">
                <a:xfrm>
                  <a:off x="0" y="544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94" name="Rectangle 41"/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7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</p:grpSp>
        <p:grpSp>
          <p:nvGrpSpPr>
            <p:cNvPr id="154662" name="Group 42"/>
            <p:cNvGrpSpPr>
              <a:grpSpLocks/>
            </p:cNvGrpSpPr>
            <p:nvPr/>
          </p:nvGrpSpPr>
          <p:grpSpPr bwMode="auto">
            <a:xfrm>
              <a:off x="2622" y="0"/>
              <a:ext cx="359" cy="718"/>
              <a:chOff x="0" y="0"/>
              <a:chExt cx="359" cy="718"/>
            </a:xfrm>
          </p:grpSpPr>
          <p:grpSp>
            <p:nvGrpSpPr>
              <p:cNvPr id="154665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359" cy="718"/>
                <a:chOff x="0" y="0"/>
                <a:chExt cx="359" cy="718"/>
              </a:xfrm>
            </p:grpSpPr>
            <p:sp>
              <p:nvSpPr>
                <p:cNvPr id="154680" name="Oval 44"/>
                <p:cNvSpPr>
                  <a:spLocks/>
                </p:cNvSpPr>
                <p:nvPr/>
              </p:nvSpPr>
              <p:spPr bwMode="auto">
                <a:xfrm>
                  <a:off x="92" y="0"/>
                  <a:ext cx="189" cy="261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81" name="Oval 45"/>
                <p:cNvSpPr>
                  <a:spLocks/>
                </p:cNvSpPr>
                <p:nvPr/>
              </p:nvSpPr>
              <p:spPr bwMode="auto">
                <a:xfrm>
                  <a:off x="170" y="0"/>
                  <a:ext cx="189" cy="2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82" name="Oval 46"/>
                <p:cNvSpPr>
                  <a:spLocks/>
                </p:cNvSpPr>
                <p:nvPr/>
              </p:nvSpPr>
              <p:spPr bwMode="auto">
                <a:xfrm>
                  <a:off x="73" y="225"/>
                  <a:ext cx="190" cy="262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83" name="Oval 47"/>
                <p:cNvSpPr>
                  <a:spLocks/>
                </p:cNvSpPr>
                <p:nvPr/>
              </p:nvSpPr>
              <p:spPr bwMode="auto">
                <a:xfrm>
                  <a:off x="0" y="235"/>
                  <a:ext cx="189" cy="2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84" name="Oval 48"/>
                <p:cNvSpPr>
                  <a:spLocks/>
                </p:cNvSpPr>
                <p:nvPr/>
              </p:nvSpPr>
              <p:spPr bwMode="auto">
                <a:xfrm>
                  <a:off x="103" y="457"/>
                  <a:ext cx="190" cy="261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4685" name="Oval 49"/>
                <p:cNvSpPr>
                  <a:spLocks/>
                </p:cNvSpPr>
                <p:nvPr/>
              </p:nvSpPr>
              <p:spPr bwMode="auto">
                <a:xfrm>
                  <a:off x="168" y="452"/>
                  <a:ext cx="190" cy="26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sp>
            <p:nvSpPr>
              <p:cNvPr id="154666" name="Rectangle 50"/>
              <p:cNvSpPr>
                <a:spLocks/>
              </p:cNvSpPr>
              <p:nvPr/>
            </p:nvSpPr>
            <p:spPr bwMode="auto">
              <a:xfrm>
                <a:off x="132" y="9"/>
                <a:ext cx="81" cy="70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4667" name="Rectangle 51"/>
              <p:cNvSpPr>
                <a:spLocks/>
              </p:cNvSpPr>
              <p:nvPr/>
            </p:nvSpPr>
            <p:spPr bwMode="auto">
              <a:xfrm>
                <a:off x="294" y="345"/>
                <a:ext cx="64" cy="17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4668" name="Rectangle 52"/>
              <p:cNvSpPr>
                <a:spLocks/>
              </p:cNvSpPr>
              <p:nvPr/>
            </p:nvSpPr>
            <p:spPr bwMode="auto">
              <a:xfrm>
                <a:off x="0" y="591"/>
                <a:ext cx="63" cy="17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4669" name="Rectangle 53"/>
              <p:cNvSpPr>
                <a:spLocks/>
              </p:cNvSpPr>
              <p:nvPr/>
            </p:nvSpPr>
            <p:spPr bwMode="auto">
              <a:xfrm>
                <a:off x="0" y="104"/>
                <a:ext cx="63" cy="17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grpSp>
            <p:nvGrpSpPr>
              <p:cNvPr id="154670" name="Group 54"/>
              <p:cNvGrpSpPr>
                <a:grpSpLocks/>
              </p:cNvGrpSpPr>
              <p:nvPr/>
            </p:nvGrpSpPr>
            <p:grpSpPr bwMode="auto">
              <a:xfrm>
                <a:off x="4" y="75"/>
                <a:ext cx="328" cy="558"/>
                <a:chOff x="0" y="0"/>
                <a:chExt cx="328" cy="558"/>
              </a:xfrm>
            </p:grpSpPr>
            <p:grpSp>
              <p:nvGrpSpPr>
                <p:cNvPr id="154671" name="Group 55"/>
                <p:cNvGrpSpPr>
                  <a:grpSpLocks/>
                </p:cNvGrpSpPr>
                <p:nvPr/>
              </p:nvGrpSpPr>
              <p:grpSpPr bwMode="auto">
                <a:xfrm>
                  <a:off x="0" y="245"/>
                  <a:ext cx="63" cy="71"/>
                  <a:chOff x="0" y="0"/>
                  <a:chExt cx="63" cy="70"/>
                </a:xfrm>
              </p:grpSpPr>
              <p:sp>
                <p:nvSpPr>
                  <p:cNvPr id="154678" name="Rectangle 56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63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679" name="AutoShape 57"/>
                  <p:cNvSpPr>
                    <a:spLocks/>
                  </p:cNvSpPr>
                  <p:nvPr/>
                </p:nvSpPr>
                <p:spPr bwMode="auto">
                  <a:xfrm rot="-5400000">
                    <a:off x="-3" y="27"/>
                    <a:ext cx="70" cy="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54672" name="Group 58"/>
                <p:cNvGrpSpPr>
                  <a:grpSpLocks/>
                </p:cNvGrpSpPr>
                <p:nvPr/>
              </p:nvGrpSpPr>
              <p:grpSpPr bwMode="auto">
                <a:xfrm>
                  <a:off x="264" y="487"/>
                  <a:ext cx="64" cy="71"/>
                  <a:chOff x="0" y="0"/>
                  <a:chExt cx="63" cy="70"/>
                </a:xfrm>
              </p:grpSpPr>
              <p:sp>
                <p:nvSpPr>
                  <p:cNvPr id="154676" name="Rectangle 59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63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677" name="AutoShape 60"/>
                  <p:cNvSpPr>
                    <a:spLocks/>
                  </p:cNvSpPr>
                  <p:nvPr/>
                </p:nvSpPr>
                <p:spPr bwMode="auto">
                  <a:xfrm rot="-5400000">
                    <a:off x="-3" y="27"/>
                    <a:ext cx="70" cy="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54673" name="Group 61"/>
                <p:cNvGrpSpPr>
                  <a:grpSpLocks/>
                </p:cNvGrpSpPr>
                <p:nvPr/>
              </p:nvGrpSpPr>
              <p:grpSpPr bwMode="auto">
                <a:xfrm>
                  <a:off x="242" y="0"/>
                  <a:ext cx="64" cy="70"/>
                  <a:chOff x="0" y="0"/>
                  <a:chExt cx="63" cy="70"/>
                </a:xfrm>
              </p:grpSpPr>
              <p:sp>
                <p:nvSpPr>
                  <p:cNvPr id="154674" name="Rectangle 62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63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54675" name="AutoShape 63"/>
                  <p:cNvSpPr>
                    <a:spLocks/>
                  </p:cNvSpPr>
                  <p:nvPr/>
                </p:nvSpPr>
                <p:spPr bwMode="auto">
                  <a:xfrm rot="-5400000">
                    <a:off x="-3" y="27"/>
                    <a:ext cx="70" cy="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154663" name="AutoShape 64"/>
            <p:cNvSpPr>
              <a:spLocks/>
            </p:cNvSpPr>
            <p:nvPr/>
          </p:nvSpPr>
          <p:spPr bwMode="auto">
            <a:xfrm rot="-5400000">
              <a:off x="-452" y="968"/>
              <a:ext cx="1175" cy="27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smtClean="0">
                  <a:solidFill>
                    <a:srgbClr val="343434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Energy (eV)</a:t>
              </a:r>
            </a:p>
          </p:txBody>
        </p:sp>
        <p:sp>
          <p:nvSpPr>
            <p:cNvPr id="154664" name="AutoShape 65"/>
            <p:cNvSpPr>
              <a:spLocks/>
            </p:cNvSpPr>
            <p:nvPr/>
          </p:nvSpPr>
          <p:spPr bwMode="auto">
            <a:xfrm rot="-5400000">
              <a:off x="-624" y="3150"/>
              <a:ext cx="1519" cy="27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smtClean="0">
                  <a:solidFill>
                    <a:srgbClr val="343434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Linewidth (eV)</a:t>
              </a:r>
            </a:p>
          </p:txBody>
        </p:sp>
      </p:grpSp>
      <p:sp>
        <p:nvSpPr>
          <p:cNvPr id="154629" name="AutoShape 66"/>
          <p:cNvSpPr>
            <a:spLocks/>
          </p:cNvSpPr>
          <p:nvPr/>
        </p:nvSpPr>
        <p:spPr bwMode="auto">
          <a:xfrm rot="-5400000">
            <a:off x="2678907" y="4348956"/>
            <a:ext cx="2241550" cy="509587"/>
          </a:xfrm>
          <a:prstGeom prst="rightArrow">
            <a:avLst>
              <a:gd name="adj1" fmla="val 48148"/>
              <a:gd name="adj2" fmla="val 94655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4630" name="Rectangle 67"/>
          <p:cNvSpPr>
            <a:spLocks/>
          </p:cNvSpPr>
          <p:nvPr/>
        </p:nvSpPr>
        <p:spPr bwMode="auto">
          <a:xfrm rot="5400000">
            <a:off x="2858294" y="4588669"/>
            <a:ext cx="19002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thickness increasing</a:t>
            </a:r>
          </a:p>
        </p:txBody>
      </p:sp>
      <p:sp>
        <p:nvSpPr>
          <p:cNvPr id="154631" name="Rectangle 68"/>
          <p:cNvSpPr>
            <a:spLocks/>
          </p:cNvSpPr>
          <p:nvPr/>
        </p:nvSpPr>
        <p:spPr bwMode="auto">
          <a:xfrm rot="-5400000">
            <a:off x="884238" y="1652588"/>
            <a:ext cx="660400" cy="1758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54632" name="Picture 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463" y="2154238"/>
            <a:ext cx="1905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3" name="Picture 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875" y="2773363"/>
            <a:ext cx="1905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4" name="Rectangle 71"/>
          <p:cNvSpPr>
            <a:spLocks/>
          </p:cNvSpPr>
          <p:nvPr/>
        </p:nvSpPr>
        <p:spPr bwMode="auto">
          <a:xfrm>
            <a:off x="620713" y="2465388"/>
            <a:ext cx="9858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interacting</a:t>
            </a:r>
          </a:p>
        </p:txBody>
      </p:sp>
      <p:sp>
        <p:nvSpPr>
          <p:cNvPr id="154635" name="Line 72"/>
          <p:cNvSpPr>
            <a:spLocks noChangeShapeType="1"/>
          </p:cNvSpPr>
          <p:nvPr/>
        </p:nvSpPr>
        <p:spPr bwMode="auto">
          <a:xfrm>
            <a:off x="1768475" y="2241550"/>
            <a:ext cx="0" cy="588963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6" name="Rectangle 73"/>
          <p:cNvSpPr>
            <a:spLocks/>
          </p:cNvSpPr>
          <p:nvPr/>
        </p:nvSpPr>
        <p:spPr bwMode="auto">
          <a:xfrm>
            <a:off x="341313" y="6421438"/>
            <a:ext cx="15843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initial broadening </a:t>
            </a:r>
          </a:p>
        </p:txBody>
      </p:sp>
      <p:sp>
        <p:nvSpPr>
          <p:cNvPr id="154637" name="Line 74"/>
          <p:cNvSpPr>
            <a:spLocks noChangeShapeType="1"/>
          </p:cNvSpPr>
          <p:nvPr/>
        </p:nvSpPr>
        <p:spPr bwMode="auto">
          <a:xfrm flipH="1">
            <a:off x="1062038" y="5795963"/>
            <a:ext cx="79375" cy="57150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8" name="Rectangle 75"/>
          <p:cNvSpPr>
            <a:spLocks/>
          </p:cNvSpPr>
          <p:nvPr/>
        </p:nvSpPr>
        <p:spPr bwMode="auto">
          <a:xfrm rot="-5400000">
            <a:off x="-148431" y="4528344"/>
            <a:ext cx="10112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</a:t>
            </a:r>
          </a:p>
        </p:txBody>
      </p:sp>
      <p:sp>
        <p:nvSpPr>
          <p:cNvPr id="154639" name="Rectangle 76"/>
          <p:cNvSpPr>
            <a:spLocks/>
          </p:cNvSpPr>
          <p:nvPr/>
        </p:nvSpPr>
        <p:spPr bwMode="auto">
          <a:xfrm>
            <a:off x="1803400" y="6003925"/>
            <a:ext cx="10350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54640" name="Rectangle 77"/>
          <p:cNvSpPr>
            <a:spLocks/>
          </p:cNvSpPr>
          <p:nvPr/>
        </p:nvSpPr>
        <p:spPr bwMode="auto">
          <a:xfrm>
            <a:off x="801688" y="1846263"/>
            <a:ext cx="838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thin film</a:t>
            </a:r>
          </a:p>
        </p:txBody>
      </p:sp>
      <p:sp>
        <p:nvSpPr>
          <p:cNvPr id="154641" name="Rectangle 78"/>
          <p:cNvSpPr>
            <a:spLocks/>
          </p:cNvSpPr>
          <p:nvPr/>
        </p:nvSpPr>
        <p:spPr bwMode="auto">
          <a:xfrm>
            <a:off x="5905500" y="6426200"/>
            <a:ext cx="23447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Thickness (monolayer)</a:t>
            </a:r>
          </a:p>
        </p:txBody>
      </p:sp>
      <p:sp>
        <p:nvSpPr>
          <p:cNvPr id="154642" name="Line 79"/>
          <p:cNvSpPr>
            <a:spLocks noChangeShapeType="1"/>
          </p:cNvSpPr>
          <p:nvPr/>
        </p:nvSpPr>
        <p:spPr bwMode="auto">
          <a:xfrm>
            <a:off x="2938463" y="3490913"/>
            <a:ext cx="0" cy="22415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43" name="Line 80"/>
          <p:cNvSpPr>
            <a:spLocks noChangeShapeType="1"/>
          </p:cNvSpPr>
          <p:nvPr/>
        </p:nvSpPr>
        <p:spPr bwMode="auto">
          <a:xfrm>
            <a:off x="2401888" y="2446338"/>
            <a:ext cx="509587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44" name="Line 81"/>
          <p:cNvSpPr>
            <a:spLocks noChangeShapeType="1"/>
          </p:cNvSpPr>
          <p:nvPr/>
        </p:nvSpPr>
        <p:spPr bwMode="auto">
          <a:xfrm>
            <a:off x="3830638" y="2446338"/>
            <a:ext cx="509587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45" name="Line 82"/>
          <p:cNvSpPr>
            <a:spLocks noChangeShapeType="1"/>
          </p:cNvSpPr>
          <p:nvPr/>
        </p:nvSpPr>
        <p:spPr bwMode="auto">
          <a:xfrm>
            <a:off x="3133725" y="2116138"/>
            <a:ext cx="509588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46" name="Line 83"/>
          <p:cNvSpPr>
            <a:spLocks noChangeShapeType="1"/>
          </p:cNvSpPr>
          <p:nvPr/>
        </p:nvSpPr>
        <p:spPr bwMode="auto">
          <a:xfrm>
            <a:off x="3152775" y="2830513"/>
            <a:ext cx="508000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47" name="Line 84"/>
          <p:cNvSpPr>
            <a:spLocks noChangeShapeType="1"/>
          </p:cNvSpPr>
          <p:nvPr/>
        </p:nvSpPr>
        <p:spPr bwMode="auto">
          <a:xfrm>
            <a:off x="3625850" y="2098675"/>
            <a:ext cx="222250" cy="36671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48" name="Line 85"/>
          <p:cNvSpPr>
            <a:spLocks noChangeShapeType="1"/>
          </p:cNvSpPr>
          <p:nvPr/>
        </p:nvSpPr>
        <p:spPr bwMode="auto">
          <a:xfrm rot="10800000" flipH="1">
            <a:off x="3652838" y="2473325"/>
            <a:ext cx="187325" cy="35718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49" name="Line 86"/>
          <p:cNvSpPr>
            <a:spLocks noChangeShapeType="1"/>
          </p:cNvSpPr>
          <p:nvPr/>
        </p:nvSpPr>
        <p:spPr bwMode="auto">
          <a:xfrm>
            <a:off x="2928938" y="2465388"/>
            <a:ext cx="241300" cy="35718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50" name="Line 87"/>
          <p:cNvSpPr>
            <a:spLocks noChangeShapeType="1"/>
          </p:cNvSpPr>
          <p:nvPr/>
        </p:nvSpPr>
        <p:spPr bwMode="auto">
          <a:xfrm rot="10800000" flipH="1">
            <a:off x="2919413" y="2125663"/>
            <a:ext cx="214312" cy="31273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4651" name="Picture 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741488"/>
            <a:ext cx="393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52" name="Picture 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2554288"/>
            <a:ext cx="393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53" name="Picture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825625"/>
            <a:ext cx="311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54" name="Picture 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197225"/>
            <a:ext cx="3270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55" name="Picture 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179638"/>
            <a:ext cx="32067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56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197100"/>
            <a:ext cx="32067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57" name="Picture 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2286000"/>
            <a:ext cx="26511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58" name="Picture 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500688"/>
            <a:ext cx="265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59" name="AutoShape 96"/>
          <p:cNvSpPr>
            <a:spLocks/>
          </p:cNvSpPr>
          <p:nvPr/>
        </p:nvSpPr>
        <p:spPr bwMode="auto">
          <a:xfrm>
            <a:off x="5554663" y="4125912"/>
            <a:ext cx="1741487" cy="578643"/>
          </a:xfrm>
          <a:prstGeom prst="roundRect">
            <a:avLst>
              <a:gd name="adj" fmla="val 33333"/>
            </a:avLst>
          </a:prstGeom>
          <a:solidFill>
            <a:srgbClr val="FFFA8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Oscillatory </a:t>
            </a:r>
            <a:r>
              <a:rPr lang="en-US" b="1" dirty="0" err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Linewidth</a:t>
            </a:r>
            <a:endParaRPr lang="en-US" b="1" dirty="0" smtClean="0">
              <a:solidFill>
                <a:srgbClr val="0044FE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FADBA-7D15-DB4A-8A34-1673AE6CF18A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Comparison of Two Basis Sets</a:t>
            </a:r>
          </a:p>
        </p:txBody>
      </p:sp>
      <p:sp>
        <p:nvSpPr>
          <p:cNvPr id="155651" name="Rectangle 2"/>
          <p:cNvSpPr>
            <a:spLocks/>
          </p:cNvSpPr>
          <p:nvPr/>
        </p:nvSpPr>
        <p:spPr bwMode="auto">
          <a:xfrm>
            <a:off x="393700" y="1465263"/>
            <a:ext cx="2017713" cy="320675"/>
          </a:xfrm>
          <a:prstGeom prst="rect">
            <a:avLst/>
          </a:prstGeom>
          <a:solidFill>
            <a:srgbClr val="FFFC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Real-space basis</a:t>
            </a:r>
          </a:p>
        </p:txBody>
      </p:sp>
      <p:sp>
        <p:nvSpPr>
          <p:cNvPr id="155652" name="Rectangle 3"/>
          <p:cNvSpPr>
            <a:spLocks/>
          </p:cNvSpPr>
          <p:nvPr/>
        </p:nvSpPr>
        <p:spPr bwMode="auto">
          <a:xfrm>
            <a:off x="4670425" y="1465263"/>
            <a:ext cx="2312988" cy="320675"/>
          </a:xfrm>
          <a:prstGeom prst="rect">
            <a:avLst/>
          </a:prstGeom>
          <a:solidFill>
            <a:srgbClr val="FFFC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Electron-hole basis</a:t>
            </a:r>
          </a:p>
        </p:txBody>
      </p:sp>
      <p:sp>
        <p:nvSpPr>
          <p:cNvPr id="155653" name="Rectangle 4"/>
          <p:cNvSpPr>
            <a:spLocks/>
          </p:cNvSpPr>
          <p:nvPr/>
        </p:nvSpPr>
        <p:spPr bwMode="auto">
          <a:xfrm>
            <a:off x="509588" y="1928813"/>
            <a:ext cx="3000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density-density response function</a:t>
            </a:r>
          </a:p>
        </p:txBody>
      </p:sp>
      <p:sp>
        <p:nvSpPr>
          <p:cNvPr id="155654" name="Rectangle 5"/>
          <p:cNvSpPr>
            <a:spLocks/>
          </p:cNvSpPr>
          <p:nvPr/>
        </p:nvSpPr>
        <p:spPr bwMode="auto">
          <a:xfrm>
            <a:off x="4732338" y="1928813"/>
            <a:ext cx="27955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state-state response function</a:t>
            </a:r>
          </a:p>
        </p:txBody>
      </p:sp>
      <p:sp>
        <p:nvSpPr>
          <p:cNvPr id="155655" name="Line 6"/>
          <p:cNvSpPr>
            <a:spLocks noChangeShapeType="1"/>
          </p:cNvSpPr>
          <p:nvPr/>
        </p:nvSpPr>
        <p:spPr bwMode="auto">
          <a:xfrm flipH="1">
            <a:off x="4384675" y="1535113"/>
            <a:ext cx="0" cy="5189537"/>
          </a:xfrm>
          <a:prstGeom prst="line">
            <a:avLst/>
          </a:prstGeom>
          <a:noFill/>
          <a:ln w="25400">
            <a:solidFill>
              <a:srgbClr val="CDCD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56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357438"/>
            <a:ext cx="126841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03588"/>
            <a:ext cx="1187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276725"/>
            <a:ext cx="34020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2330450"/>
            <a:ext cx="16779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2384425"/>
            <a:ext cx="374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3322638"/>
            <a:ext cx="2762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5259388"/>
            <a:ext cx="417988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6249988"/>
            <a:ext cx="4179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4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303838"/>
            <a:ext cx="4027487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5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246813"/>
            <a:ext cx="398303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66" name="AutoShape 17"/>
          <p:cNvSpPr>
            <a:spLocks/>
          </p:cNvSpPr>
          <p:nvPr/>
        </p:nvSpPr>
        <p:spPr bwMode="auto">
          <a:xfrm rot="5400000">
            <a:off x="1602581" y="2691607"/>
            <a:ext cx="366713" cy="590550"/>
          </a:xfrm>
          <a:prstGeom prst="rightArrow">
            <a:avLst>
              <a:gd name="adj1" fmla="val 45463"/>
              <a:gd name="adj2" fmla="val 43903"/>
            </a:avLst>
          </a:prstGeom>
          <a:solidFill>
            <a:srgbClr val="FFFF3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5667" name="AutoShape 18"/>
          <p:cNvSpPr>
            <a:spLocks/>
          </p:cNvSpPr>
          <p:nvPr/>
        </p:nvSpPr>
        <p:spPr bwMode="auto">
          <a:xfrm rot="5400000">
            <a:off x="1602581" y="3736182"/>
            <a:ext cx="366713" cy="590550"/>
          </a:xfrm>
          <a:prstGeom prst="rightArrow">
            <a:avLst>
              <a:gd name="adj1" fmla="val 45463"/>
              <a:gd name="adj2" fmla="val 43903"/>
            </a:avLst>
          </a:prstGeom>
          <a:solidFill>
            <a:srgbClr val="FFFF3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5668" name="AutoShape 19"/>
          <p:cNvSpPr>
            <a:spLocks/>
          </p:cNvSpPr>
          <p:nvPr/>
        </p:nvSpPr>
        <p:spPr bwMode="auto">
          <a:xfrm rot="5400000">
            <a:off x="5040313" y="2665413"/>
            <a:ext cx="366712" cy="588962"/>
          </a:xfrm>
          <a:prstGeom prst="rightArrow">
            <a:avLst>
              <a:gd name="adj1" fmla="val 45463"/>
              <a:gd name="adj2" fmla="val 43903"/>
            </a:avLst>
          </a:prstGeom>
          <a:solidFill>
            <a:srgbClr val="FFFF3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5669" name="AutoShape 20"/>
          <p:cNvSpPr>
            <a:spLocks/>
          </p:cNvSpPr>
          <p:nvPr/>
        </p:nvSpPr>
        <p:spPr bwMode="auto">
          <a:xfrm>
            <a:off x="6153150" y="2392363"/>
            <a:ext cx="500063" cy="250825"/>
          </a:xfrm>
          <a:prstGeom prst="leftRightArrow">
            <a:avLst>
              <a:gd name="adj1" fmla="val 57148"/>
              <a:gd name="adj2" fmla="val 71200"/>
            </a:avLst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5670" name="Rectangle 21"/>
          <p:cNvSpPr>
            <a:spLocks/>
          </p:cNvSpPr>
          <p:nvPr/>
        </p:nvSpPr>
        <p:spPr bwMode="auto">
          <a:xfrm>
            <a:off x="2220913" y="2876550"/>
            <a:ext cx="9874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interaction</a:t>
            </a:r>
          </a:p>
        </p:txBody>
      </p:sp>
      <p:sp>
        <p:nvSpPr>
          <p:cNvPr id="155671" name="Rectangle 22"/>
          <p:cNvSpPr>
            <a:spLocks/>
          </p:cNvSpPr>
          <p:nvPr/>
        </p:nvSpPr>
        <p:spPr bwMode="auto">
          <a:xfrm>
            <a:off x="2217738" y="3930650"/>
            <a:ext cx="990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</a:t>
            </a:r>
          </a:p>
        </p:txBody>
      </p:sp>
      <p:sp>
        <p:nvSpPr>
          <p:cNvPr id="155672" name="AutoShape 23"/>
          <p:cNvSpPr>
            <a:spLocks/>
          </p:cNvSpPr>
          <p:nvPr/>
        </p:nvSpPr>
        <p:spPr bwMode="auto">
          <a:xfrm>
            <a:off x="6153150" y="3286125"/>
            <a:ext cx="500063" cy="250825"/>
          </a:xfrm>
          <a:prstGeom prst="leftRightArrow">
            <a:avLst>
              <a:gd name="adj1" fmla="val 57148"/>
              <a:gd name="adj2" fmla="val 71200"/>
            </a:avLst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55673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3313113"/>
            <a:ext cx="490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4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268663"/>
            <a:ext cx="4730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75" name="AutoShape 26"/>
          <p:cNvSpPr>
            <a:spLocks/>
          </p:cNvSpPr>
          <p:nvPr/>
        </p:nvSpPr>
        <p:spPr bwMode="auto">
          <a:xfrm rot="5400000">
            <a:off x="7416800" y="3709988"/>
            <a:ext cx="365125" cy="590550"/>
          </a:xfrm>
          <a:prstGeom prst="rightArrow">
            <a:avLst>
              <a:gd name="adj1" fmla="val 45463"/>
              <a:gd name="adj2" fmla="val 43903"/>
            </a:avLst>
          </a:prstGeom>
          <a:solidFill>
            <a:srgbClr val="FFFF3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5676" name="Rectangle 27"/>
          <p:cNvSpPr>
            <a:spLocks/>
          </p:cNvSpPr>
          <p:nvPr/>
        </p:nvSpPr>
        <p:spPr bwMode="auto">
          <a:xfrm>
            <a:off x="4494185" y="4484043"/>
            <a:ext cx="46022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</a:t>
            </a:r>
            <a:r>
              <a:rPr lang="en-US" sz="1500" b="1" dirty="0" err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eigenstates</a:t>
            </a:r>
            <a:r>
              <a:rPr lang="en-US" sz="1500" b="1" dirty="0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and corresponding absorption</a:t>
            </a:r>
          </a:p>
        </p:txBody>
      </p:sp>
      <p:sp>
        <p:nvSpPr>
          <p:cNvPr id="155677" name="Rectangle 28"/>
          <p:cNvSpPr>
            <a:spLocks/>
          </p:cNvSpPr>
          <p:nvPr/>
        </p:nvSpPr>
        <p:spPr bwMode="auto">
          <a:xfrm>
            <a:off x="1617663" y="6492875"/>
            <a:ext cx="10350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55678" name="Rectangle 29"/>
          <p:cNvSpPr>
            <a:spLocks/>
          </p:cNvSpPr>
          <p:nvPr/>
        </p:nvSpPr>
        <p:spPr bwMode="auto">
          <a:xfrm>
            <a:off x="6113463" y="6492875"/>
            <a:ext cx="10350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55679" name="Rectangle 30"/>
          <p:cNvSpPr>
            <a:spLocks/>
          </p:cNvSpPr>
          <p:nvPr/>
        </p:nvSpPr>
        <p:spPr bwMode="auto">
          <a:xfrm>
            <a:off x="2525713" y="2430463"/>
            <a:ext cx="17145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broadening</a:t>
            </a:r>
          </a:p>
        </p:txBody>
      </p:sp>
      <p:sp>
        <p:nvSpPr>
          <p:cNvPr id="155680" name="Rectangle 31"/>
          <p:cNvSpPr>
            <a:spLocks/>
          </p:cNvSpPr>
          <p:nvPr/>
        </p:nvSpPr>
        <p:spPr bwMode="auto">
          <a:xfrm>
            <a:off x="5559425" y="2867025"/>
            <a:ext cx="9874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interaction</a:t>
            </a:r>
          </a:p>
        </p:txBody>
      </p:sp>
      <p:sp>
        <p:nvSpPr>
          <p:cNvPr id="155681" name="Rectangle 32"/>
          <p:cNvSpPr>
            <a:spLocks/>
          </p:cNvSpPr>
          <p:nvPr/>
        </p:nvSpPr>
        <p:spPr bwMode="auto">
          <a:xfrm>
            <a:off x="285750" y="5027613"/>
            <a:ext cx="12684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</a:t>
            </a:r>
          </a:p>
        </p:txBody>
      </p:sp>
      <p:sp>
        <p:nvSpPr>
          <p:cNvPr id="155682" name="Rectangle 33"/>
          <p:cNvSpPr>
            <a:spLocks/>
          </p:cNvSpPr>
          <p:nvPr/>
        </p:nvSpPr>
        <p:spPr bwMode="auto">
          <a:xfrm>
            <a:off x="4705350" y="4983163"/>
            <a:ext cx="12684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7FE318-9A7F-0345-9181-E950565B94D2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Band Structures and Electron-Hole Absorption Spectra in Thin Films</a:t>
            </a:r>
          </a:p>
        </p:txBody>
      </p:sp>
      <p:pic>
        <p:nvPicPr>
          <p:cNvPr id="156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028825"/>
            <a:ext cx="3954462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19538"/>
            <a:ext cx="410686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05" y="1571625"/>
            <a:ext cx="86677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Rectangle 5"/>
          <p:cNvSpPr>
            <a:spLocks/>
          </p:cNvSpPr>
          <p:nvPr/>
        </p:nvSpPr>
        <p:spPr bwMode="auto">
          <a:xfrm>
            <a:off x="279400" y="1677988"/>
            <a:ext cx="2298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electronic subbands:</a:t>
            </a:r>
          </a:p>
        </p:txBody>
      </p:sp>
      <p:sp>
        <p:nvSpPr>
          <p:cNvPr id="156679" name="Rectangle 6"/>
          <p:cNvSpPr>
            <a:spLocks/>
          </p:cNvSpPr>
          <p:nvPr/>
        </p:nvSpPr>
        <p:spPr bwMode="auto">
          <a:xfrm>
            <a:off x="4446588" y="5365750"/>
            <a:ext cx="14652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electron-hole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pairs:</a:t>
            </a:r>
          </a:p>
        </p:txBody>
      </p:sp>
      <p:sp>
        <p:nvSpPr>
          <p:cNvPr id="156680" name="Rectangle 7"/>
          <p:cNvSpPr>
            <a:spLocks/>
          </p:cNvSpPr>
          <p:nvPr/>
        </p:nvSpPr>
        <p:spPr bwMode="auto">
          <a:xfrm>
            <a:off x="5964238" y="5234905"/>
            <a:ext cx="3000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Intra-</a:t>
            </a:r>
            <a:r>
              <a:rPr lang="en-US" sz="1400" dirty="0" err="1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subband</a:t>
            </a:r>
            <a:r>
              <a:rPr lang="en-US" sz="14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Lower energy, carry most of spectral weight, important for the energy of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plasmon</a:t>
            </a:r>
            <a:endParaRPr lang="en-US" sz="1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56681" name="Rectangle 8"/>
          <p:cNvSpPr>
            <a:spLocks/>
          </p:cNvSpPr>
          <p:nvPr/>
        </p:nvSpPr>
        <p:spPr bwMode="auto">
          <a:xfrm>
            <a:off x="5964238" y="6123260"/>
            <a:ext cx="24288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Inter-</a:t>
            </a:r>
            <a:r>
              <a:rPr lang="en-US" sz="1400" dirty="0" err="1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subband</a:t>
            </a:r>
            <a:r>
              <a:rPr lang="en-US" sz="14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Important for the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linewidth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of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plasmon</a:t>
            </a:r>
            <a:endParaRPr lang="en-US" sz="1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156682" name="Group 9"/>
          <p:cNvGrpSpPr>
            <a:grpSpLocks/>
          </p:cNvGrpSpPr>
          <p:nvPr/>
        </p:nvGrpSpPr>
        <p:grpSpPr bwMode="auto">
          <a:xfrm>
            <a:off x="1971675" y="1971675"/>
            <a:ext cx="1500188" cy="2027238"/>
            <a:chOff x="0" y="0"/>
            <a:chExt cx="1344" cy="1815"/>
          </a:xfrm>
        </p:grpSpPr>
        <p:sp>
          <p:nvSpPr>
            <p:cNvPr id="156689" name="Rectangle 10"/>
            <p:cNvSpPr>
              <a:spLocks/>
            </p:cNvSpPr>
            <p:nvPr/>
          </p:nvSpPr>
          <p:spPr bwMode="auto">
            <a:xfrm>
              <a:off x="4" y="552"/>
              <a:ext cx="135" cy="111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6690" name="Line 11"/>
            <p:cNvSpPr>
              <a:spLocks noChangeShapeType="1"/>
            </p:cNvSpPr>
            <p:nvPr/>
          </p:nvSpPr>
          <p:spPr bwMode="auto">
            <a:xfrm rot="10800000" flipH="1">
              <a:off x="0" y="136"/>
              <a:ext cx="688" cy="4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691" name="Line 12"/>
            <p:cNvSpPr>
              <a:spLocks noChangeShapeType="1"/>
            </p:cNvSpPr>
            <p:nvPr/>
          </p:nvSpPr>
          <p:spPr bwMode="auto">
            <a:xfrm rot="10800000" flipH="1">
              <a:off x="132" y="137"/>
              <a:ext cx="688" cy="4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692" name="Line 13"/>
            <p:cNvSpPr>
              <a:spLocks noChangeShapeType="1"/>
            </p:cNvSpPr>
            <p:nvPr/>
          </p:nvSpPr>
          <p:spPr bwMode="auto">
            <a:xfrm rot="10800000" flipH="1">
              <a:off x="132" y="1255"/>
              <a:ext cx="688" cy="4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693" name="Line 14"/>
            <p:cNvSpPr>
              <a:spLocks noChangeShapeType="1"/>
            </p:cNvSpPr>
            <p:nvPr/>
          </p:nvSpPr>
          <p:spPr bwMode="auto">
            <a:xfrm rot="10800000">
              <a:off x="808" y="162"/>
              <a:ext cx="0" cy="10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6694" name="Line 15"/>
            <p:cNvSpPr>
              <a:spLocks noChangeShapeType="1"/>
            </p:cNvSpPr>
            <p:nvPr/>
          </p:nvSpPr>
          <p:spPr bwMode="auto">
            <a:xfrm>
              <a:off x="672" y="142"/>
              <a:ext cx="15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6683" name="Line 16"/>
          <p:cNvSpPr>
            <a:spLocks noChangeShapeType="1"/>
          </p:cNvSpPr>
          <p:nvPr/>
        </p:nvSpPr>
        <p:spPr bwMode="auto">
          <a:xfrm>
            <a:off x="2125663" y="3187700"/>
            <a:ext cx="19685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4" name="Line 17"/>
          <p:cNvSpPr>
            <a:spLocks noChangeShapeType="1"/>
          </p:cNvSpPr>
          <p:nvPr/>
        </p:nvSpPr>
        <p:spPr bwMode="auto">
          <a:xfrm flipH="1">
            <a:off x="1785938" y="3187700"/>
            <a:ext cx="19685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5" name="Rectangle 18"/>
          <p:cNvSpPr>
            <a:spLocks/>
          </p:cNvSpPr>
          <p:nvPr/>
        </p:nvSpPr>
        <p:spPr bwMode="auto">
          <a:xfrm>
            <a:off x="1020763" y="2898775"/>
            <a:ext cx="9096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confined</a:t>
            </a:r>
          </a:p>
        </p:txBody>
      </p:sp>
      <p:sp>
        <p:nvSpPr>
          <p:cNvPr id="156686" name="Line 19"/>
          <p:cNvSpPr>
            <a:spLocks noChangeShapeType="1"/>
          </p:cNvSpPr>
          <p:nvPr/>
        </p:nvSpPr>
        <p:spPr bwMode="auto">
          <a:xfrm rot="10800000" flipH="1">
            <a:off x="2133600" y="2982913"/>
            <a:ext cx="741363" cy="47148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7" name="Rectangle 20"/>
          <p:cNvSpPr>
            <a:spLocks/>
          </p:cNvSpPr>
          <p:nvPr/>
        </p:nvSpPr>
        <p:spPr bwMode="auto">
          <a:xfrm>
            <a:off x="2919413" y="2890838"/>
            <a:ext cx="965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extended</a:t>
            </a:r>
          </a:p>
        </p:txBody>
      </p:sp>
      <p:sp>
        <p:nvSpPr>
          <p:cNvPr id="156688" name="AutoShape 21"/>
          <p:cNvSpPr>
            <a:spLocks/>
          </p:cNvSpPr>
          <p:nvPr/>
        </p:nvSpPr>
        <p:spPr bwMode="auto">
          <a:xfrm>
            <a:off x="5419725" y="1536700"/>
            <a:ext cx="2768600" cy="473075"/>
          </a:xfrm>
          <a:prstGeom prst="roundRect">
            <a:avLst>
              <a:gd name="adj" fmla="val 28301"/>
            </a:avLst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 spectrum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3847DF-A214-9043-BAD1-0ADE1C48E524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900" smtClean="0"/>
              <a:t>Landau Damping of Plasmon </a:t>
            </a:r>
            <a:br>
              <a:rPr lang="en-US" sz="2900" smtClean="0"/>
            </a:br>
            <a:r>
              <a:rPr lang="en-US" sz="2900" smtClean="0"/>
              <a:t>and Electron-Hole Pair Spectra</a:t>
            </a:r>
          </a:p>
        </p:txBody>
      </p:sp>
      <p:pic>
        <p:nvPicPr>
          <p:cNvPr id="157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758950"/>
            <a:ext cx="429736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028825"/>
            <a:ext cx="3954462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AutoShape 4"/>
          <p:cNvSpPr>
            <a:spLocks/>
          </p:cNvSpPr>
          <p:nvPr/>
        </p:nvSpPr>
        <p:spPr bwMode="auto">
          <a:xfrm>
            <a:off x="5419725" y="1536700"/>
            <a:ext cx="2768600" cy="473075"/>
          </a:xfrm>
          <a:prstGeom prst="roundRect">
            <a:avLst>
              <a:gd name="adj" fmla="val 28301"/>
            </a:avLst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 spectrum</a:t>
            </a:r>
          </a:p>
        </p:txBody>
      </p:sp>
      <p:sp>
        <p:nvSpPr>
          <p:cNvPr id="157702" name="AutoShape 5"/>
          <p:cNvSpPr>
            <a:spLocks/>
          </p:cNvSpPr>
          <p:nvPr/>
        </p:nvSpPr>
        <p:spPr bwMode="auto">
          <a:xfrm>
            <a:off x="5037138" y="5170488"/>
            <a:ext cx="3525837" cy="776287"/>
          </a:xfrm>
          <a:prstGeom prst="roundRect">
            <a:avLst>
              <a:gd name="adj" fmla="val 17241"/>
            </a:avLst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Near degenerate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multiple plasmon modes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83E54-713A-A642-B03A-F70DB0951D6A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Prototype Quantum Systems</a:t>
            </a:r>
          </a:p>
        </p:txBody>
      </p:sp>
      <p:grpSp>
        <p:nvGrpSpPr>
          <p:cNvPr id="158723" name="Group 2"/>
          <p:cNvGrpSpPr>
            <a:grpSpLocks/>
          </p:cNvGrpSpPr>
          <p:nvPr/>
        </p:nvGrpSpPr>
        <p:grpSpPr bwMode="auto">
          <a:xfrm>
            <a:off x="2293938" y="2322513"/>
            <a:ext cx="1058862" cy="1058862"/>
            <a:chOff x="0" y="0"/>
            <a:chExt cx="949" cy="949"/>
          </a:xfrm>
        </p:grpSpPr>
        <p:sp>
          <p:nvSpPr>
            <p:cNvPr id="158897" name="Oval 3"/>
            <p:cNvSpPr>
              <a:spLocks/>
            </p:cNvSpPr>
            <p:nvPr/>
          </p:nvSpPr>
          <p:spPr bwMode="auto">
            <a:xfrm rot="21089">
              <a:off x="2" y="2"/>
              <a:ext cx="944" cy="94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8898" name="Oval 4"/>
            <p:cNvSpPr>
              <a:spLocks/>
            </p:cNvSpPr>
            <p:nvPr/>
          </p:nvSpPr>
          <p:spPr bwMode="auto">
            <a:xfrm rot="21089">
              <a:off x="105" y="103"/>
              <a:ext cx="728" cy="72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grpSp>
        <p:nvGrpSpPr>
          <p:cNvPr id="158724" name="Group 5"/>
          <p:cNvGrpSpPr>
            <a:grpSpLocks/>
          </p:cNvGrpSpPr>
          <p:nvPr/>
        </p:nvGrpSpPr>
        <p:grpSpPr bwMode="auto">
          <a:xfrm>
            <a:off x="4518025" y="1968500"/>
            <a:ext cx="1749425" cy="1714500"/>
            <a:chOff x="0" y="0"/>
            <a:chExt cx="1567" cy="1536"/>
          </a:xfrm>
        </p:grpSpPr>
        <p:sp>
          <p:nvSpPr>
            <p:cNvPr id="158890" name="Oval 6"/>
            <p:cNvSpPr>
              <a:spLocks/>
            </p:cNvSpPr>
            <p:nvPr/>
          </p:nvSpPr>
          <p:spPr bwMode="auto">
            <a:xfrm rot="21089">
              <a:off x="858" y="167"/>
              <a:ext cx="707" cy="70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grpSp>
          <p:nvGrpSpPr>
            <p:cNvPr id="158891" name="Group 7"/>
            <p:cNvGrpSpPr>
              <a:grpSpLocks/>
            </p:cNvGrpSpPr>
            <p:nvPr/>
          </p:nvGrpSpPr>
          <p:grpSpPr bwMode="auto">
            <a:xfrm>
              <a:off x="0" y="658"/>
              <a:ext cx="711" cy="712"/>
              <a:chOff x="0" y="0"/>
              <a:chExt cx="711" cy="711"/>
            </a:xfrm>
          </p:grpSpPr>
          <p:sp>
            <p:nvSpPr>
              <p:cNvPr id="158895" name="Oval 8"/>
              <p:cNvSpPr>
                <a:spLocks/>
              </p:cNvSpPr>
              <p:nvPr/>
            </p:nvSpPr>
            <p:spPr bwMode="auto">
              <a:xfrm rot="21089">
                <a:off x="2" y="2"/>
                <a:ext cx="707" cy="707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96" name="Oval 9"/>
              <p:cNvSpPr>
                <a:spLocks/>
              </p:cNvSpPr>
              <p:nvPr/>
            </p:nvSpPr>
            <p:spPr bwMode="auto">
              <a:xfrm rot="21089">
                <a:off x="95" y="103"/>
                <a:ext cx="520" cy="52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sp>
          <p:nvSpPr>
            <p:cNvPr id="158892" name="Oval 10"/>
            <p:cNvSpPr>
              <a:spLocks/>
            </p:cNvSpPr>
            <p:nvPr/>
          </p:nvSpPr>
          <p:spPr bwMode="auto">
            <a:xfrm rot="21089">
              <a:off x="810" y="191"/>
              <a:ext cx="707" cy="70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8893" name="Line 11"/>
            <p:cNvSpPr>
              <a:spLocks noChangeShapeType="1"/>
            </p:cNvSpPr>
            <p:nvPr/>
          </p:nvSpPr>
          <p:spPr bwMode="auto">
            <a:xfrm rot="10800000" flipH="1">
              <a:off x="140" y="195"/>
              <a:ext cx="921" cy="5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8894" name="Line 12"/>
            <p:cNvSpPr>
              <a:spLocks noChangeShapeType="1"/>
            </p:cNvSpPr>
            <p:nvPr/>
          </p:nvSpPr>
          <p:spPr bwMode="auto">
            <a:xfrm rot="10800000" flipH="1">
              <a:off x="496" y="808"/>
              <a:ext cx="921" cy="5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8725" name="Group 13"/>
          <p:cNvGrpSpPr>
            <a:grpSpLocks/>
          </p:cNvGrpSpPr>
          <p:nvPr/>
        </p:nvGrpSpPr>
        <p:grpSpPr bwMode="auto">
          <a:xfrm>
            <a:off x="7339013" y="1820863"/>
            <a:ext cx="1500187" cy="2027237"/>
            <a:chOff x="0" y="0"/>
            <a:chExt cx="1344" cy="1815"/>
          </a:xfrm>
        </p:grpSpPr>
        <p:sp>
          <p:nvSpPr>
            <p:cNvPr id="158884" name="Rectangle 14"/>
            <p:cNvSpPr>
              <a:spLocks/>
            </p:cNvSpPr>
            <p:nvPr/>
          </p:nvSpPr>
          <p:spPr bwMode="auto">
            <a:xfrm>
              <a:off x="4" y="552"/>
              <a:ext cx="135" cy="111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8885" name="Line 15"/>
            <p:cNvSpPr>
              <a:spLocks noChangeShapeType="1"/>
            </p:cNvSpPr>
            <p:nvPr/>
          </p:nvSpPr>
          <p:spPr bwMode="auto">
            <a:xfrm rot="10800000" flipH="1">
              <a:off x="0" y="136"/>
              <a:ext cx="688" cy="4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8886" name="Line 16"/>
            <p:cNvSpPr>
              <a:spLocks noChangeShapeType="1"/>
            </p:cNvSpPr>
            <p:nvPr/>
          </p:nvSpPr>
          <p:spPr bwMode="auto">
            <a:xfrm rot="10800000" flipH="1">
              <a:off x="132" y="137"/>
              <a:ext cx="688" cy="4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8887" name="Line 17"/>
            <p:cNvSpPr>
              <a:spLocks noChangeShapeType="1"/>
            </p:cNvSpPr>
            <p:nvPr/>
          </p:nvSpPr>
          <p:spPr bwMode="auto">
            <a:xfrm rot="10800000" flipH="1">
              <a:off x="132" y="1255"/>
              <a:ext cx="688" cy="4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8888" name="Line 18"/>
            <p:cNvSpPr>
              <a:spLocks noChangeShapeType="1"/>
            </p:cNvSpPr>
            <p:nvPr/>
          </p:nvSpPr>
          <p:spPr bwMode="auto">
            <a:xfrm rot="10800000">
              <a:off x="808" y="162"/>
              <a:ext cx="0" cy="10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8889" name="Line 19"/>
            <p:cNvSpPr>
              <a:spLocks noChangeShapeType="1"/>
            </p:cNvSpPr>
            <p:nvPr/>
          </p:nvSpPr>
          <p:spPr bwMode="auto">
            <a:xfrm>
              <a:off x="672" y="142"/>
              <a:ext cx="15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8726" name="Rectangle 20"/>
          <p:cNvSpPr>
            <a:spLocks/>
          </p:cNvSpPr>
          <p:nvPr/>
        </p:nvSpPr>
        <p:spPr bwMode="auto">
          <a:xfrm>
            <a:off x="2012950" y="1509713"/>
            <a:ext cx="1616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nanoshell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0D</a:t>
            </a:r>
          </a:p>
        </p:txBody>
      </p:sp>
      <p:sp>
        <p:nvSpPr>
          <p:cNvPr id="158727" name="Rectangle 21"/>
          <p:cNvSpPr>
            <a:spLocks/>
          </p:cNvSpPr>
          <p:nvPr/>
        </p:nvSpPr>
        <p:spPr bwMode="auto">
          <a:xfrm>
            <a:off x="4456113" y="1465263"/>
            <a:ext cx="18748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coaxial nanotube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1D</a:t>
            </a:r>
          </a:p>
        </p:txBody>
      </p:sp>
      <p:sp>
        <p:nvSpPr>
          <p:cNvPr id="158728" name="Rectangle 22"/>
          <p:cNvSpPr>
            <a:spLocks/>
          </p:cNvSpPr>
          <p:nvPr/>
        </p:nvSpPr>
        <p:spPr bwMode="auto">
          <a:xfrm>
            <a:off x="6965950" y="1482725"/>
            <a:ext cx="1616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thin film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2D</a:t>
            </a:r>
          </a:p>
        </p:txBody>
      </p:sp>
      <p:grpSp>
        <p:nvGrpSpPr>
          <p:cNvPr id="158729" name="Group 23"/>
          <p:cNvGrpSpPr>
            <a:grpSpLocks/>
          </p:cNvGrpSpPr>
          <p:nvPr/>
        </p:nvGrpSpPr>
        <p:grpSpPr bwMode="auto">
          <a:xfrm>
            <a:off x="3170238" y="5224463"/>
            <a:ext cx="1500187" cy="1058862"/>
            <a:chOff x="0" y="0"/>
            <a:chExt cx="1344" cy="949"/>
          </a:xfrm>
        </p:grpSpPr>
        <p:grpSp>
          <p:nvGrpSpPr>
            <p:cNvPr id="158850" name="Group 24"/>
            <p:cNvGrpSpPr>
              <a:grpSpLocks/>
            </p:cNvGrpSpPr>
            <p:nvPr/>
          </p:nvGrpSpPr>
          <p:grpSpPr bwMode="auto">
            <a:xfrm>
              <a:off x="232" y="0"/>
              <a:ext cx="949" cy="949"/>
              <a:chOff x="0" y="0"/>
              <a:chExt cx="949" cy="949"/>
            </a:xfrm>
          </p:grpSpPr>
          <p:sp>
            <p:nvSpPr>
              <p:cNvPr id="158882" name="Oval 25"/>
              <p:cNvSpPr>
                <a:spLocks/>
              </p:cNvSpPr>
              <p:nvPr/>
            </p:nvSpPr>
            <p:spPr bwMode="auto">
              <a:xfrm rot="21089">
                <a:off x="2" y="2"/>
                <a:ext cx="944" cy="944"/>
              </a:xfrm>
              <a:prstGeom prst="ellipse">
                <a:avLst/>
              </a:prstGeom>
              <a:solidFill>
                <a:srgbClr val="629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83" name="Oval 26"/>
              <p:cNvSpPr>
                <a:spLocks/>
              </p:cNvSpPr>
              <p:nvPr/>
            </p:nvSpPr>
            <p:spPr bwMode="auto">
              <a:xfrm rot="21089">
                <a:off x="105" y="103"/>
                <a:ext cx="728" cy="7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51" name="Group 27"/>
            <p:cNvGrpSpPr>
              <a:grpSpLocks/>
            </p:cNvGrpSpPr>
            <p:nvPr/>
          </p:nvGrpSpPr>
          <p:grpSpPr bwMode="auto">
            <a:xfrm>
              <a:off x="176" y="0"/>
              <a:ext cx="949" cy="949"/>
              <a:chOff x="0" y="0"/>
              <a:chExt cx="949" cy="949"/>
            </a:xfrm>
          </p:grpSpPr>
          <p:sp>
            <p:nvSpPr>
              <p:cNvPr id="158880" name="Oval 28"/>
              <p:cNvSpPr>
                <a:spLocks/>
              </p:cNvSpPr>
              <p:nvPr/>
            </p:nvSpPr>
            <p:spPr bwMode="auto">
              <a:xfrm rot="21089">
                <a:off x="2" y="2"/>
                <a:ext cx="944" cy="94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81" name="Oval 29"/>
              <p:cNvSpPr>
                <a:spLocks/>
              </p:cNvSpPr>
              <p:nvPr/>
            </p:nvSpPr>
            <p:spPr bwMode="auto">
              <a:xfrm rot="21089">
                <a:off x="105" y="103"/>
                <a:ext cx="728" cy="72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52" name="Group 30"/>
            <p:cNvGrpSpPr>
              <a:grpSpLocks/>
            </p:cNvGrpSpPr>
            <p:nvPr/>
          </p:nvGrpSpPr>
          <p:grpSpPr bwMode="auto">
            <a:xfrm>
              <a:off x="368" y="288"/>
              <a:ext cx="160" cy="350"/>
              <a:chOff x="0" y="0"/>
              <a:chExt cx="160" cy="350"/>
            </a:xfrm>
          </p:grpSpPr>
          <p:sp>
            <p:nvSpPr>
              <p:cNvPr id="158877" name="Rectangle 31"/>
              <p:cNvSpPr>
                <a:spLocks/>
              </p:cNvSpPr>
              <p:nvPr/>
            </p:nvSpPr>
            <p:spPr bwMode="auto">
              <a:xfrm>
                <a:off x="0" y="16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78" name="Rectangle 32"/>
              <p:cNvSpPr>
                <a:spLocks/>
              </p:cNvSpPr>
              <p:nvPr/>
            </p:nvSpPr>
            <p:spPr bwMode="auto">
              <a:xfrm>
                <a:off x="40" y="32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79" name="Rectangle 33"/>
              <p:cNvSpPr>
                <a:spLocks/>
              </p:cNvSpPr>
              <p:nvPr/>
            </p:nvSpPr>
            <p:spPr bwMode="auto">
              <a:xfrm>
                <a:off x="40" y="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53" name="Group 34"/>
            <p:cNvGrpSpPr>
              <a:grpSpLocks/>
            </p:cNvGrpSpPr>
            <p:nvPr/>
          </p:nvGrpSpPr>
          <p:grpSpPr bwMode="auto">
            <a:xfrm>
              <a:off x="0" y="248"/>
              <a:ext cx="160" cy="440"/>
              <a:chOff x="0" y="0"/>
              <a:chExt cx="160" cy="440"/>
            </a:xfrm>
          </p:grpSpPr>
          <p:grpSp>
            <p:nvGrpSpPr>
              <p:cNvPr id="158868" name="Group 35"/>
              <p:cNvGrpSpPr>
                <a:grpSpLocks/>
              </p:cNvGrpSpPr>
              <p:nvPr/>
            </p:nvGrpSpPr>
            <p:grpSpPr bwMode="auto">
              <a:xfrm>
                <a:off x="0" y="160"/>
                <a:ext cx="120" cy="120"/>
                <a:chOff x="0" y="0"/>
                <a:chExt cx="120" cy="120"/>
              </a:xfrm>
            </p:grpSpPr>
            <p:sp>
              <p:nvSpPr>
                <p:cNvPr id="158875" name="Rectangle 36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76" name="AutoShape 37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69" name="Group 38"/>
              <p:cNvGrpSpPr>
                <a:grpSpLocks/>
              </p:cNvGrpSpPr>
              <p:nvPr/>
            </p:nvGrpSpPr>
            <p:grpSpPr bwMode="auto">
              <a:xfrm>
                <a:off x="40" y="320"/>
                <a:ext cx="120" cy="120"/>
                <a:chOff x="0" y="0"/>
                <a:chExt cx="120" cy="120"/>
              </a:xfrm>
            </p:grpSpPr>
            <p:sp>
              <p:nvSpPr>
                <p:cNvPr id="158873" name="Rectangle 39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74" name="AutoShape 40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70" name="Group 41"/>
              <p:cNvGrpSpPr>
                <a:grpSpLocks/>
              </p:cNvGrpSpPr>
              <p:nvPr/>
            </p:nvGrpSpPr>
            <p:grpSpPr bwMode="auto">
              <a:xfrm>
                <a:off x="40" y="0"/>
                <a:ext cx="120" cy="120"/>
                <a:chOff x="0" y="0"/>
                <a:chExt cx="120" cy="120"/>
              </a:xfrm>
            </p:grpSpPr>
            <p:sp>
              <p:nvSpPr>
                <p:cNvPr id="158871" name="Rectangle 42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72" name="AutoShape 43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8854" name="Group 44"/>
            <p:cNvGrpSpPr>
              <a:grpSpLocks/>
            </p:cNvGrpSpPr>
            <p:nvPr/>
          </p:nvGrpSpPr>
          <p:grpSpPr bwMode="auto">
            <a:xfrm>
              <a:off x="1176" y="272"/>
              <a:ext cx="168" cy="366"/>
              <a:chOff x="0" y="0"/>
              <a:chExt cx="168" cy="366"/>
            </a:xfrm>
          </p:grpSpPr>
          <p:sp>
            <p:nvSpPr>
              <p:cNvPr id="158865" name="Rectangle 45"/>
              <p:cNvSpPr>
                <a:spLocks/>
              </p:cNvSpPr>
              <p:nvPr/>
            </p:nvSpPr>
            <p:spPr bwMode="auto">
              <a:xfrm>
                <a:off x="48" y="16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66" name="Rectangle 46"/>
              <p:cNvSpPr>
                <a:spLocks/>
              </p:cNvSpPr>
              <p:nvPr/>
            </p:nvSpPr>
            <p:spPr bwMode="auto">
              <a:xfrm>
                <a:off x="0" y="336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67" name="Rectangle 47"/>
              <p:cNvSpPr>
                <a:spLocks/>
              </p:cNvSpPr>
              <p:nvPr/>
            </p:nvSpPr>
            <p:spPr bwMode="auto">
              <a:xfrm>
                <a:off x="0" y="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55" name="Group 48"/>
            <p:cNvGrpSpPr>
              <a:grpSpLocks/>
            </p:cNvGrpSpPr>
            <p:nvPr/>
          </p:nvGrpSpPr>
          <p:grpSpPr bwMode="auto">
            <a:xfrm>
              <a:off x="792" y="232"/>
              <a:ext cx="168" cy="440"/>
              <a:chOff x="0" y="0"/>
              <a:chExt cx="168" cy="440"/>
            </a:xfrm>
          </p:grpSpPr>
          <p:grpSp>
            <p:nvGrpSpPr>
              <p:cNvPr id="158856" name="Group 49"/>
              <p:cNvGrpSpPr>
                <a:grpSpLocks/>
              </p:cNvGrpSpPr>
              <p:nvPr/>
            </p:nvGrpSpPr>
            <p:grpSpPr bwMode="auto">
              <a:xfrm>
                <a:off x="48" y="160"/>
                <a:ext cx="120" cy="120"/>
                <a:chOff x="0" y="0"/>
                <a:chExt cx="120" cy="120"/>
              </a:xfrm>
            </p:grpSpPr>
            <p:sp>
              <p:nvSpPr>
                <p:cNvPr id="158863" name="Rectangle 50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64" name="AutoShape 51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57" name="Group 52"/>
              <p:cNvGrpSpPr>
                <a:grpSpLocks/>
              </p:cNvGrpSpPr>
              <p:nvPr/>
            </p:nvGrpSpPr>
            <p:grpSpPr bwMode="auto">
              <a:xfrm>
                <a:off x="0" y="320"/>
                <a:ext cx="120" cy="120"/>
                <a:chOff x="0" y="0"/>
                <a:chExt cx="120" cy="120"/>
              </a:xfrm>
            </p:grpSpPr>
            <p:sp>
              <p:nvSpPr>
                <p:cNvPr id="158861" name="Rectangle 53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62" name="AutoShape 54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58" name="Group 55"/>
              <p:cNvGrpSpPr>
                <a:grpSpLocks/>
              </p:cNvGrpSpPr>
              <p:nvPr/>
            </p:nvGrpSpPr>
            <p:grpSpPr bwMode="auto">
              <a:xfrm>
                <a:off x="0" y="0"/>
                <a:ext cx="120" cy="120"/>
                <a:chOff x="0" y="0"/>
                <a:chExt cx="120" cy="120"/>
              </a:xfrm>
            </p:grpSpPr>
            <p:sp>
              <p:nvSpPr>
                <p:cNvPr id="158859" name="Rectangle 56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60" name="AutoShape 57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58730" name="Group 58"/>
          <p:cNvGrpSpPr>
            <a:grpSpLocks/>
          </p:cNvGrpSpPr>
          <p:nvPr/>
        </p:nvGrpSpPr>
        <p:grpSpPr bwMode="auto">
          <a:xfrm>
            <a:off x="1125538" y="5187950"/>
            <a:ext cx="1535112" cy="1058863"/>
            <a:chOff x="0" y="0"/>
            <a:chExt cx="1376" cy="949"/>
          </a:xfrm>
        </p:grpSpPr>
        <p:grpSp>
          <p:nvGrpSpPr>
            <p:cNvPr id="158816" name="Group 59"/>
            <p:cNvGrpSpPr>
              <a:grpSpLocks/>
            </p:cNvGrpSpPr>
            <p:nvPr/>
          </p:nvGrpSpPr>
          <p:grpSpPr bwMode="auto">
            <a:xfrm>
              <a:off x="240" y="0"/>
              <a:ext cx="949" cy="949"/>
              <a:chOff x="0" y="0"/>
              <a:chExt cx="949" cy="949"/>
            </a:xfrm>
          </p:grpSpPr>
          <p:sp>
            <p:nvSpPr>
              <p:cNvPr id="158848" name="Oval 60"/>
              <p:cNvSpPr>
                <a:spLocks/>
              </p:cNvSpPr>
              <p:nvPr/>
            </p:nvSpPr>
            <p:spPr bwMode="auto">
              <a:xfrm rot="21089">
                <a:off x="2" y="2"/>
                <a:ext cx="944" cy="944"/>
              </a:xfrm>
              <a:prstGeom prst="ellipse">
                <a:avLst/>
              </a:prstGeom>
              <a:solidFill>
                <a:srgbClr val="629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49" name="Oval 61"/>
              <p:cNvSpPr>
                <a:spLocks/>
              </p:cNvSpPr>
              <p:nvPr/>
            </p:nvSpPr>
            <p:spPr bwMode="auto">
              <a:xfrm rot="21089">
                <a:off x="41" y="103"/>
                <a:ext cx="728" cy="7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17" name="Group 62"/>
            <p:cNvGrpSpPr>
              <a:grpSpLocks/>
            </p:cNvGrpSpPr>
            <p:nvPr/>
          </p:nvGrpSpPr>
          <p:grpSpPr bwMode="auto">
            <a:xfrm>
              <a:off x="208" y="0"/>
              <a:ext cx="949" cy="949"/>
              <a:chOff x="0" y="0"/>
              <a:chExt cx="949" cy="949"/>
            </a:xfrm>
          </p:grpSpPr>
          <p:sp>
            <p:nvSpPr>
              <p:cNvPr id="158846" name="Oval 63"/>
              <p:cNvSpPr>
                <a:spLocks/>
              </p:cNvSpPr>
              <p:nvPr/>
            </p:nvSpPr>
            <p:spPr bwMode="auto">
              <a:xfrm rot="21089">
                <a:off x="2" y="2"/>
                <a:ext cx="944" cy="94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47" name="Oval 64"/>
              <p:cNvSpPr>
                <a:spLocks/>
              </p:cNvSpPr>
              <p:nvPr/>
            </p:nvSpPr>
            <p:spPr bwMode="auto">
              <a:xfrm rot="21089">
                <a:off x="105" y="103"/>
                <a:ext cx="728" cy="72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18" name="Group 65"/>
            <p:cNvGrpSpPr>
              <a:grpSpLocks/>
            </p:cNvGrpSpPr>
            <p:nvPr/>
          </p:nvGrpSpPr>
          <p:grpSpPr bwMode="auto">
            <a:xfrm>
              <a:off x="800" y="288"/>
              <a:ext cx="168" cy="366"/>
              <a:chOff x="0" y="0"/>
              <a:chExt cx="168" cy="366"/>
            </a:xfrm>
          </p:grpSpPr>
          <p:sp>
            <p:nvSpPr>
              <p:cNvPr id="158843" name="Rectangle 66"/>
              <p:cNvSpPr>
                <a:spLocks/>
              </p:cNvSpPr>
              <p:nvPr/>
            </p:nvSpPr>
            <p:spPr bwMode="auto">
              <a:xfrm>
                <a:off x="48" y="16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44" name="Rectangle 67"/>
              <p:cNvSpPr>
                <a:spLocks/>
              </p:cNvSpPr>
              <p:nvPr/>
            </p:nvSpPr>
            <p:spPr bwMode="auto">
              <a:xfrm>
                <a:off x="0" y="336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45" name="Rectangle 68"/>
              <p:cNvSpPr>
                <a:spLocks/>
              </p:cNvSpPr>
              <p:nvPr/>
            </p:nvSpPr>
            <p:spPr bwMode="auto">
              <a:xfrm>
                <a:off x="0" y="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19" name="Group 69"/>
            <p:cNvGrpSpPr>
              <a:grpSpLocks/>
            </p:cNvGrpSpPr>
            <p:nvPr/>
          </p:nvGrpSpPr>
          <p:grpSpPr bwMode="auto">
            <a:xfrm>
              <a:off x="1208" y="288"/>
              <a:ext cx="168" cy="366"/>
              <a:chOff x="0" y="0"/>
              <a:chExt cx="168" cy="366"/>
            </a:xfrm>
          </p:grpSpPr>
          <p:sp>
            <p:nvSpPr>
              <p:cNvPr id="158840" name="Rectangle 70"/>
              <p:cNvSpPr>
                <a:spLocks/>
              </p:cNvSpPr>
              <p:nvPr/>
            </p:nvSpPr>
            <p:spPr bwMode="auto">
              <a:xfrm>
                <a:off x="48" y="16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41" name="Rectangle 71"/>
              <p:cNvSpPr>
                <a:spLocks/>
              </p:cNvSpPr>
              <p:nvPr/>
            </p:nvSpPr>
            <p:spPr bwMode="auto">
              <a:xfrm>
                <a:off x="0" y="336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842" name="Rectangle 72"/>
              <p:cNvSpPr>
                <a:spLocks/>
              </p:cNvSpPr>
              <p:nvPr/>
            </p:nvSpPr>
            <p:spPr bwMode="auto">
              <a:xfrm>
                <a:off x="0" y="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820" name="Group 73"/>
            <p:cNvGrpSpPr>
              <a:grpSpLocks/>
            </p:cNvGrpSpPr>
            <p:nvPr/>
          </p:nvGrpSpPr>
          <p:grpSpPr bwMode="auto">
            <a:xfrm>
              <a:off x="0" y="272"/>
              <a:ext cx="160" cy="440"/>
              <a:chOff x="0" y="0"/>
              <a:chExt cx="160" cy="440"/>
            </a:xfrm>
          </p:grpSpPr>
          <p:grpSp>
            <p:nvGrpSpPr>
              <p:cNvPr id="158831" name="Group 74"/>
              <p:cNvGrpSpPr>
                <a:grpSpLocks/>
              </p:cNvGrpSpPr>
              <p:nvPr/>
            </p:nvGrpSpPr>
            <p:grpSpPr bwMode="auto">
              <a:xfrm>
                <a:off x="0" y="160"/>
                <a:ext cx="120" cy="120"/>
                <a:chOff x="0" y="0"/>
                <a:chExt cx="120" cy="120"/>
              </a:xfrm>
            </p:grpSpPr>
            <p:sp>
              <p:nvSpPr>
                <p:cNvPr id="158838" name="Rectangle 75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39" name="AutoShape 76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32" name="Group 77"/>
              <p:cNvGrpSpPr>
                <a:grpSpLocks/>
              </p:cNvGrpSpPr>
              <p:nvPr/>
            </p:nvGrpSpPr>
            <p:grpSpPr bwMode="auto">
              <a:xfrm>
                <a:off x="40" y="320"/>
                <a:ext cx="120" cy="120"/>
                <a:chOff x="0" y="0"/>
                <a:chExt cx="120" cy="120"/>
              </a:xfrm>
            </p:grpSpPr>
            <p:sp>
              <p:nvSpPr>
                <p:cNvPr id="158836" name="Rectangle 78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37" name="AutoShape 79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33" name="Group 80"/>
              <p:cNvGrpSpPr>
                <a:grpSpLocks/>
              </p:cNvGrpSpPr>
              <p:nvPr/>
            </p:nvGrpSpPr>
            <p:grpSpPr bwMode="auto">
              <a:xfrm>
                <a:off x="40" y="0"/>
                <a:ext cx="120" cy="120"/>
                <a:chOff x="0" y="0"/>
                <a:chExt cx="120" cy="120"/>
              </a:xfrm>
            </p:grpSpPr>
            <p:sp>
              <p:nvSpPr>
                <p:cNvPr id="158834" name="Rectangle 81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35" name="AutoShape 82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8821" name="Group 83"/>
            <p:cNvGrpSpPr>
              <a:grpSpLocks/>
            </p:cNvGrpSpPr>
            <p:nvPr/>
          </p:nvGrpSpPr>
          <p:grpSpPr bwMode="auto">
            <a:xfrm>
              <a:off x="400" y="264"/>
              <a:ext cx="160" cy="440"/>
              <a:chOff x="0" y="0"/>
              <a:chExt cx="160" cy="440"/>
            </a:xfrm>
          </p:grpSpPr>
          <p:grpSp>
            <p:nvGrpSpPr>
              <p:cNvPr id="158822" name="Group 84"/>
              <p:cNvGrpSpPr>
                <a:grpSpLocks/>
              </p:cNvGrpSpPr>
              <p:nvPr/>
            </p:nvGrpSpPr>
            <p:grpSpPr bwMode="auto">
              <a:xfrm>
                <a:off x="0" y="160"/>
                <a:ext cx="120" cy="120"/>
                <a:chOff x="0" y="0"/>
                <a:chExt cx="120" cy="120"/>
              </a:xfrm>
            </p:grpSpPr>
            <p:sp>
              <p:nvSpPr>
                <p:cNvPr id="158829" name="Rectangle 85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30" name="AutoShape 86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23" name="Group 87"/>
              <p:cNvGrpSpPr>
                <a:grpSpLocks/>
              </p:cNvGrpSpPr>
              <p:nvPr/>
            </p:nvGrpSpPr>
            <p:grpSpPr bwMode="auto">
              <a:xfrm>
                <a:off x="40" y="320"/>
                <a:ext cx="120" cy="120"/>
                <a:chOff x="0" y="0"/>
                <a:chExt cx="120" cy="120"/>
              </a:xfrm>
            </p:grpSpPr>
            <p:sp>
              <p:nvSpPr>
                <p:cNvPr id="158827" name="Rectangle 88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28" name="AutoShape 89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824" name="Group 90"/>
              <p:cNvGrpSpPr>
                <a:grpSpLocks/>
              </p:cNvGrpSpPr>
              <p:nvPr/>
            </p:nvGrpSpPr>
            <p:grpSpPr bwMode="auto">
              <a:xfrm>
                <a:off x="40" y="0"/>
                <a:ext cx="120" cy="120"/>
                <a:chOff x="0" y="0"/>
                <a:chExt cx="120" cy="120"/>
              </a:xfrm>
            </p:grpSpPr>
            <p:sp>
              <p:nvSpPr>
                <p:cNvPr id="158825" name="Rectangle 91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26" name="AutoShape 92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58731" name="Group 93"/>
          <p:cNvGrpSpPr>
            <a:grpSpLocks/>
          </p:cNvGrpSpPr>
          <p:nvPr/>
        </p:nvGrpSpPr>
        <p:grpSpPr bwMode="auto">
          <a:xfrm>
            <a:off x="6249988" y="5027613"/>
            <a:ext cx="598487" cy="1355725"/>
            <a:chOff x="0" y="0"/>
            <a:chExt cx="536" cy="1215"/>
          </a:xfrm>
        </p:grpSpPr>
        <p:grpSp>
          <p:nvGrpSpPr>
            <p:cNvPr id="158780" name="Group 94"/>
            <p:cNvGrpSpPr>
              <a:grpSpLocks/>
            </p:cNvGrpSpPr>
            <p:nvPr/>
          </p:nvGrpSpPr>
          <p:grpSpPr bwMode="auto">
            <a:xfrm>
              <a:off x="0" y="0"/>
              <a:ext cx="536" cy="1215"/>
              <a:chOff x="0" y="0"/>
              <a:chExt cx="536" cy="1215"/>
            </a:xfrm>
          </p:grpSpPr>
          <p:grpSp>
            <p:nvGrpSpPr>
              <p:cNvPr id="158804" name="Group 95"/>
              <p:cNvGrpSpPr>
                <a:grpSpLocks/>
              </p:cNvGrpSpPr>
              <p:nvPr/>
            </p:nvGrpSpPr>
            <p:grpSpPr bwMode="auto">
              <a:xfrm>
                <a:off x="0" y="0"/>
                <a:ext cx="536" cy="770"/>
                <a:chOff x="0" y="0"/>
                <a:chExt cx="536" cy="770"/>
              </a:xfrm>
            </p:grpSpPr>
            <p:sp>
              <p:nvSpPr>
                <p:cNvPr id="158811" name="Oval 96"/>
                <p:cNvSpPr>
                  <a:spLocks/>
                </p:cNvSpPr>
                <p:nvPr/>
              </p:nvSpPr>
              <p:spPr bwMode="auto">
                <a:xfrm>
                  <a:off x="160" y="0"/>
                  <a:ext cx="213" cy="334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12" name="Oval 97"/>
                <p:cNvSpPr>
                  <a:spLocks/>
                </p:cNvSpPr>
                <p:nvPr/>
              </p:nvSpPr>
              <p:spPr bwMode="auto">
                <a:xfrm>
                  <a:off x="160" y="435"/>
                  <a:ext cx="213" cy="33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13" name="Rectangle 98"/>
                <p:cNvSpPr>
                  <a:spLocks/>
                </p:cNvSpPr>
                <p:nvPr/>
              </p:nvSpPr>
              <p:spPr bwMode="auto">
                <a:xfrm>
                  <a:off x="160" y="284"/>
                  <a:ext cx="213" cy="218"/>
                </a:xfrm>
                <a:prstGeom prst="rect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14" name="Oval 99"/>
                <p:cNvSpPr>
                  <a:spLocks/>
                </p:cNvSpPr>
                <p:nvPr/>
              </p:nvSpPr>
              <p:spPr bwMode="auto">
                <a:xfrm>
                  <a:off x="0" y="217"/>
                  <a:ext cx="213" cy="33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15" name="Oval 100"/>
                <p:cNvSpPr>
                  <a:spLocks/>
                </p:cNvSpPr>
                <p:nvPr/>
              </p:nvSpPr>
              <p:spPr bwMode="auto">
                <a:xfrm>
                  <a:off x="322" y="214"/>
                  <a:ext cx="214" cy="33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58805" name="Group 101"/>
              <p:cNvGrpSpPr>
                <a:grpSpLocks/>
              </p:cNvGrpSpPr>
              <p:nvPr/>
            </p:nvGrpSpPr>
            <p:grpSpPr bwMode="auto">
              <a:xfrm>
                <a:off x="0" y="445"/>
                <a:ext cx="536" cy="770"/>
                <a:chOff x="0" y="0"/>
                <a:chExt cx="536" cy="770"/>
              </a:xfrm>
            </p:grpSpPr>
            <p:sp>
              <p:nvSpPr>
                <p:cNvPr id="158806" name="Oval 102"/>
                <p:cNvSpPr>
                  <a:spLocks/>
                </p:cNvSpPr>
                <p:nvPr/>
              </p:nvSpPr>
              <p:spPr bwMode="auto">
                <a:xfrm>
                  <a:off x="160" y="0"/>
                  <a:ext cx="213" cy="334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07" name="Oval 103"/>
                <p:cNvSpPr>
                  <a:spLocks/>
                </p:cNvSpPr>
                <p:nvPr/>
              </p:nvSpPr>
              <p:spPr bwMode="auto">
                <a:xfrm>
                  <a:off x="160" y="435"/>
                  <a:ext cx="213" cy="335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08" name="Rectangle 104"/>
                <p:cNvSpPr>
                  <a:spLocks/>
                </p:cNvSpPr>
                <p:nvPr/>
              </p:nvSpPr>
              <p:spPr bwMode="auto">
                <a:xfrm>
                  <a:off x="160" y="284"/>
                  <a:ext cx="213" cy="218"/>
                </a:xfrm>
                <a:prstGeom prst="rect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09" name="Oval 105"/>
                <p:cNvSpPr>
                  <a:spLocks/>
                </p:cNvSpPr>
                <p:nvPr/>
              </p:nvSpPr>
              <p:spPr bwMode="auto">
                <a:xfrm>
                  <a:off x="0" y="217"/>
                  <a:ext cx="213" cy="33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10" name="Oval 106"/>
                <p:cNvSpPr>
                  <a:spLocks/>
                </p:cNvSpPr>
                <p:nvPr/>
              </p:nvSpPr>
              <p:spPr bwMode="auto">
                <a:xfrm>
                  <a:off x="322" y="214"/>
                  <a:ext cx="214" cy="33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</p:grpSp>
        <p:sp>
          <p:nvSpPr>
            <p:cNvPr id="158781" name="Rectangle 107"/>
            <p:cNvSpPr>
              <a:spLocks/>
            </p:cNvSpPr>
            <p:nvPr/>
          </p:nvSpPr>
          <p:spPr bwMode="auto">
            <a:xfrm>
              <a:off x="192" y="8"/>
              <a:ext cx="152" cy="1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grpSp>
          <p:nvGrpSpPr>
            <p:cNvPr id="158782" name="Group 108"/>
            <p:cNvGrpSpPr>
              <a:grpSpLocks/>
            </p:cNvGrpSpPr>
            <p:nvPr/>
          </p:nvGrpSpPr>
          <p:grpSpPr bwMode="auto">
            <a:xfrm>
              <a:off x="8" y="336"/>
              <a:ext cx="120" cy="536"/>
              <a:chOff x="0" y="0"/>
              <a:chExt cx="120" cy="536"/>
            </a:xfrm>
          </p:grpSpPr>
          <p:grpSp>
            <p:nvGrpSpPr>
              <p:cNvPr id="158798" name="Group 109"/>
              <p:cNvGrpSpPr>
                <a:grpSpLocks/>
              </p:cNvGrpSpPr>
              <p:nvPr/>
            </p:nvGrpSpPr>
            <p:grpSpPr bwMode="auto">
              <a:xfrm>
                <a:off x="0" y="0"/>
                <a:ext cx="120" cy="120"/>
                <a:chOff x="0" y="0"/>
                <a:chExt cx="120" cy="120"/>
              </a:xfrm>
            </p:grpSpPr>
            <p:sp>
              <p:nvSpPr>
                <p:cNvPr id="158802" name="Rectangle 110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03" name="AutoShape 111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799" name="Group 112"/>
              <p:cNvGrpSpPr>
                <a:grpSpLocks/>
              </p:cNvGrpSpPr>
              <p:nvPr/>
            </p:nvGrpSpPr>
            <p:grpSpPr bwMode="auto">
              <a:xfrm>
                <a:off x="0" y="416"/>
                <a:ext cx="120" cy="120"/>
                <a:chOff x="0" y="0"/>
                <a:chExt cx="120" cy="120"/>
              </a:xfrm>
            </p:grpSpPr>
            <p:sp>
              <p:nvSpPr>
                <p:cNvPr id="158800" name="Rectangle 113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801" name="AutoShape 114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8783" name="Group 115"/>
            <p:cNvGrpSpPr>
              <a:grpSpLocks/>
            </p:cNvGrpSpPr>
            <p:nvPr/>
          </p:nvGrpSpPr>
          <p:grpSpPr bwMode="auto">
            <a:xfrm>
              <a:off x="392" y="336"/>
              <a:ext cx="120" cy="536"/>
              <a:chOff x="0" y="0"/>
              <a:chExt cx="120" cy="536"/>
            </a:xfrm>
          </p:grpSpPr>
          <p:grpSp>
            <p:nvGrpSpPr>
              <p:cNvPr id="158792" name="Group 116"/>
              <p:cNvGrpSpPr>
                <a:grpSpLocks/>
              </p:cNvGrpSpPr>
              <p:nvPr/>
            </p:nvGrpSpPr>
            <p:grpSpPr bwMode="auto">
              <a:xfrm>
                <a:off x="0" y="0"/>
                <a:ext cx="120" cy="120"/>
                <a:chOff x="0" y="0"/>
                <a:chExt cx="120" cy="120"/>
              </a:xfrm>
            </p:grpSpPr>
            <p:sp>
              <p:nvSpPr>
                <p:cNvPr id="158796" name="Rectangle 117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797" name="AutoShape 118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793" name="Group 119"/>
              <p:cNvGrpSpPr>
                <a:grpSpLocks/>
              </p:cNvGrpSpPr>
              <p:nvPr/>
            </p:nvGrpSpPr>
            <p:grpSpPr bwMode="auto">
              <a:xfrm>
                <a:off x="0" y="416"/>
                <a:ext cx="120" cy="120"/>
                <a:chOff x="0" y="0"/>
                <a:chExt cx="120" cy="120"/>
              </a:xfrm>
            </p:grpSpPr>
            <p:sp>
              <p:nvSpPr>
                <p:cNvPr id="158794" name="Rectangle 120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795" name="AutoShape 121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8784" name="Group 122"/>
            <p:cNvGrpSpPr>
              <a:grpSpLocks/>
            </p:cNvGrpSpPr>
            <p:nvPr/>
          </p:nvGrpSpPr>
          <p:grpSpPr bwMode="auto">
            <a:xfrm>
              <a:off x="8" y="120"/>
              <a:ext cx="120" cy="942"/>
              <a:chOff x="0" y="0"/>
              <a:chExt cx="120" cy="942"/>
            </a:xfrm>
          </p:grpSpPr>
          <p:sp>
            <p:nvSpPr>
              <p:cNvPr id="158789" name="Rectangle 123"/>
              <p:cNvSpPr>
                <a:spLocks/>
              </p:cNvSpPr>
              <p:nvPr/>
            </p:nvSpPr>
            <p:spPr bwMode="auto">
              <a:xfrm>
                <a:off x="0" y="456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90" name="Rectangle 124"/>
              <p:cNvSpPr>
                <a:spLocks/>
              </p:cNvSpPr>
              <p:nvPr/>
            </p:nvSpPr>
            <p:spPr bwMode="auto">
              <a:xfrm>
                <a:off x="0" y="912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91" name="Rectangle 125"/>
              <p:cNvSpPr>
                <a:spLocks/>
              </p:cNvSpPr>
              <p:nvPr/>
            </p:nvSpPr>
            <p:spPr bwMode="auto">
              <a:xfrm>
                <a:off x="0" y="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158785" name="Group 126"/>
            <p:cNvGrpSpPr>
              <a:grpSpLocks/>
            </p:cNvGrpSpPr>
            <p:nvPr/>
          </p:nvGrpSpPr>
          <p:grpSpPr bwMode="auto">
            <a:xfrm>
              <a:off x="408" y="128"/>
              <a:ext cx="120" cy="942"/>
              <a:chOff x="0" y="0"/>
              <a:chExt cx="120" cy="942"/>
            </a:xfrm>
          </p:grpSpPr>
          <p:sp>
            <p:nvSpPr>
              <p:cNvPr id="158786" name="Rectangle 127"/>
              <p:cNvSpPr>
                <a:spLocks/>
              </p:cNvSpPr>
              <p:nvPr/>
            </p:nvSpPr>
            <p:spPr bwMode="auto">
              <a:xfrm>
                <a:off x="0" y="456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87" name="Rectangle 128"/>
              <p:cNvSpPr>
                <a:spLocks/>
              </p:cNvSpPr>
              <p:nvPr/>
            </p:nvSpPr>
            <p:spPr bwMode="auto">
              <a:xfrm>
                <a:off x="0" y="912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88" name="Rectangle 129"/>
              <p:cNvSpPr>
                <a:spLocks/>
              </p:cNvSpPr>
              <p:nvPr/>
            </p:nvSpPr>
            <p:spPr bwMode="auto">
              <a:xfrm>
                <a:off x="0" y="0"/>
                <a:ext cx="120" cy="30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</p:grpSp>
      <p:grpSp>
        <p:nvGrpSpPr>
          <p:cNvPr id="158732" name="Group 130"/>
          <p:cNvGrpSpPr>
            <a:grpSpLocks/>
          </p:cNvGrpSpPr>
          <p:nvPr/>
        </p:nvGrpSpPr>
        <p:grpSpPr bwMode="auto">
          <a:xfrm>
            <a:off x="7518400" y="5018088"/>
            <a:ext cx="752475" cy="1357312"/>
            <a:chOff x="0" y="0"/>
            <a:chExt cx="674" cy="1216"/>
          </a:xfrm>
        </p:grpSpPr>
        <p:grpSp>
          <p:nvGrpSpPr>
            <p:cNvPr id="158759" name="Group 131"/>
            <p:cNvGrpSpPr>
              <a:grpSpLocks/>
            </p:cNvGrpSpPr>
            <p:nvPr/>
          </p:nvGrpSpPr>
          <p:grpSpPr bwMode="auto">
            <a:xfrm>
              <a:off x="0" y="0"/>
              <a:ext cx="674" cy="1216"/>
              <a:chOff x="0" y="0"/>
              <a:chExt cx="674" cy="1216"/>
            </a:xfrm>
          </p:grpSpPr>
          <p:sp>
            <p:nvSpPr>
              <p:cNvPr id="158774" name="Oval 132"/>
              <p:cNvSpPr>
                <a:spLocks/>
              </p:cNvSpPr>
              <p:nvPr/>
            </p:nvSpPr>
            <p:spPr bwMode="auto">
              <a:xfrm>
                <a:off x="173" y="0"/>
                <a:ext cx="355" cy="442"/>
              </a:xfrm>
              <a:prstGeom prst="ellipse">
                <a:avLst/>
              </a:prstGeom>
              <a:solidFill>
                <a:srgbClr val="629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75" name="Oval 133"/>
              <p:cNvSpPr>
                <a:spLocks/>
              </p:cNvSpPr>
              <p:nvPr/>
            </p:nvSpPr>
            <p:spPr bwMode="auto">
              <a:xfrm>
                <a:off x="319" y="0"/>
                <a:ext cx="355" cy="44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76" name="Oval 134"/>
              <p:cNvSpPr>
                <a:spLocks/>
              </p:cNvSpPr>
              <p:nvPr/>
            </p:nvSpPr>
            <p:spPr bwMode="auto">
              <a:xfrm>
                <a:off x="138" y="381"/>
                <a:ext cx="356" cy="443"/>
              </a:xfrm>
              <a:prstGeom prst="ellipse">
                <a:avLst/>
              </a:prstGeom>
              <a:solidFill>
                <a:srgbClr val="629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77" name="Oval 135"/>
              <p:cNvSpPr>
                <a:spLocks/>
              </p:cNvSpPr>
              <p:nvPr/>
            </p:nvSpPr>
            <p:spPr bwMode="auto">
              <a:xfrm>
                <a:off x="0" y="397"/>
                <a:ext cx="355" cy="44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78" name="Oval 136"/>
              <p:cNvSpPr>
                <a:spLocks/>
              </p:cNvSpPr>
              <p:nvPr/>
            </p:nvSpPr>
            <p:spPr bwMode="auto">
              <a:xfrm>
                <a:off x="194" y="773"/>
                <a:ext cx="356" cy="443"/>
              </a:xfrm>
              <a:prstGeom prst="ellipse">
                <a:avLst/>
              </a:prstGeom>
              <a:solidFill>
                <a:srgbClr val="629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58779" name="Oval 137"/>
              <p:cNvSpPr>
                <a:spLocks/>
              </p:cNvSpPr>
              <p:nvPr/>
            </p:nvSpPr>
            <p:spPr bwMode="auto">
              <a:xfrm>
                <a:off x="316" y="765"/>
                <a:ext cx="355" cy="44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sp>
          <p:nvSpPr>
            <p:cNvPr id="158760" name="Rectangle 138"/>
            <p:cNvSpPr>
              <a:spLocks/>
            </p:cNvSpPr>
            <p:nvPr/>
          </p:nvSpPr>
          <p:spPr bwMode="auto">
            <a:xfrm>
              <a:off x="248" y="16"/>
              <a:ext cx="152" cy="1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8761" name="Rectangle 139"/>
            <p:cNvSpPr>
              <a:spLocks/>
            </p:cNvSpPr>
            <p:nvPr/>
          </p:nvSpPr>
          <p:spPr bwMode="auto">
            <a:xfrm>
              <a:off x="552" y="584"/>
              <a:ext cx="120" cy="30"/>
            </a:xfrm>
            <a:prstGeom prst="rect">
              <a:avLst/>
            </a:pr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8762" name="Rectangle 140"/>
            <p:cNvSpPr>
              <a:spLocks/>
            </p:cNvSpPr>
            <p:nvPr/>
          </p:nvSpPr>
          <p:spPr bwMode="auto">
            <a:xfrm>
              <a:off x="0" y="1000"/>
              <a:ext cx="120" cy="30"/>
            </a:xfrm>
            <a:prstGeom prst="rect">
              <a:avLst/>
            </a:pr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8763" name="Rectangle 141"/>
            <p:cNvSpPr>
              <a:spLocks/>
            </p:cNvSpPr>
            <p:nvPr/>
          </p:nvSpPr>
          <p:spPr bwMode="auto">
            <a:xfrm>
              <a:off x="0" y="176"/>
              <a:ext cx="120" cy="30"/>
            </a:xfrm>
            <a:prstGeom prst="rect">
              <a:avLst/>
            </a:pr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grpSp>
          <p:nvGrpSpPr>
            <p:cNvPr id="158764" name="Group 142"/>
            <p:cNvGrpSpPr>
              <a:grpSpLocks/>
            </p:cNvGrpSpPr>
            <p:nvPr/>
          </p:nvGrpSpPr>
          <p:grpSpPr bwMode="auto">
            <a:xfrm>
              <a:off x="8" y="128"/>
              <a:ext cx="616" cy="944"/>
              <a:chOff x="0" y="0"/>
              <a:chExt cx="616" cy="944"/>
            </a:xfrm>
          </p:grpSpPr>
          <p:grpSp>
            <p:nvGrpSpPr>
              <p:cNvPr id="158765" name="Group 143"/>
              <p:cNvGrpSpPr>
                <a:grpSpLocks/>
              </p:cNvGrpSpPr>
              <p:nvPr/>
            </p:nvGrpSpPr>
            <p:grpSpPr bwMode="auto">
              <a:xfrm>
                <a:off x="0" y="416"/>
                <a:ext cx="120" cy="120"/>
                <a:chOff x="0" y="0"/>
                <a:chExt cx="120" cy="120"/>
              </a:xfrm>
            </p:grpSpPr>
            <p:sp>
              <p:nvSpPr>
                <p:cNvPr id="158772" name="Rectangle 144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773" name="AutoShape 145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766" name="Group 146"/>
              <p:cNvGrpSpPr>
                <a:grpSpLocks/>
              </p:cNvGrpSpPr>
              <p:nvPr/>
            </p:nvGrpSpPr>
            <p:grpSpPr bwMode="auto">
              <a:xfrm>
                <a:off x="496" y="824"/>
                <a:ext cx="120" cy="120"/>
                <a:chOff x="0" y="0"/>
                <a:chExt cx="120" cy="120"/>
              </a:xfrm>
            </p:grpSpPr>
            <p:sp>
              <p:nvSpPr>
                <p:cNvPr id="158770" name="Rectangle 147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771" name="AutoShape 148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8767" name="Group 149"/>
              <p:cNvGrpSpPr>
                <a:grpSpLocks/>
              </p:cNvGrpSpPr>
              <p:nvPr/>
            </p:nvGrpSpPr>
            <p:grpSpPr bwMode="auto">
              <a:xfrm>
                <a:off x="456" y="0"/>
                <a:ext cx="120" cy="120"/>
                <a:chOff x="0" y="0"/>
                <a:chExt cx="120" cy="120"/>
              </a:xfrm>
            </p:grpSpPr>
            <p:sp>
              <p:nvSpPr>
                <p:cNvPr id="158768" name="Rectangle 150"/>
                <p:cNvSpPr>
                  <a:spLocks/>
                </p:cNvSpPr>
                <p:nvPr/>
              </p:nvSpPr>
              <p:spPr bwMode="auto">
                <a:xfrm>
                  <a:off x="0" y="45"/>
                  <a:ext cx="120" cy="30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58769" name="AutoShape 151"/>
                <p:cNvSpPr>
                  <a:spLocks/>
                </p:cNvSpPr>
                <p:nvPr/>
              </p:nvSpPr>
              <p:spPr bwMode="auto">
                <a:xfrm rot="-5400000">
                  <a:off x="0" y="45"/>
                  <a:ext cx="120" cy="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0 h 21600"/>
                    <a:gd name="T4" fmla="*/ 21600 w 21600"/>
                    <a:gd name="T5" fmla="*/ 21600 h 21600"/>
                    <a:gd name="T6" fmla="*/ 0 w 21600"/>
                    <a:gd name="T7" fmla="*/ 21600 h 21600"/>
                    <a:gd name="T8" fmla="*/ 0 w 21600"/>
                    <a:gd name="T9" fmla="*/ 0 h 21600"/>
                    <a:gd name="T10" fmla="*/ 0 w 21600"/>
                    <a:gd name="T11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158733" name="Rectangle 152"/>
          <p:cNvSpPr>
            <a:spLocks/>
          </p:cNvSpPr>
          <p:nvPr/>
        </p:nvSpPr>
        <p:spPr bwMode="auto">
          <a:xfrm>
            <a:off x="1289050" y="4694238"/>
            <a:ext cx="34226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symmetric              antisymmetric</a:t>
            </a:r>
          </a:p>
        </p:txBody>
      </p:sp>
      <p:sp>
        <p:nvSpPr>
          <p:cNvPr id="158734" name="Rectangle 153"/>
          <p:cNvSpPr>
            <a:spLocks/>
          </p:cNvSpPr>
          <p:nvPr/>
        </p:nvSpPr>
        <p:spPr bwMode="auto">
          <a:xfrm>
            <a:off x="5822950" y="4684713"/>
            <a:ext cx="2755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symmetric   antisymmetric</a:t>
            </a:r>
          </a:p>
        </p:txBody>
      </p:sp>
      <p:sp>
        <p:nvSpPr>
          <p:cNvPr id="158735" name="Rectangle 154"/>
          <p:cNvSpPr>
            <a:spLocks/>
          </p:cNvSpPr>
          <p:nvPr/>
        </p:nvSpPr>
        <p:spPr bwMode="auto">
          <a:xfrm>
            <a:off x="482600" y="4373563"/>
            <a:ext cx="8366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0D &amp; 1D</a:t>
            </a:r>
          </a:p>
        </p:txBody>
      </p:sp>
      <p:sp>
        <p:nvSpPr>
          <p:cNvPr id="158736" name="Rectangle 155"/>
          <p:cNvSpPr>
            <a:spLocks/>
          </p:cNvSpPr>
          <p:nvPr/>
        </p:nvSpPr>
        <p:spPr bwMode="auto">
          <a:xfrm>
            <a:off x="5487988" y="4381500"/>
            <a:ext cx="282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2D</a:t>
            </a:r>
          </a:p>
        </p:txBody>
      </p:sp>
      <p:sp>
        <p:nvSpPr>
          <p:cNvPr id="158737" name="Line 156"/>
          <p:cNvSpPr>
            <a:spLocks noChangeShapeType="1"/>
          </p:cNvSpPr>
          <p:nvPr/>
        </p:nvSpPr>
        <p:spPr bwMode="auto">
          <a:xfrm rot="10800000" flipH="1">
            <a:off x="465138" y="4222750"/>
            <a:ext cx="8205787" cy="1588"/>
          </a:xfrm>
          <a:prstGeom prst="line">
            <a:avLst/>
          </a:prstGeom>
          <a:noFill/>
          <a:ln w="254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38" name="Rectangle 157"/>
          <p:cNvSpPr>
            <a:spLocks/>
          </p:cNvSpPr>
          <p:nvPr/>
        </p:nvSpPr>
        <p:spPr bwMode="auto">
          <a:xfrm>
            <a:off x="1868488" y="3654425"/>
            <a:ext cx="2049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L=1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(dipole approximation)</a:t>
            </a:r>
          </a:p>
        </p:txBody>
      </p:sp>
      <p:sp>
        <p:nvSpPr>
          <p:cNvPr id="158739" name="Rectangle 158"/>
          <p:cNvSpPr>
            <a:spLocks/>
          </p:cNvSpPr>
          <p:nvPr/>
        </p:nvSpPr>
        <p:spPr bwMode="auto">
          <a:xfrm>
            <a:off x="5021263" y="3767138"/>
            <a:ext cx="7747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L=1; k</a:t>
            </a:r>
          </a:p>
        </p:txBody>
      </p:sp>
      <p:sp>
        <p:nvSpPr>
          <p:cNvPr id="158740" name="Rectangle 159"/>
          <p:cNvSpPr>
            <a:spLocks/>
          </p:cNvSpPr>
          <p:nvPr/>
        </p:nvSpPr>
        <p:spPr bwMode="auto">
          <a:xfrm>
            <a:off x="7697788" y="3819525"/>
            <a:ext cx="153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k</a:t>
            </a:r>
          </a:p>
        </p:txBody>
      </p:sp>
      <p:sp>
        <p:nvSpPr>
          <p:cNvPr id="158741" name="Rectangle 160"/>
          <p:cNvSpPr>
            <a:spLocks/>
          </p:cNvSpPr>
          <p:nvPr/>
        </p:nvSpPr>
        <p:spPr bwMode="auto">
          <a:xfrm>
            <a:off x="384175" y="3554413"/>
            <a:ext cx="13477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momentum dependence</a:t>
            </a:r>
          </a:p>
        </p:txBody>
      </p:sp>
      <p:sp>
        <p:nvSpPr>
          <p:cNvPr id="158742" name="Line 161"/>
          <p:cNvSpPr>
            <a:spLocks noChangeShapeType="1"/>
          </p:cNvSpPr>
          <p:nvPr/>
        </p:nvSpPr>
        <p:spPr bwMode="auto">
          <a:xfrm>
            <a:off x="3340100" y="2830513"/>
            <a:ext cx="19526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43" name="Line 162"/>
          <p:cNvSpPr>
            <a:spLocks noChangeShapeType="1"/>
          </p:cNvSpPr>
          <p:nvPr/>
        </p:nvSpPr>
        <p:spPr bwMode="auto">
          <a:xfrm flipH="1">
            <a:off x="3027363" y="2830513"/>
            <a:ext cx="19685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58744" name="Group 163"/>
          <p:cNvGrpSpPr>
            <a:grpSpLocks/>
          </p:cNvGrpSpPr>
          <p:nvPr/>
        </p:nvGrpSpPr>
        <p:grpSpPr bwMode="auto">
          <a:xfrm>
            <a:off x="5010150" y="3089275"/>
            <a:ext cx="508000" cy="0"/>
            <a:chOff x="0" y="0"/>
            <a:chExt cx="456" cy="0"/>
          </a:xfrm>
        </p:grpSpPr>
        <p:sp>
          <p:nvSpPr>
            <p:cNvPr id="158757" name="Line 164"/>
            <p:cNvSpPr>
              <a:spLocks noChangeShapeType="1"/>
            </p:cNvSpPr>
            <p:nvPr/>
          </p:nvSpPr>
          <p:spPr bwMode="auto">
            <a:xfrm>
              <a:off x="280" y="0"/>
              <a:ext cx="1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8758" name="Line 165"/>
            <p:cNvSpPr>
              <a:spLocks noChangeShapeType="1"/>
            </p:cNvSpPr>
            <p:nvPr/>
          </p:nvSpPr>
          <p:spPr bwMode="auto">
            <a:xfrm rot="10800000">
              <a:off x="0" y="0"/>
              <a:ext cx="1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8745" name="Line 166"/>
          <p:cNvSpPr>
            <a:spLocks noChangeShapeType="1"/>
          </p:cNvSpPr>
          <p:nvPr/>
        </p:nvSpPr>
        <p:spPr bwMode="auto">
          <a:xfrm>
            <a:off x="7491413" y="3036888"/>
            <a:ext cx="19685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46" name="Line 167"/>
          <p:cNvSpPr>
            <a:spLocks noChangeShapeType="1"/>
          </p:cNvSpPr>
          <p:nvPr/>
        </p:nvSpPr>
        <p:spPr bwMode="auto">
          <a:xfrm flipH="1">
            <a:off x="7153275" y="3036888"/>
            <a:ext cx="19526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47" name="Rectangle 168"/>
          <p:cNvSpPr>
            <a:spLocks/>
          </p:cNvSpPr>
          <p:nvPr/>
        </p:nvSpPr>
        <p:spPr bwMode="auto">
          <a:xfrm>
            <a:off x="3351213" y="2420938"/>
            <a:ext cx="173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</a:t>
            </a:r>
          </a:p>
        </p:txBody>
      </p:sp>
      <p:sp>
        <p:nvSpPr>
          <p:cNvPr id="158748" name="Rectangle 169"/>
          <p:cNvSpPr>
            <a:spLocks/>
          </p:cNvSpPr>
          <p:nvPr/>
        </p:nvSpPr>
        <p:spPr bwMode="auto">
          <a:xfrm>
            <a:off x="5300663" y="2733675"/>
            <a:ext cx="173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</a:t>
            </a:r>
          </a:p>
        </p:txBody>
      </p:sp>
      <p:sp>
        <p:nvSpPr>
          <p:cNvPr id="158749" name="Rectangle 170"/>
          <p:cNvSpPr>
            <a:spLocks/>
          </p:cNvSpPr>
          <p:nvPr/>
        </p:nvSpPr>
        <p:spPr bwMode="auto">
          <a:xfrm>
            <a:off x="7550150" y="2697163"/>
            <a:ext cx="173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</a:t>
            </a:r>
          </a:p>
        </p:txBody>
      </p:sp>
      <p:sp>
        <p:nvSpPr>
          <p:cNvPr id="158750" name="Line 171"/>
          <p:cNvSpPr>
            <a:spLocks noChangeShapeType="1"/>
          </p:cNvSpPr>
          <p:nvPr/>
        </p:nvSpPr>
        <p:spPr bwMode="auto">
          <a:xfrm flipH="1">
            <a:off x="2822575" y="2446338"/>
            <a:ext cx="71438" cy="4016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51" name="Rectangle 172"/>
          <p:cNvSpPr>
            <a:spLocks/>
          </p:cNvSpPr>
          <p:nvPr/>
        </p:nvSpPr>
        <p:spPr bwMode="auto">
          <a:xfrm>
            <a:off x="357188" y="2527300"/>
            <a:ext cx="1347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size dependence</a:t>
            </a:r>
          </a:p>
        </p:txBody>
      </p:sp>
      <p:sp>
        <p:nvSpPr>
          <p:cNvPr id="158752" name="Rectangle 173"/>
          <p:cNvSpPr>
            <a:spLocks/>
          </p:cNvSpPr>
          <p:nvPr/>
        </p:nvSpPr>
        <p:spPr bwMode="auto">
          <a:xfrm>
            <a:off x="2622550" y="2573338"/>
            <a:ext cx="1524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</a:t>
            </a:r>
          </a:p>
        </p:txBody>
      </p:sp>
      <p:sp>
        <p:nvSpPr>
          <p:cNvPr id="158753" name="Rectangle 174"/>
          <p:cNvSpPr>
            <a:spLocks/>
          </p:cNvSpPr>
          <p:nvPr/>
        </p:nvSpPr>
        <p:spPr bwMode="auto">
          <a:xfrm>
            <a:off x="4679950" y="2938463"/>
            <a:ext cx="153988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</a:t>
            </a:r>
          </a:p>
        </p:txBody>
      </p:sp>
      <p:sp>
        <p:nvSpPr>
          <p:cNvPr id="158754" name="Line 175"/>
          <p:cNvSpPr>
            <a:spLocks noChangeShapeType="1"/>
          </p:cNvSpPr>
          <p:nvPr/>
        </p:nvSpPr>
        <p:spPr bwMode="auto">
          <a:xfrm flipH="1">
            <a:off x="4902200" y="2830513"/>
            <a:ext cx="44450" cy="29527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55" name="Rectangle 176"/>
          <p:cNvSpPr>
            <a:spLocks/>
          </p:cNvSpPr>
          <p:nvPr/>
        </p:nvSpPr>
        <p:spPr bwMode="auto">
          <a:xfrm>
            <a:off x="357188" y="2027238"/>
            <a:ext cx="13477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Plasmon</a:t>
            </a:r>
          </a:p>
        </p:txBody>
      </p:sp>
      <p:sp>
        <p:nvSpPr>
          <p:cNvPr id="158756" name="Rectangle 177"/>
          <p:cNvSpPr>
            <a:spLocks/>
          </p:cNvSpPr>
          <p:nvPr/>
        </p:nvSpPr>
        <p:spPr bwMode="auto">
          <a:xfrm>
            <a:off x="133350" y="1509713"/>
            <a:ext cx="20193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building block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8F3F88-1E63-AA40-AB65-4201305CC81F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Energy and Landau Damping of Plasmon</a:t>
            </a:r>
          </a:p>
        </p:txBody>
      </p:sp>
      <p:pic>
        <p:nvPicPr>
          <p:cNvPr id="159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933575"/>
            <a:ext cx="853757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955800"/>
            <a:ext cx="87598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Rectangle 4"/>
          <p:cNvSpPr>
            <a:spLocks/>
          </p:cNvSpPr>
          <p:nvPr/>
        </p:nvSpPr>
        <p:spPr bwMode="auto">
          <a:xfrm>
            <a:off x="1271588" y="1608138"/>
            <a:ext cx="16160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nanoshells</a:t>
            </a:r>
          </a:p>
        </p:txBody>
      </p:sp>
      <p:sp>
        <p:nvSpPr>
          <p:cNvPr id="159750" name="Rectangle 5"/>
          <p:cNvSpPr>
            <a:spLocks/>
          </p:cNvSpPr>
          <p:nvPr/>
        </p:nvSpPr>
        <p:spPr bwMode="auto">
          <a:xfrm>
            <a:off x="3840163" y="1608138"/>
            <a:ext cx="1955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coaxial nanotubes</a:t>
            </a:r>
          </a:p>
        </p:txBody>
      </p:sp>
      <p:sp>
        <p:nvSpPr>
          <p:cNvPr id="159751" name="Rectangle 6"/>
          <p:cNvSpPr>
            <a:spLocks/>
          </p:cNvSpPr>
          <p:nvPr/>
        </p:nvSpPr>
        <p:spPr bwMode="auto">
          <a:xfrm>
            <a:off x="6831013" y="1608138"/>
            <a:ext cx="14827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thin films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965325"/>
            <a:ext cx="7867650" cy="1525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64" tIns="32132" rIns="0" bIns="32132" numCol="1" anchor="t" anchorCtr="0" compatLnSpc="1">
            <a:prstTxWarp prst="textNoShape">
              <a:avLst/>
            </a:prstTxWarp>
          </a:bodyPr>
          <a:lstStyle/>
          <a:p>
            <a:pPr marL="0" lvl="1" indent="0" eaLnBrk="1" hangingPunct="1">
              <a:lnSpc>
                <a:spcPct val="102000"/>
              </a:lnSpc>
              <a:spcBef>
                <a:spcPct val="0"/>
              </a:spcBef>
              <a:buFont typeface="Helvetica Neue" charset="0"/>
              <a:buNone/>
              <a:defRPr/>
            </a:pPr>
            <a:r>
              <a:rPr lang="en-US" sz="2100" b="1" smtClean="0">
                <a:solidFill>
                  <a:srgbClr val="343434"/>
                </a:solidFill>
              </a:rPr>
              <a:t>In metal nanostructures,</a:t>
            </a:r>
            <a:r>
              <a:rPr lang="en-US" sz="2100" b="1" smtClean="0">
                <a:solidFill>
                  <a:srgbClr val="0044FE"/>
                </a:solidFill>
              </a:rPr>
              <a:t> the oscillation of Landau damping</a:t>
            </a:r>
            <a:r>
              <a:rPr lang="en-US" sz="2100" b="1" smtClean="0">
                <a:solidFill>
                  <a:srgbClr val="343434"/>
                </a:solidFill>
              </a:rPr>
              <a:t>, lacking within a classical surface scattering picture, offers unique opportunity to suppress it for longer plasmon lifetime. </a:t>
            </a:r>
            <a:endParaRPr lang="en-US" sz="2100" b="1" smtClean="0">
              <a:solidFill>
                <a:srgbClr val="343434"/>
              </a:solidFill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160770" name="Rectangle 2"/>
          <p:cNvSpPr>
            <a:spLocks/>
          </p:cNvSpPr>
          <p:nvPr/>
        </p:nvSpPr>
        <p:spPr bwMode="auto">
          <a:xfrm>
            <a:off x="633413" y="4251325"/>
            <a:ext cx="78676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This oscillatory effect is due to the discretization of electron-hole pair energy by </a:t>
            </a:r>
            <a:r>
              <a:rPr lang="en-US" sz="21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quantum size effect</a:t>
            </a:r>
            <a:r>
              <a:rPr lang="en-US" sz="21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, and the additional near degenerate </a:t>
            </a:r>
            <a:r>
              <a:rPr lang="en-US" sz="21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multiple plasmon modes</a:t>
            </a:r>
            <a:r>
              <a:rPr lang="en-US" sz="21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 More Realistic System:</a:t>
            </a:r>
            <a:br>
              <a:rPr lang="en-US" smtClean="0"/>
            </a:br>
            <a:r>
              <a:rPr lang="en-US" smtClean="0"/>
              <a:t>Thin Film on Substrate</a:t>
            </a:r>
          </a:p>
        </p:txBody>
      </p:sp>
      <p:grpSp>
        <p:nvGrpSpPr>
          <p:cNvPr id="161794" name="Group 2"/>
          <p:cNvGrpSpPr>
            <a:grpSpLocks/>
          </p:cNvGrpSpPr>
          <p:nvPr/>
        </p:nvGrpSpPr>
        <p:grpSpPr bwMode="auto">
          <a:xfrm>
            <a:off x="830263" y="3633788"/>
            <a:ext cx="1990725" cy="2876550"/>
            <a:chOff x="0" y="0"/>
            <a:chExt cx="1784" cy="2576"/>
          </a:xfrm>
        </p:grpSpPr>
        <p:sp>
          <p:nvSpPr>
            <p:cNvPr id="161805" name="AutoShape 3"/>
            <p:cNvSpPr>
              <a:spLocks/>
            </p:cNvSpPr>
            <p:nvPr/>
          </p:nvSpPr>
          <p:spPr bwMode="auto">
            <a:xfrm>
              <a:off x="0" y="0"/>
              <a:ext cx="594" cy="2379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Si</a:t>
              </a:r>
            </a:p>
          </p:txBody>
        </p:sp>
        <p:sp>
          <p:nvSpPr>
            <p:cNvPr id="161806" name="AutoShape 4"/>
            <p:cNvSpPr>
              <a:spLocks/>
            </p:cNvSpPr>
            <p:nvPr/>
          </p:nvSpPr>
          <p:spPr bwMode="auto">
            <a:xfrm>
              <a:off x="594" y="0"/>
              <a:ext cx="595" cy="2379"/>
            </a:xfrm>
            <a:prstGeom prst="roundRect">
              <a:avLst>
                <a:gd name="adj" fmla="val 0"/>
              </a:avLst>
            </a:prstGeom>
            <a:solidFill>
              <a:srgbClr val="629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Mg</a:t>
              </a:r>
            </a:p>
          </p:txBody>
        </p:sp>
        <p:sp>
          <p:nvSpPr>
            <p:cNvPr id="161807" name="AutoShape 5"/>
            <p:cNvSpPr>
              <a:spLocks/>
            </p:cNvSpPr>
            <p:nvPr/>
          </p:nvSpPr>
          <p:spPr bwMode="auto">
            <a:xfrm>
              <a:off x="1189" y="0"/>
              <a:ext cx="595" cy="2379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Air</a:t>
              </a:r>
            </a:p>
          </p:txBody>
        </p:sp>
        <p:sp>
          <p:nvSpPr>
            <p:cNvPr id="161808" name="Line 6"/>
            <p:cNvSpPr>
              <a:spLocks noChangeShapeType="1"/>
            </p:cNvSpPr>
            <p:nvPr/>
          </p:nvSpPr>
          <p:spPr bwMode="auto">
            <a:xfrm>
              <a:off x="1195" y="0"/>
              <a:ext cx="0" cy="2379"/>
            </a:xfrm>
            <a:prstGeom prst="line">
              <a:avLst/>
            </a:prstGeom>
            <a:noFill/>
            <a:ln w="25400">
              <a:solidFill>
                <a:srgbClr val="FE494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1809" name="Line 7"/>
            <p:cNvSpPr>
              <a:spLocks noChangeShapeType="1"/>
            </p:cNvSpPr>
            <p:nvPr/>
          </p:nvSpPr>
          <p:spPr bwMode="auto">
            <a:xfrm>
              <a:off x="588" y="0"/>
              <a:ext cx="0" cy="2379"/>
            </a:xfrm>
            <a:prstGeom prst="line">
              <a:avLst/>
            </a:prstGeom>
            <a:noFill/>
            <a:ln w="25400">
              <a:solidFill>
                <a:srgbClr val="FE494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181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" y="53"/>
              <a:ext cx="154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1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" y="53"/>
              <a:ext cx="160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1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3"/>
              <a:ext cx="160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1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" y="2445"/>
              <a:ext cx="19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14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" y="2445"/>
              <a:ext cx="196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1795" name="AutoShape 13"/>
          <p:cNvSpPr>
            <a:spLocks/>
          </p:cNvSpPr>
          <p:nvPr/>
        </p:nvSpPr>
        <p:spPr bwMode="auto">
          <a:xfrm>
            <a:off x="3482975" y="3732213"/>
            <a:ext cx="5187950" cy="1322387"/>
          </a:xfrm>
          <a:prstGeom prst="roundRect">
            <a:avLst>
              <a:gd name="adj" fmla="val 1013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 includes three parts: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1. Free electrons in Metal (quantum)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2. Screening charges in substrate (classical)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3. Interface charges (classical)</a:t>
            </a:r>
          </a:p>
        </p:txBody>
      </p:sp>
      <p:grpSp>
        <p:nvGrpSpPr>
          <p:cNvPr id="161796" name="Group 14"/>
          <p:cNvGrpSpPr>
            <a:grpSpLocks/>
          </p:cNvGrpSpPr>
          <p:nvPr/>
        </p:nvGrpSpPr>
        <p:grpSpPr bwMode="auto">
          <a:xfrm>
            <a:off x="581025" y="1981200"/>
            <a:ext cx="2651125" cy="781050"/>
            <a:chOff x="0" y="0"/>
            <a:chExt cx="2376" cy="699"/>
          </a:xfrm>
        </p:grpSpPr>
        <p:pic>
          <p:nvPicPr>
            <p:cNvPr id="161801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3"/>
              <a:ext cx="2376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02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" y="0"/>
              <a:ext cx="1827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803" name="AutoShape 17"/>
            <p:cNvSpPr>
              <a:spLocks/>
            </p:cNvSpPr>
            <p:nvPr/>
          </p:nvSpPr>
          <p:spPr bwMode="auto">
            <a:xfrm>
              <a:off x="530" y="138"/>
              <a:ext cx="1315" cy="292"/>
            </a:xfrm>
            <a:prstGeom prst="roundRect">
              <a:avLst>
                <a:gd name="adj" fmla="val 4103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smtClean="0">
                  <a:solidFill>
                    <a:srgbClr val="FFFFF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Magnesium</a:t>
              </a:r>
            </a:p>
          </p:txBody>
        </p:sp>
        <p:sp>
          <p:nvSpPr>
            <p:cNvPr id="161804" name="AutoShape 18"/>
            <p:cNvSpPr>
              <a:spLocks/>
            </p:cNvSpPr>
            <p:nvPr/>
          </p:nvSpPr>
          <p:spPr bwMode="auto">
            <a:xfrm>
              <a:off x="530" y="407"/>
              <a:ext cx="1315" cy="292"/>
            </a:xfrm>
            <a:prstGeom prst="roundRect">
              <a:avLst>
                <a:gd name="adj" fmla="val 4103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smtClean="0">
                  <a:solidFill>
                    <a:srgbClr val="FFFFF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Silicon</a:t>
              </a:r>
            </a:p>
          </p:txBody>
        </p:sp>
      </p:grpSp>
      <p:sp>
        <p:nvSpPr>
          <p:cNvPr id="161797" name="AutoShape 19"/>
          <p:cNvSpPr>
            <a:spLocks/>
          </p:cNvSpPr>
          <p:nvPr/>
        </p:nvSpPr>
        <p:spPr bwMode="auto">
          <a:xfrm>
            <a:off x="3482975" y="5214938"/>
            <a:ext cx="5187950" cy="1160462"/>
          </a:xfrm>
          <a:prstGeom prst="roundRect">
            <a:avLst>
              <a:gd name="adj" fmla="val 1153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Computational Method: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1. LDA for ground states with jellium approximation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2. Linear response theory for excited states</a:t>
            </a:r>
          </a:p>
        </p:txBody>
      </p:sp>
      <p:pic>
        <p:nvPicPr>
          <p:cNvPr id="16179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454150"/>
            <a:ext cx="5027612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9" name="Rectangle 21"/>
          <p:cNvSpPr>
            <a:spLocks/>
          </p:cNvSpPr>
          <p:nvPr/>
        </p:nvSpPr>
        <p:spPr bwMode="auto">
          <a:xfrm>
            <a:off x="4106863" y="3457575"/>
            <a:ext cx="13779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Silicon Surface</a:t>
            </a:r>
          </a:p>
        </p:txBody>
      </p:sp>
      <p:sp>
        <p:nvSpPr>
          <p:cNvPr id="161800" name="Rectangle 22"/>
          <p:cNvSpPr>
            <a:spLocks/>
          </p:cNvSpPr>
          <p:nvPr/>
        </p:nvSpPr>
        <p:spPr bwMode="auto">
          <a:xfrm>
            <a:off x="6440488" y="3457575"/>
            <a:ext cx="18303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Magnesium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B2B35-BB01-7840-956D-CAE274B512C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Surface Plasmon in Nanostructures</a:t>
            </a:r>
          </a:p>
        </p:txBody>
      </p:sp>
      <p:grpSp>
        <p:nvGrpSpPr>
          <p:cNvPr id="144387" name="Group 2"/>
          <p:cNvGrpSpPr>
            <a:grpSpLocks/>
          </p:cNvGrpSpPr>
          <p:nvPr/>
        </p:nvGrpSpPr>
        <p:grpSpPr bwMode="auto">
          <a:xfrm>
            <a:off x="4139553" y="2996458"/>
            <a:ext cx="4922954" cy="2449131"/>
            <a:chOff x="-162" y="-96"/>
            <a:chExt cx="3685" cy="1627"/>
          </a:xfrm>
        </p:grpSpPr>
        <p:pic>
          <p:nvPicPr>
            <p:cNvPr id="14439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" y="-96"/>
              <a:ext cx="3584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" y="1428"/>
              <a:ext cx="19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" y="1422"/>
              <a:ext cx="191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" y="1422"/>
              <a:ext cx="19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" y="1422"/>
              <a:ext cx="191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422"/>
              <a:ext cx="3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438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2205038"/>
            <a:ext cx="2705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Rectangle 10"/>
          <p:cNvSpPr>
            <a:spLocks/>
          </p:cNvSpPr>
          <p:nvPr/>
        </p:nvSpPr>
        <p:spPr bwMode="auto">
          <a:xfrm>
            <a:off x="1295400" y="1774825"/>
            <a:ext cx="17319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ea typeface="ＭＳ Ｐゴシック" charset="0"/>
                <a:cs typeface="Helvetica Neue" charset="0"/>
                <a:sym typeface="Helvetica Neue" charset="0"/>
              </a:rPr>
              <a:t>Classical picture</a:t>
            </a:r>
          </a:p>
        </p:txBody>
      </p:sp>
      <p:pic>
        <p:nvPicPr>
          <p:cNvPr id="14439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5634038"/>
            <a:ext cx="13668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1" name="Rectangle 12"/>
          <p:cNvSpPr>
            <a:spLocks/>
          </p:cNvSpPr>
          <p:nvPr/>
        </p:nvSpPr>
        <p:spPr bwMode="auto">
          <a:xfrm>
            <a:off x="312738" y="5535613"/>
            <a:ext cx="2178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surface plasmon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energy 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ea typeface="ＭＳ Ｐゴシック" charset="0"/>
                <a:cs typeface="Helvetica Neue" charset="0"/>
                <a:sym typeface="Helvetica Neue" charset="0"/>
              </a:rPr>
              <a:t>spherical nanoparticles</a:t>
            </a:r>
          </a:p>
        </p:txBody>
      </p:sp>
    </p:spTree>
    <p:extLst>
      <p:ext uri="{BB962C8B-B14F-4D97-AF65-F5344CB8AC3E}">
        <p14:creationId xmlns:p14="http://schemas.microsoft.com/office/powerpoint/2010/main" val="3619010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3657600"/>
            <a:ext cx="3125787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900" smtClean="0"/>
              <a:t>Experimental Results for Plasmon in Thin Films</a:t>
            </a:r>
          </a:p>
        </p:txBody>
      </p:sp>
      <p:sp>
        <p:nvSpPr>
          <p:cNvPr id="163843" name="AutoShape 3"/>
          <p:cNvSpPr>
            <a:spLocks/>
          </p:cNvSpPr>
          <p:nvPr/>
        </p:nvSpPr>
        <p:spPr bwMode="auto">
          <a:xfrm>
            <a:off x="446088" y="6126163"/>
            <a:ext cx="8251825" cy="534987"/>
          </a:xfrm>
          <a:prstGeom prst="roundRect">
            <a:avLst>
              <a:gd name="adj" fmla="val 25000"/>
            </a:avLst>
          </a:prstGeom>
          <a:solidFill>
            <a:srgbClr val="FFFCAB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What is the difference from the semi-infinite system?</a:t>
            </a: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409700"/>
            <a:ext cx="3125788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660775"/>
            <a:ext cx="31257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408113"/>
            <a:ext cx="312578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5" name="Group 7"/>
          <p:cNvGrpSpPr>
            <a:grpSpLocks/>
          </p:cNvGrpSpPr>
          <p:nvPr/>
        </p:nvGrpSpPr>
        <p:grpSpPr bwMode="auto">
          <a:xfrm>
            <a:off x="5678488" y="3786188"/>
            <a:ext cx="3340100" cy="1241425"/>
            <a:chOff x="0" y="0"/>
            <a:chExt cx="2992" cy="1112"/>
          </a:xfrm>
        </p:grpSpPr>
        <p:sp>
          <p:nvSpPr>
            <p:cNvPr id="163869" name="AutoShape 8"/>
            <p:cNvSpPr>
              <a:spLocks/>
            </p:cNvSpPr>
            <p:nvPr/>
          </p:nvSpPr>
          <p:spPr bwMode="auto">
            <a:xfrm>
              <a:off x="1152" y="72"/>
              <a:ext cx="1840" cy="816"/>
            </a:xfrm>
            <a:prstGeom prst="roundRect">
              <a:avLst>
                <a:gd name="adj" fmla="val 14704"/>
              </a:avLst>
            </a:prstGeom>
            <a:solidFill>
              <a:srgbClr val="86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smtClean="0">
                  <a:solidFill>
                    <a:srgbClr val="FFFFF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multipole plasmon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smtClean="0">
                  <a:solidFill>
                    <a:srgbClr val="FFFFF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with different dispersion</a:t>
              </a:r>
            </a:p>
          </p:txBody>
        </p:sp>
        <p:grpSp>
          <p:nvGrpSpPr>
            <p:cNvPr id="163870" name="Group 9"/>
            <p:cNvGrpSpPr>
              <a:grpSpLocks/>
            </p:cNvGrpSpPr>
            <p:nvPr/>
          </p:nvGrpSpPr>
          <p:grpSpPr bwMode="auto">
            <a:xfrm>
              <a:off x="0" y="0"/>
              <a:ext cx="800" cy="1112"/>
              <a:chOff x="0" y="0"/>
              <a:chExt cx="800" cy="1112"/>
            </a:xfrm>
          </p:grpSpPr>
          <p:sp>
            <p:nvSpPr>
              <p:cNvPr id="163871" name="AutoShape 10"/>
              <p:cNvSpPr>
                <a:spLocks/>
              </p:cNvSpPr>
              <p:nvPr/>
            </p:nvSpPr>
            <p:spPr bwMode="auto">
              <a:xfrm rot="16200000" flipH="1">
                <a:off x="-216" y="656"/>
                <a:ext cx="671" cy="240"/>
              </a:xfrm>
              <a:prstGeom prst="rightArrow">
                <a:avLst>
                  <a:gd name="adj1" fmla="val 42222"/>
                  <a:gd name="adj2" fmla="val 107627"/>
                </a:avLst>
              </a:prstGeom>
              <a:solidFill>
                <a:srgbClr val="86C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63872" name="AutoShape 11"/>
              <p:cNvSpPr>
                <a:spLocks/>
              </p:cNvSpPr>
              <p:nvPr/>
            </p:nvSpPr>
            <p:spPr bwMode="auto">
              <a:xfrm>
                <a:off x="0" y="0"/>
                <a:ext cx="800" cy="44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66B132"/>
                    </a:solidFill>
                    <a:latin typeface="Helvetica Neue" charset="0"/>
                    <a:ea typeface="ＭＳ Ｐゴシック" charset="0"/>
                    <a:cs typeface="Helvetica Neue" charset="0"/>
                    <a:sym typeface="Helvetica Neue" charset="0"/>
                  </a:rPr>
                  <a:t>Multipole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66B132"/>
                    </a:solidFill>
                    <a:latin typeface="Helvetica Neue" charset="0"/>
                    <a:ea typeface="ＭＳ Ｐゴシック" charset="0"/>
                    <a:cs typeface="Helvetica Neue" charset="0"/>
                    <a:sym typeface="Helvetica Neue" charset="0"/>
                  </a:rPr>
                  <a:t>plasmon</a:t>
                </a:r>
              </a:p>
            </p:txBody>
          </p:sp>
        </p:grpSp>
      </p:grpSp>
      <p:grpSp>
        <p:nvGrpSpPr>
          <p:cNvPr id="58380" name="Group 12"/>
          <p:cNvGrpSpPr>
            <a:grpSpLocks/>
          </p:cNvGrpSpPr>
          <p:nvPr/>
        </p:nvGrpSpPr>
        <p:grpSpPr bwMode="auto">
          <a:xfrm>
            <a:off x="4438650" y="1795463"/>
            <a:ext cx="4491038" cy="2670175"/>
            <a:chOff x="0" y="0"/>
            <a:chExt cx="4024" cy="2392"/>
          </a:xfrm>
        </p:grpSpPr>
        <p:sp>
          <p:nvSpPr>
            <p:cNvPr id="163865" name="AutoShape 13"/>
            <p:cNvSpPr>
              <a:spLocks/>
            </p:cNvSpPr>
            <p:nvPr/>
          </p:nvSpPr>
          <p:spPr bwMode="auto">
            <a:xfrm>
              <a:off x="2264" y="0"/>
              <a:ext cx="1760" cy="640"/>
            </a:xfrm>
            <a:prstGeom prst="roundRect">
              <a:avLst>
                <a:gd name="adj" fmla="val 18750"/>
              </a:avLst>
            </a:prstGeom>
            <a:solidFill>
              <a:srgbClr val="FE49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smtClean="0">
                  <a:solidFill>
                    <a:srgbClr val="FFFFF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the position of the surface peak</a:t>
              </a:r>
            </a:p>
          </p:txBody>
        </p:sp>
        <p:grpSp>
          <p:nvGrpSpPr>
            <p:cNvPr id="163866" name="Group 14"/>
            <p:cNvGrpSpPr>
              <a:grpSpLocks/>
            </p:cNvGrpSpPr>
            <p:nvPr/>
          </p:nvGrpSpPr>
          <p:grpSpPr bwMode="auto">
            <a:xfrm>
              <a:off x="0" y="1720"/>
              <a:ext cx="1032" cy="672"/>
              <a:chOff x="0" y="0"/>
              <a:chExt cx="1032" cy="672"/>
            </a:xfrm>
          </p:grpSpPr>
          <p:sp>
            <p:nvSpPr>
              <p:cNvPr id="163867" name="AutoShape 15"/>
              <p:cNvSpPr>
                <a:spLocks/>
              </p:cNvSpPr>
              <p:nvPr/>
            </p:nvSpPr>
            <p:spPr bwMode="auto">
              <a:xfrm rot="16200000" flipH="1">
                <a:off x="576" y="216"/>
                <a:ext cx="672" cy="240"/>
              </a:xfrm>
              <a:prstGeom prst="rightArrow">
                <a:avLst>
                  <a:gd name="adj1" fmla="val 42222"/>
                  <a:gd name="adj2" fmla="val 107787"/>
                </a:avLst>
              </a:prstGeom>
              <a:solidFill>
                <a:srgbClr val="FE4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63868" name="AutoShape 16"/>
              <p:cNvSpPr>
                <a:spLocks/>
              </p:cNvSpPr>
              <p:nvPr/>
            </p:nvSpPr>
            <p:spPr bwMode="auto">
              <a:xfrm>
                <a:off x="0" y="216"/>
                <a:ext cx="800" cy="44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FF2712"/>
                    </a:solidFill>
                    <a:latin typeface="Helvetica Neue" charset="0"/>
                    <a:ea typeface="ＭＳ Ｐゴシック" charset="0"/>
                    <a:cs typeface="Helvetica Neue" charset="0"/>
                    <a:sym typeface="Helvetica Neue" charset="0"/>
                  </a:rPr>
                  <a:t>Surface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FF2712"/>
                    </a:solidFill>
                    <a:latin typeface="Helvetica Neue" charset="0"/>
                    <a:ea typeface="ＭＳ Ｐゴシック" charset="0"/>
                    <a:cs typeface="Helvetica Neue" charset="0"/>
                    <a:sym typeface="Helvetica Neue" charset="0"/>
                  </a:rPr>
                  <a:t>plasmon</a:t>
                </a:r>
              </a:p>
            </p:txBody>
          </p:sp>
        </p:grpSp>
      </p:grpSp>
      <p:grpSp>
        <p:nvGrpSpPr>
          <p:cNvPr id="58385" name="Group 17"/>
          <p:cNvGrpSpPr>
            <a:grpSpLocks/>
          </p:cNvGrpSpPr>
          <p:nvPr/>
        </p:nvGrpSpPr>
        <p:grpSpPr bwMode="auto">
          <a:xfrm>
            <a:off x="3803650" y="2884488"/>
            <a:ext cx="5126038" cy="2473325"/>
            <a:chOff x="0" y="0"/>
            <a:chExt cx="4592" cy="2216"/>
          </a:xfrm>
        </p:grpSpPr>
        <p:sp>
          <p:nvSpPr>
            <p:cNvPr id="163861" name="AutoShape 18"/>
            <p:cNvSpPr>
              <a:spLocks/>
            </p:cNvSpPr>
            <p:nvPr/>
          </p:nvSpPr>
          <p:spPr bwMode="auto">
            <a:xfrm>
              <a:off x="2832" y="0"/>
              <a:ext cx="1760" cy="640"/>
            </a:xfrm>
            <a:prstGeom prst="roundRect">
              <a:avLst>
                <a:gd name="adj" fmla="val 18750"/>
              </a:avLst>
            </a:prstGeom>
            <a:solidFill>
              <a:srgbClr val="2E6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smtClean="0">
                  <a:solidFill>
                    <a:srgbClr val="FFFFF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the additional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smtClean="0">
                  <a:solidFill>
                    <a:srgbClr val="FFFFF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extra peak</a:t>
              </a:r>
            </a:p>
          </p:txBody>
        </p:sp>
        <p:grpSp>
          <p:nvGrpSpPr>
            <p:cNvPr id="163862" name="Group 19"/>
            <p:cNvGrpSpPr>
              <a:grpSpLocks/>
            </p:cNvGrpSpPr>
            <p:nvPr/>
          </p:nvGrpSpPr>
          <p:grpSpPr bwMode="auto">
            <a:xfrm>
              <a:off x="0" y="1496"/>
              <a:ext cx="920" cy="720"/>
              <a:chOff x="0" y="0"/>
              <a:chExt cx="920" cy="720"/>
            </a:xfrm>
          </p:grpSpPr>
          <p:sp>
            <p:nvSpPr>
              <p:cNvPr id="163863" name="AutoShape 20"/>
              <p:cNvSpPr>
                <a:spLocks/>
              </p:cNvSpPr>
              <p:nvPr/>
            </p:nvSpPr>
            <p:spPr bwMode="auto">
              <a:xfrm rot="16200000" flipH="1">
                <a:off x="464" y="264"/>
                <a:ext cx="672" cy="240"/>
              </a:xfrm>
              <a:prstGeom prst="rightArrow">
                <a:avLst>
                  <a:gd name="adj1" fmla="val 42222"/>
                  <a:gd name="adj2" fmla="val 107787"/>
                </a:avLst>
              </a:prstGeom>
              <a:solidFill>
                <a:srgbClr val="2E6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63864" name="AutoShape 21"/>
              <p:cNvSpPr>
                <a:spLocks/>
              </p:cNvSpPr>
              <p:nvPr/>
            </p:nvSpPr>
            <p:spPr bwMode="auto">
              <a:xfrm>
                <a:off x="0" y="0"/>
                <a:ext cx="800" cy="44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44FE"/>
                    </a:solidFill>
                    <a:latin typeface="Helvetica Neue" charset="0"/>
                    <a:ea typeface="ＭＳ Ｐゴシック" charset="0"/>
                    <a:cs typeface="Helvetica Neue" charset="0"/>
                    <a:sym typeface="Helvetica Neue" charset="0"/>
                  </a:rPr>
                  <a:t>Extra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44FE"/>
                    </a:solidFill>
                    <a:latin typeface="Helvetica Neue" charset="0"/>
                    <a:ea typeface="ＭＳ Ｐゴシック" charset="0"/>
                    <a:cs typeface="Helvetica Neue" charset="0"/>
                    <a:sym typeface="Helvetica Neue" charset="0"/>
                  </a:rPr>
                  <a:t>Peak</a:t>
                </a:r>
              </a:p>
            </p:txBody>
          </p:sp>
        </p:grpSp>
      </p:grpSp>
      <p:grpSp>
        <p:nvGrpSpPr>
          <p:cNvPr id="163850" name="Group 22"/>
          <p:cNvGrpSpPr>
            <a:grpSpLocks/>
          </p:cNvGrpSpPr>
          <p:nvPr/>
        </p:nvGrpSpPr>
        <p:grpSpPr bwMode="auto">
          <a:xfrm>
            <a:off x="6099175" y="4510088"/>
            <a:ext cx="1027113" cy="820737"/>
            <a:chOff x="0" y="0"/>
            <a:chExt cx="920" cy="736"/>
          </a:xfrm>
        </p:grpSpPr>
        <p:sp>
          <p:nvSpPr>
            <p:cNvPr id="163859" name="AutoShape 23"/>
            <p:cNvSpPr>
              <a:spLocks/>
            </p:cNvSpPr>
            <p:nvPr/>
          </p:nvSpPr>
          <p:spPr bwMode="auto">
            <a:xfrm rot="16200000" flipH="1">
              <a:off x="-216" y="280"/>
              <a:ext cx="671" cy="240"/>
            </a:xfrm>
            <a:prstGeom prst="rightArrow">
              <a:avLst>
                <a:gd name="adj1" fmla="val 42222"/>
                <a:gd name="adj2" fmla="val 107627"/>
              </a:avLst>
            </a:prstGeom>
            <a:solidFill>
              <a:srgbClr val="7F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000" smtClean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63860" name="AutoShape 24"/>
            <p:cNvSpPr>
              <a:spLocks/>
            </p:cNvSpPr>
            <p:nvPr/>
          </p:nvSpPr>
          <p:spPr bwMode="auto">
            <a:xfrm>
              <a:off x="120" y="0"/>
              <a:ext cx="800" cy="44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8500A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Bulk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8500AF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plasmon</a:t>
              </a:r>
            </a:p>
          </p:txBody>
        </p:sp>
      </p:grpSp>
      <p:sp>
        <p:nvSpPr>
          <p:cNvPr id="163851" name="Rectangle 25"/>
          <p:cNvSpPr>
            <a:spLocks/>
          </p:cNvSpPr>
          <p:nvPr/>
        </p:nvSpPr>
        <p:spPr bwMode="auto">
          <a:xfrm rot="-5400000">
            <a:off x="-570706" y="2401094"/>
            <a:ext cx="1604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 (arb.u.)</a:t>
            </a:r>
          </a:p>
        </p:txBody>
      </p:sp>
      <p:sp>
        <p:nvSpPr>
          <p:cNvPr id="163852" name="Rectangle 26"/>
          <p:cNvSpPr>
            <a:spLocks/>
          </p:cNvSpPr>
          <p:nvPr/>
        </p:nvSpPr>
        <p:spPr bwMode="auto">
          <a:xfrm>
            <a:off x="1531938" y="5797550"/>
            <a:ext cx="1108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63853" name="Rectangle 27"/>
          <p:cNvSpPr>
            <a:spLocks/>
          </p:cNvSpPr>
          <p:nvPr/>
        </p:nvSpPr>
        <p:spPr bwMode="auto">
          <a:xfrm>
            <a:off x="4724400" y="5795963"/>
            <a:ext cx="11064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63854" name="Rectangle 28"/>
          <p:cNvSpPr>
            <a:spLocks/>
          </p:cNvSpPr>
          <p:nvPr/>
        </p:nvSpPr>
        <p:spPr bwMode="auto">
          <a:xfrm rot="-5400000">
            <a:off x="-570706" y="4544219"/>
            <a:ext cx="1604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 (arb.u.)</a:t>
            </a:r>
          </a:p>
        </p:txBody>
      </p:sp>
      <p:pic>
        <p:nvPicPr>
          <p:cNvPr id="163855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470025"/>
            <a:ext cx="15176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1473200"/>
            <a:ext cx="15192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7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714750"/>
            <a:ext cx="15176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8" name="Picture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711575"/>
            <a:ext cx="15176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F56A17-D5E6-6C45-993A-A2B8F750FAA3}" type="slidenum">
              <a:rPr lang="en-US"/>
              <a:pPr>
                <a:defRPr/>
              </a:pPr>
              <a:t>71</a:t>
            </a:fld>
            <a:endParaRPr lang="en-US"/>
          </a:p>
        </p:txBody>
      </p:sp>
      <p:pic>
        <p:nvPicPr>
          <p:cNvPr id="1648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419475"/>
            <a:ext cx="35798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/>
              <a:t>Previous Theoretical Results for </a:t>
            </a:r>
            <a:r>
              <a:rPr lang="en-US" sz="2400" smtClean="0">
                <a:solidFill>
                  <a:srgbClr val="0044FE"/>
                </a:solidFill>
              </a:rPr>
              <a:t>Free-standing Thin Film</a:t>
            </a:r>
            <a:r>
              <a:rPr lang="en-US" sz="2400" smtClean="0"/>
              <a:t>:</a:t>
            </a:r>
            <a:br>
              <a:rPr lang="en-US" sz="2400" smtClean="0"/>
            </a:br>
            <a:r>
              <a:rPr lang="en-US" sz="2400" smtClean="0"/>
              <a:t>Thickness Dependence of Plasmon in Thin Films</a:t>
            </a:r>
          </a:p>
        </p:txBody>
      </p:sp>
      <p:grpSp>
        <p:nvGrpSpPr>
          <p:cNvPr id="164868" name="Group 3"/>
          <p:cNvGrpSpPr>
            <a:grpSpLocks/>
          </p:cNvGrpSpPr>
          <p:nvPr/>
        </p:nvGrpSpPr>
        <p:grpSpPr bwMode="auto">
          <a:xfrm>
            <a:off x="4881563" y="1524000"/>
            <a:ext cx="3922712" cy="5200650"/>
            <a:chOff x="0" y="0"/>
            <a:chExt cx="3513" cy="4657"/>
          </a:xfrm>
        </p:grpSpPr>
        <p:pic>
          <p:nvPicPr>
            <p:cNvPr id="1649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32"/>
              <a:ext cx="3497" cy="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901" name="Group 5"/>
            <p:cNvGrpSpPr>
              <a:grpSpLocks/>
            </p:cNvGrpSpPr>
            <p:nvPr/>
          </p:nvGrpSpPr>
          <p:grpSpPr bwMode="auto">
            <a:xfrm>
              <a:off x="2622" y="1190"/>
              <a:ext cx="359" cy="726"/>
              <a:chOff x="0" y="0"/>
              <a:chExt cx="359" cy="726"/>
            </a:xfrm>
          </p:grpSpPr>
          <p:grpSp>
            <p:nvGrpSpPr>
              <p:cNvPr id="164926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359" cy="726"/>
                <a:chOff x="0" y="0"/>
                <a:chExt cx="359" cy="726"/>
              </a:xfrm>
            </p:grpSpPr>
            <p:grpSp>
              <p:nvGrpSpPr>
                <p:cNvPr id="164950" name="Group 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59" cy="460"/>
                  <a:chOff x="0" y="0"/>
                  <a:chExt cx="359" cy="460"/>
                </a:xfrm>
              </p:grpSpPr>
              <p:sp>
                <p:nvSpPr>
                  <p:cNvPr id="164957" name="Oval 8"/>
                  <p:cNvSpPr>
                    <a:spLocks/>
                  </p:cNvSpPr>
                  <p:nvPr/>
                </p:nvSpPr>
                <p:spPr bwMode="auto">
                  <a:xfrm>
                    <a:off x="107" y="0"/>
                    <a:ext cx="143" cy="200"/>
                  </a:xfrm>
                  <a:prstGeom prst="ellipse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58" name="Oval 9"/>
                  <p:cNvSpPr>
                    <a:spLocks/>
                  </p:cNvSpPr>
                  <p:nvPr/>
                </p:nvSpPr>
                <p:spPr bwMode="auto">
                  <a:xfrm>
                    <a:off x="107" y="260"/>
                    <a:ext cx="143" cy="2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59" name="Rectangle 10"/>
                  <p:cNvSpPr>
                    <a:spLocks/>
                  </p:cNvSpPr>
                  <p:nvPr/>
                </p:nvSpPr>
                <p:spPr bwMode="auto">
                  <a:xfrm>
                    <a:off x="107" y="170"/>
                    <a:ext cx="143" cy="130"/>
                  </a:xfrm>
                  <a:prstGeom prst="rect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60" name="Oval 11"/>
                  <p:cNvSpPr>
                    <a:spLocks/>
                  </p:cNvSpPr>
                  <p:nvPr/>
                </p:nvSpPr>
                <p:spPr bwMode="auto">
                  <a:xfrm>
                    <a:off x="0" y="130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61" name="Oval 12"/>
                  <p:cNvSpPr>
                    <a:spLocks/>
                  </p:cNvSpPr>
                  <p:nvPr/>
                </p:nvSpPr>
                <p:spPr bwMode="auto">
                  <a:xfrm>
                    <a:off x="216" y="128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</p:grpSp>
            <p:grpSp>
              <p:nvGrpSpPr>
                <p:cNvPr id="164951" name="Group 13"/>
                <p:cNvGrpSpPr>
                  <a:grpSpLocks/>
                </p:cNvGrpSpPr>
                <p:nvPr/>
              </p:nvGrpSpPr>
              <p:grpSpPr bwMode="auto">
                <a:xfrm>
                  <a:off x="0" y="266"/>
                  <a:ext cx="359" cy="460"/>
                  <a:chOff x="0" y="0"/>
                  <a:chExt cx="359" cy="460"/>
                </a:xfrm>
              </p:grpSpPr>
              <p:sp>
                <p:nvSpPr>
                  <p:cNvPr id="164952" name="Oval 14"/>
                  <p:cNvSpPr>
                    <a:spLocks/>
                  </p:cNvSpPr>
                  <p:nvPr/>
                </p:nvSpPr>
                <p:spPr bwMode="auto">
                  <a:xfrm>
                    <a:off x="107" y="0"/>
                    <a:ext cx="143" cy="200"/>
                  </a:xfrm>
                  <a:prstGeom prst="ellipse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53" name="Oval 15"/>
                  <p:cNvSpPr>
                    <a:spLocks/>
                  </p:cNvSpPr>
                  <p:nvPr/>
                </p:nvSpPr>
                <p:spPr bwMode="auto">
                  <a:xfrm>
                    <a:off x="107" y="260"/>
                    <a:ext cx="143" cy="200"/>
                  </a:xfrm>
                  <a:prstGeom prst="ellipse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54" name="Rectangle 16"/>
                  <p:cNvSpPr>
                    <a:spLocks/>
                  </p:cNvSpPr>
                  <p:nvPr/>
                </p:nvSpPr>
                <p:spPr bwMode="auto">
                  <a:xfrm>
                    <a:off x="107" y="170"/>
                    <a:ext cx="143" cy="130"/>
                  </a:xfrm>
                  <a:prstGeom prst="rect">
                    <a:avLst/>
                  </a:prstGeom>
                  <a:solidFill>
                    <a:srgbClr val="6293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55" name="Oval 17"/>
                  <p:cNvSpPr>
                    <a:spLocks/>
                  </p:cNvSpPr>
                  <p:nvPr/>
                </p:nvSpPr>
                <p:spPr bwMode="auto">
                  <a:xfrm>
                    <a:off x="0" y="130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56" name="Oval 18"/>
                  <p:cNvSpPr>
                    <a:spLocks/>
                  </p:cNvSpPr>
                  <p:nvPr/>
                </p:nvSpPr>
                <p:spPr bwMode="auto">
                  <a:xfrm>
                    <a:off x="216" y="128"/>
                    <a:ext cx="143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</p:grpSp>
          </p:grpSp>
          <p:sp>
            <p:nvSpPr>
              <p:cNvPr id="164927" name="Rectangle 19"/>
              <p:cNvSpPr>
                <a:spLocks/>
              </p:cNvSpPr>
              <p:nvPr/>
            </p:nvSpPr>
            <p:spPr bwMode="auto">
              <a:xfrm>
                <a:off x="128" y="4"/>
                <a:ext cx="102" cy="71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grpSp>
            <p:nvGrpSpPr>
              <p:cNvPr id="164928" name="Group 20"/>
              <p:cNvGrpSpPr>
                <a:grpSpLocks/>
              </p:cNvGrpSpPr>
              <p:nvPr/>
            </p:nvGrpSpPr>
            <p:grpSpPr bwMode="auto">
              <a:xfrm>
                <a:off x="5" y="200"/>
                <a:ext cx="80" cy="320"/>
                <a:chOff x="0" y="0"/>
                <a:chExt cx="80" cy="320"/>
              </a:xfrm>
            </p:grpSpPr>
            <p:grpSp>
              <p:nvGrpSpPr>
                <p:cNvPr id="164944" name="Group 2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0" cy="71"/>
                  <a:chOff x="0" y="0"/>
                  <a:chExt cx="80" cy="71"/>
                </a:xfrm>
              </p:grpSpPr>
              <p:sp>
                <p:nvSpPr>
                  <p:cNvPr id="164948" name="Rectangle 22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49" name="AutoShape 23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4945" name="Group 24"/>
                <p:cNvGrpSpPr>
                  <a:grpSpLocks/>
                </p:cNvGrpSpPr>
                <p:nvPr/>
              </p:nvGrpSpPr>
              <p:grpSpPr bwMode="auto">
                <a:xfrm>
                  <a:off x="0" y="248"/>
                  <a:ext cx="80" cy="72"/>
                  <a:chOff x="0" y="0"/>
                  <a:chExt cx="80" cy="71"/>
                </a:xfrm>
              </p:grpSpPr>
              <p:sp>
                <p:nvSpPr>
                  <p:cNvPr id="164946" name="Rectangle 25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47" name="AutoShape 26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grpSp>
            <p:nvGrpSpPr>
              <p:cNvPr id="164929" name="Group 27"/>
              <p:cNvGrpSpPr>
                <a:grpSpLocks/>
              </p:cNvGrpSpPr>
              <p:nvPr/>
            </p:nvGrpSpPr>
            <p:grpSpPr bwMode="auto">
              <a:xfrm>
                <a:off x="262" y="200"/>
                <a:ext cx="81" cy="320"/>
                <a:chOff x="0" y="0"/>
                <a:chExt cx="80" cy="320"/>
              </a:xfrm>
            </p:grpSpPr>
            <p:grpSp>
              <p:nvGrpSpPr>
                <p:cNvPr id="164938" name="Group 2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0" cy="71"/>
                  <a:chOff x="0" y="0"/>
                  <a:chExt cx="80" cy="71"/>
                </a:xfrm>
              </p:grpSpPr>
              <p:sp>
                <p:nvSpPr>
                  <p:cNvPr id="164942" name="Rectangle 29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43" name="AutoShape 30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4939" name="Group 31"/>
                <p:cNvGrpSpPr>
                  <a:grpSpLocks/>
                </p:cNvGrpSpPr>
                <p:nvPr/>
              </p:nvGrpSpPr>
              <p:grpSpPr bwMode="auto">
                <a:xfrm>
                  <a:off x="0" y="248"/>
                  <a:ext cx="80" cy="72"/>
                  <a:chOff x="0" y="0"/>
                  <a:chExt cx="80" cy="71"/>
                </a:xfrm>
              </p:grpSpPr>
              <p:sp>
                <p:nvSpPr>
                  <p:cNvPr id="164940" name="Rectangle 32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80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41" name="AutoShape 33"/>
                  <p:cNvSpPr>
                    <a:spLocks/>
                  </p:cNvSpPr>
                  <p:nvPr/>
                </p:nvSpPr>
                <p:spPr bwMode="auto">
                  <a:xfrm rot="-5400000">
                    <a:off x="4" y="25"/>
                    <a:ext cx="72" cy="2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grpSp>
            <p:nvGrpSpPr>
              <p:cNvPr id="164930" name="Group 34"/>
              <p:cNvGrpSpPr>
                <a:grpSpLocks/>
              </p:cNvGrpSpPr>
              <p:nvPr/>
            </p:nvGrpSpPr>
            <p:grpSpPr bwMode="auto">
              <a:xfrm>
                <a:off x="5" y="71"/>
                <a:ext cx="80" cy="563"/>
                <a:chOff x="0" y="0"/>
                <a:chExt cx="80" cy="562"/>
              </a:xfrm>
            </p:grpSpPr>
            <p:sp>
              <p:nvSpPr>
                <p:cNvPr id="164935" name="Rectangle 35"/>
                <p:cNvSpPr>
                  <a:spLocks/>
                </p:cNvSpPr>
                <p:nvPr/>
              </p:nvSpPr>
              <p:spPr bwMode="auto">
                <a:xfrm>
                  <a:off x="0" y="272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36" name="Rectangle 36"/>
                <p:cNvSpPr>
                  <a:spLocks/>
                </p:cNvSpPr>
                <p:nvPr/>
              </p:nvSpPr>
              <p:spPr bwMode="auto">
                <a:xfrm>
                  <a:off x="0" y="544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37" name="Rectangle 37"/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7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64931" name="Group 38"/>
              <p:cNvGrpSpPr>
                <a:grpSpLocks/>
              </p:cNvGrpSpPr>
              <p:nvPr/>
            </p:nvGrpSpPr>
            <p:grpSpPr bwMode="auto">
              <a:xfrm>
                <a:off x="273" y="76"/>
                <a:ext cx="81" cy="563"/>
                <a:chOff x="0" y="0"/>
                <a:chExt cx="80" cy="562"/>
              </a:xfrm>
            </p:grpSpPr>
            <p:sp>
              <p:nvSpPr>
                <p:cNvPr id="164932" name="Rectangle 39"/>
                <p:cNvSpPr>
                  <a:spLocks/>
                </p:cNvSpPr>
                <p:nvPr/>
              </p:nvSpPr>
              <p:spPr bwMode="auto">
                <a:xfrm>
                  <a:off x="0" y="272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33" name="Rectangle 40"/>
                <p:cNvSpPr>
                  <a:spLocks/>
                </p:cNvSpPr>
                <p:nvPr/>
              </p:nvSpPr>
              <p:spPr bwMode="auto">
                <a:xfrm>
                  <a:off x="0" y="544"/>
                  <a:ext cx="80" cy="18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34" name="Rectangle 41"/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7"/>
                </a:xfrm>
                <a:prstGeom prst="rect">
                  <a:avLst/>
                </a:pr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</p:grpSp>
        <p:grpSp>
          <p:nvGrpSpPr>
            <p:cNvPr id="164902" name="Group 42"/>
            <p:cNvGrpSpPr>
              <a:grpSpLocks/>
            </p:cNvGrpSpPr>
            <p:nvPr/>
          </p:nvGrpSpPr>
          <p:grpSpPr bwMode="auto">
            <a:xfrm>
              <a:off x="2622" y="0"/>
              <a:ext cx="359" cy="718"/>
              <a:chOff x="0" y="0"/>
              <a:chExt cx="359" cy="718"/>
            </a:xfrm>
          </p:grpSpPr>
          <p:grpSp>
            <p:nvGrpSpPr>
              <p:cNvPr id="164905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359" cy="718"/>
                <a:chOff x="0" y="0"/>
                <a:chExt cx="359" cy="718"/>
              </a:xfrm>
            </p:grpSpPr>
            <p:sp>
              <p:nvSpPr>
                <p:cNvPr id="164920" name="Oval 44"/>
                <p:cNvSpPr>
                  <a:spLocks/>
                </p:cNvSpPr>
                <p:nvPr/>
              </p:nvSpPr>
              <p:spPr bwMode="auto">
                <a:xfrm>
                  <a:off x="92" y="0"/>
                  <a:ext cx="189" cy="261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21" name="Oval 45"/>
                <p:cNvSpPr>
                  <a:spLocks/>
                </p:cNvSpPr>
                <p:nvPr/>
              </p:nvSpPr>
              <p:spPr bwMode="auto">
                <a:xfrm>
                  <a:off x="170" y="0"/>
                  <a:ext cx="189" cy="2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22" name="Oval 46"/>
                <p:cNvSpPr>
                  <a:spLocks/>
                </p:cNvSpPr>
                <p:nvPr/>
              </p:nvSpPr>
              <p:spPr bwMode="auto">
                <a:xfrm>
                  <a:off x="73" y="225"/>
                  <a:ext cx="190" cy="262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23" name="Oval 47"/>
                <p:cNvSpPr>
                  <a:spLocks/>
                </p:cNvSpPr>
                <p:nvPr/>
              </p:nvSpPr>
              <p:spPr bwMode="auto">
                <a:xfrm>
                  <a:off x="0" y="235"/>
                  <a:ext cx="189" cy="2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24" name="Oval 48"/>
                <p:cNvSpPr>
                  <a:spLocks/>
                </p:cNvSpPr>
                <p:nvPr/>
              </p:nvSpPr>
              <p:spPr bwMode="auto">
                <a:xfrm>
                  <a:off x="103" y="457"/>
                  <a:ext cx="190" cy="261"/>
                </a:xfrm>
                <a:prstGeom prst="ellipse">
                  <a:avLst/>
                </a:prstGeom>
                <a:solidFill>
                  <a:srgbClr val="629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164925" name="Oval 49"/>
                <p:cNvSpPr>
                  <a:spLocks/>
                </p:cNvSpPr>
                <p:nvPr/>
              </p:nvSpPr>
              <p:spPr bwMode="auto">
                <a:xfrm>
                  <a:off x="168" y="452"/>
                  <a:ext cx="190" cy="26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000" smtClean="0">
                    <a:solidFill>
                      <a:srgbClr val="000000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sp>
            <p:nvSpPr>
              <p:cNvPr id="164906" name="Rectangle 50"/>
              <p:cNvSpPr>
                <a:spLocks/>
              </p:cNvSpPr>
              <p:nvPr/>
            </p:nvSpPr>
            <p:spPr bwMode="auto">
              <a:xfrm>
                <a:off x="132" y="9"/>
                <a:ext cx="81" cy="70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64907" name="Rectangle 51"/>
              <p:cNvSpPr>
                <a:spLocks/>
              </p:cNvSpPr>
              <p:nvPr/>
            </p:nvSpPr>
            <p:spPr bwMode="auto">
              <a:xfrm>
                <a:off x="294" y="345"/>
                <a:ext cx="64" cy="17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64908" name="Rectangle 52"/>
              <p:cNvSpPr>
                <a:spLocks/>
              </p:cNvSpPr>
              <p:nvPr/>
            </p:nvSpPr>
            <p:spPr bwMode="auto">
              <a:xfrm>
                <a:off x="0" y="591"/>
                <a:ext cx="63" cy="17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164909" name="Rectangle 53"/>
              <p:cNvSpPr>
                <a:spLocks/>
              </p:cNvSpPr>
              <p:nvPr/>
            </p:nvSpPr>
            <p:spPr bwMode="auto">
              <a:xfrm>
                <a:off x="0" y="104"/>
                <a:ext cx="63" cy="17"/>
              </a:xfrm>
              <a:prstGeom prst="rect">
                <a:avLst/>
              </a:pr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smtClean="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grpSp>
            <p:nvGrpSpPr>
              <p:cNvPr id="164910" name="Group 54"/>
              <p:cNvGrpSpPr>
                <a:grpSpLocks/>
              </p:cNvGrpSpPr>
              <p:nvPr/>
            </p:nvGrpSpPr>
            <p:grpSpPr bwMode="auto">
              <a:xfrm>
                <a:off x="4" y="75"/>
                <a:ext cx="328" cy="558"/>
                <a:chOff x="0" y="0"/>
                <a:chExt cx="328" cy="558"/>
              </a:xfrm>
            </p:grpSpPr>
            <p:grpSp>
              <p:nvGrpSpPr>
                <p:cNvPr id="164911" name="Group 55"/>
                <p:cNvGrpSpPr>
                  <a:grpSpLocks/>
                </p:cNvGrpSpPr>
                <p:nvPr/>
              </p:nvGrpSpPr>
              <p:grpSpPr bwMode="auto">
                <a:xfrm>
                  <a:off x="0" y="245"/>
                  <a:ext cx="63" cy="71"/>
                  <a:chOff x="0" y="0"/>
                  <a:chExt cx="63" cy="70"/>
                </a:xfrm>
              </p:grpSpPr>
              <p:sp>
                <p:nvSpPr>
                  <p:cNvPr id="164918" name="Rectangle 56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63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19" name="AutoShape 57"/>
                  <p:cNvSpPr>
                    <a:spLocks/>
                  </p:cNvSpPr>
                  <p:nvPr/>
                </p:nvSpPr>
                <p:spPr bwMode="auto">
                  <a:xfrm rot="-5400000">
                    <a:off x="-3" y="27"/>
                    <a:ext cx="70" cy="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4912" name="Group 58"/>
                <p:cNvGrpSpPr>
                  <a:grpSpLocks/>
                </p:cNvGrpSpPr>
                <p:nvPr/>
              </p:nvGrpSpPr>
              <p:grpSpPr bwMode="auto">
                <a:xfrm>
                  <a:off x="264" y="487"/>
                  <a:ext cx="64" cy="71"/>
                  <a:chOff x="0" y="0"/>
                  <a:chExt cx="63" cy="70"/>
                </a:xfrm>
              </p:grpSpPr>
              <p:sp>
                <p:nvSpPr>
                  <p:cNvPr id="164916" name="Rectangle 59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63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17" name="AutoShape 60"/>
                  <p:cNvSpPr>
                    <a:spLocks/>
                  </p:cNvSpPr>
                  <p:nvPr/>
                </p:nvSpPr>
                <p:spPr bwMode="auto">
                  <a:xfrm rot="-5400000">
                    <a:off x="-3" y="27"/>
                    <a:ext cx="70" cy="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4913" name="Group 61"/>
                <p:cNvGrpSpPr>
                  <a:grpSpLocks/>
                </p:cNvGrpSpPr>
                <p:nvPr/>
              </p:nvGrpSpPr>
              <p:grpSpPr bwMode="auto">
                <a:xfrm>
                  <a:off x="242" y="0"/>
                  <a:ext cx="64" cy="70"/>
                  <a:chOff x="0" y="0"/>
                  <a:chExt cx="63" cy="70"/>
                </a:xfrm>
              </p:grpSpPr>
              <p:sp>
                <p:nvSpPr>
                  <p:cNvPr id="164914" name="Rectangle 62"/>
                  <p:cNvSpPr>
                    <a:spLocks/>
                  </p:cNvSpPr>
                  <p:nvPr/>
                </p:nvSpPr>
                <p:spPr bwMode="auto">
                  <a:xfrm>
                    <a:off x="0" y="26"/>
                    <a:ext cx="63" cy="18"/>
                  </a:xfrm>
                  <a:prstGeom prst="rect">
                    <a:avLst/>
                  </a:pr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000" smtClean="0">
                      <a:solidFill>
                        <a:srgbClr val="000000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  <a:sym typeface="Helvetica Neue Light" charset="0"/>
                    </a:endParaRPr>
                  </a:p>
                </p:txBody>
              </p:sp>
              <p:sp>
                <p:nvSpPr>
                  <p:cNvPr id="164915" name="AutoShape 63"/>
                  <p:cNvSpPr>
                    <a:spLocks/>
                  </p:cNvSpPr>
                  <p:nvPr/>
                </p:nvSpPr>
                <p:spPr bwMode="auto">
                  <a:xfrm rot="-5400000">
                    <a:off x="-3" y="27"/>
                    <a:ext cx="70" cy="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0 h 21600"/>
                      <a:gd name="T4" fmla="*/ 21600 w 21600"/>
                      <a:gd name="T5" fmla="*/ 21600 h 21600"/>
                      <a:gd name="T6" fmla="*/ 0 w 21600"/>
                      <a:gd name="T7" fmla="*/ 21600 h 21600"/>
                      <a:gd name="T8" fmla="*/ 0 w 21600"/>
                      <a:gd name="T9" fmla="*/ 0 h 21600"/>
                      <a:gd name="T10" fmla="*/ 0 w 21600"/>
                      <a:gd name="T11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</a:path>
                    </a:pathLst>
                  </a:custGeom>
                  <a:solidFill>
                    <a:srgbClr val="3434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164903" name="AutoShape 64"/>
            <p:cNvSpPr>
              <a:spLocks/>
            </p:cNvSpPr>
            <p:nvPr/>
          </p:nvSpPr>
          <p:spPr bwMode="auto">
            <a:xfrm rot="-5400000">
              <a:off x="-452" y="968"/>
              <a:ext cx="1175" cy="27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smtClean="0">
                  <a:solidFill>
                    <a:srgbClr val="343434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Energy (eV)</a:t>
              </a:r>
            </a:p>
          </p:txBody>
        </p:sp>
        <p:sp>
          <p:nvSpPr>
            <p:cNvPr id="164904" name="AutoShape 65"/>
            <p:cNvSpPr>
              <a:spLocks/>
            </p:cNvSpPr>
            <p:nvPr/>
          </p:nvSpPr>
          <p:spPr bwMode="auto">
            <a:xfrm rot="-5400000">
              <a:off x="-624" y="3150"/>
              <a:ext cx="1519" cy="27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smtClean="0">
                  <a:solidFill>
                    <a:srgbClr val="343434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Linewidth (eV)</a:t>
              </a:r>
            </a:p>
          </p:txBody>
        </p:sp>
      </p:grpSp>
      <p:sp>
        <p:nvSpPr>
          <p:cNvPr id="164869" name="AutoShape 66"/>
          <p:cNvSpPr>
            <a:spLocks/>
          </p:cNvSpPr>
          <p:nvPr/>
        </p:nvSpPr>
        <p:spPr bwMode="auto">
          <a:xfrm rot="-5400000">
            <a:off x="2616200" y="4330700"/>
            <a:ext cx="2349500" cy="438150"/>
          </a:xfrm>
          <a:prstGeom prst="rightArrow">
            <a:avLst>
              <a:gd name="adj1" fmla="val 48148"/>
              <a:gd name="adj2" fmla="val 110101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smtClean="0">
                <a:solidFill>
                  <a:srgbClr val="000000"/>
                </a:solidFill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270</a:t>
            </a:r>
          </a:p>
        </p:txBody>
      </p:sp>
      <p:sp>
        <p:nvSpPr>
          <p:cNvPr id="164870" name="Rectangle 67"/>
          <p:cNvSpPr>
            <a:spLocks/>
          </p:cNvSpPr>
          <p:nvPr/>
        </p:nvSpPr>
        <p:spPr bwMode="auto">
          <a:xfrm rot="5400000">
            <a:off x="2858294" y="4588669"/>
            <a:ext cx="19002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thickness increasing</a:t>
            </a:r>
          </a:p>
        </p:txBody>
      </p:sp>
      <p:sp>
        <p:nvSpPr>
          <p:cNvPr id="164871" name="Rectangle 68"/>
          <p:cNvSpPr>
            <a:spLocks/>
          </p:cNvSpPr>
          <p:nvPr/>
        </p:nvSpPr>
        <p:spPr bwMode="auto">
          <a:xfrm rot="-5400000">
            <a:off x="884238" y="1652588"/>
            <a:ext cx="660400" cy="1758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64872" name="Picture 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463" y="2154238"/>
            <a:ext cx="1905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3" name="Picture 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875" y="2773363"/>
            <a:ext cx="1905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4" name="Rectangle 71"/>
          <p:cNvSpPr>
            <a:spLocks/>
          </p:cNvSpPr>
          <p:nvPr/>
        </p:nvSpPr>
        <p:spPr bwMode="auto">
          <a:xfrm>
            <a:off x="620713" y="2465388"/>
            <a:ext cx="9858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interacting</a:t>
            </a:r>
          </a:p>
        </p:txBody>
      </p:sp>
      <p:sp>
        <p:nvSpPr>
          <p:cNvPr id="164875" name="Line 72"/>
          <p:cNvSpPr>
            <a:spLocks noChangeShapeType="1"/>
          </p:cNvSpPr>
          <p:nvPr/>
        </p:nvSpPr>
        <p:spPr bwMode="auto">
          <a:xfrm>
            <a:off x="1768475" y="2241550"/>
            <a:ext cx="0" cy="588963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6" name="Rectangle 73"/>
          <p:cNvSpPr>
            <a:spLocks/>
          </p:cNvSpPr>
          <p:nvPr/>
        </p:nvSpPr>
        <p:spPr bwMode="auto">
          <a:xfrm>
            <a:off x="341313" y="6421438"/>
            <a:ext cx="15843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initial broadening </a:t>
            </a:r>
          </a:p>
        </p:txBody>
      </p:sp>
      <p:sp>
        <p:nvSpPr>
          <p:cNvPr id="164877" name="Line 74"/>
          <p:cNvSpPr>
            <a:spLocks noChangeShapeType="1"/>
          </p:cNvSpPr>
          <p:nvPr/>
        </p:nvSpPr>
        <p:spPr bwMode="auto">
          <a:xfrm flipH="1">
            <a:off x="1062038" y="5795963"/>
            <a:ext cx="79375" cy="57150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8" name="Rectangle 75"/>
          <p:cNvSpPr>
            <a:spLocks/>
          </p:cNvSpPr>
          <p:nvPr/>
        </p:nvSpPr>
        <p:spPr bwMode="auto">
          <a:xfrm rot="-5400000">
            <a:off x="-148431" y="4528344"/>
            <a:ext cx="10112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</a:t>
            </a:r>
          </a:p>
        </p:txBody>
      </p:sp>
      <p:sp>
        <p:nvSpPr>
          <p:cNvPr id="164879" name="Rectangle 76"/>
          <p:cNvSpPr>
            <a:spLocks/>
          </p:cNvSpPr>
          <p:nvPr/>
        </p:nvSpPr>
        <p:spPr bwMode="auto">
          <a:xfrm>
            <a:off x="1803400" y="6003925"/>
            <a:ext cx="10350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64880" name="Rectangle 77"/>
          <p:cNvSpPr>
            <a:spLocks/>
          </p:cNvSpPr>
          <p:nvPr/>
        </p:nvSpPr>
        <p:spPr bwMode="auto">
          <a:xfrm>
            <a:off x="801688" y="1846263"/>
            <a:ext cx="838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thin film</a:t>
            </a:r>
          </a:p>
        </p:txBody>
      </p:sp>
      <p:sp>
        <p:nvSpPr>
          <p:cNvPr id="164881" name="Rectangle 78"/>
          <p:cNvSpPr>
            <a:spLocks/>
          </p:cNvSpPr>
          <p:nvPr/>
        </p:nvSpPr>
        <p:spPr bwMode="auto">
          <a:xfrm>
            <a:off x="5905500" y="6426200"/>
            <a:ext cx="23447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Thickness (monolayer)</a:t>
            </a:r>
          </a:p>
        </p:txBody>
      </p:sp>
      <p:sp>
        <p:nvSpPr>
          <p:cNvPr id="164882" name="Line 79"/>
          <p:cNvSpPr>
            <a:spLocks noChangeShapeType="1"/>
          </p:cNvSpPr>
          <p:nvPr/>
        </p:nvSpPr>
        <p:spPr bwMode="auto">
          <a:xfrm>
            <a:off x="2938463" y="3490913"/>
            <a:ext cx="0" cy="22415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83" name="Line 80"/>
          <p:cNvSpPr>
            <a:spLocks noChangeShapeType="1"/>
          </p:cNvSpPr>
          <p:nvPr/>
        </p:nvSpPr>
        <p:spPr bwMode="auto">
          <a:xfrm>
            <a:off x="2401888" y="2446338"/>
            <a:ext cx="509587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84" name="Line 81"/>
          <p:cNvSpPr>
            <a:spLocks noChangeShapeType="1"/>
          </p:cNvSpPr>
          <p:nvPr/>
        </p:nvSpPr>
        <p:spPr bwMode="auto">
          <a:xfrm>
            <a:off x="3830638" y="2446338"/>
            <a:ext cx="509587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85" name="Line 82"/>
          <p:cNvSpPr>
            <a:spLocks noChangeShapeType="1"/>
          </p:cNvSpPr>
          <p:nvPr/>
        </p:nvSpPr>
        <p:spPr bwMode="auto">
          <a:xfrm>
            <a:off x="3133725" y="2116138"/>
            <a:ext cx="509588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86" name="Line 83"/>
          <p:cNvSpPr>
            <a:spLocks noChangeShapeType="1"/>
          </p:cNvSpPr>
          <p:nvPr/>
        </p:nvSpPr>
        <p:spPr bwMode="auto">
          <a:xfrm>
            <a:off x="3152775" y="2830513"/>
            <a:ext cx="508000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87" name="Line 84"/>
          <p:cNvSpPr>
            <a:spLocks noChangeShapeType="1"/>
          </p:cNvSpPr>
          <p:nvPr/>
        </p:nvSpPr>
        <p:spPr bwMode="auto">
          <a:xfrm>
            <a:off x="3625850" y="2098675"/>
            <a:ext cx="222250" cy="36671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88" name="Line 85"/>
          <p:cNvSpPr>
            <a:spLocks noChangeShapeType="1"/>
          </p:cNvSpPr>
          <p:nvPr/>
        </p:nvSpPr>
        <p:spPr bwMode="auto">
          <a:xfrm rot="10800000" flipH="1">
            <a:off x="3652838" y="2473325"/>
            <a:ext cx="187325" cy="35718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89" name="Line 86"/>
          <p:cNvSpPr>
            <a:spLocks noChangeShapeType="1"/>
          </p:cNvSpPr>
          <p:nvPr/>
        </p:nvSpPr>
        <p:spPr bwMode="auto">
          <a:xfrm>
            <a:off x="2928938" y="2465388"/>
            <a:ext cx="241300" cy="35718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90" name="Line 87"/>
          <p:cNvSpPr>
            <a:spLocks noChangeShapeType="1"/>
          </p:cNvSpPr>
          <p:nvPr/>
        </p:nvSpPr>
        <p:spPr bwMode="auto">
          <a:xfrm rot="10800000" flipH="1">
            <a:off x="2919413" y="2125663"/>
            <a:ext cx="214312" cy="31273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4891" name="Picture 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741488"/>
            <a:ext cx="393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92" name="Picture 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2554288"/>
            <a:ext cx="393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93" name="Picture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825625"/>
            <a:ext cx="311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94" name="Picture 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197225"/>
            <a:ext cx="3270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95" name="Picture 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179638"/>
            <a:ext cx="32067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96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197100"/>
            <a:ext cx="32067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97" name="Picture 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2286000"/>
            <a:ext cx="26511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98" name="Picture 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500688"/>
            <a:ext cx="265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99" name="AutoShape 96"/>
          <p:cNvSpPr>
            <a:spLocks/>
          </p:cNvSpPr>
          <p:nvPr/>
        </p:nvSpPr>
        <p:spPr bwMode="auto">
          <a:xfrm>
            <a:off x="5554663" y="4125913"/>
            <a:ext cx="1741487" cy="401637"/>
          </a:xfrm>
          <a:prstGeom prst="roundRect">
            <a:avLst>
              <a:gd name="adj" fmla="val 33333"/>
            </a:avLst>
          </a:prstGeom>
          <a:solidFill>
            <a:srgbClr val="FFFA8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oscillation!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795463"/>
            <a:ext cx="6072188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795713"/>
            <a:ext cx="60721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Theoretical Results</a:t>
            </a:r>
          </a:p>
        </p:txBody>
      </p:sp>
      <p:sp>
        <p:nvSpPr>
          <p:cNvPr id="165892" name="Rectangle 4"/>
          <p:cNvSpPr>
            <a:spLocks/>
          </p:cNvSpPr>
          <p:nvPr/>
        </p:nvSpPr>
        <p:spPr bwMode="auto">
          <a:xfrm>
            <a:off x="3873500" y="6062663"/>
            <a:ext cx="1173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65893" name="Rectangle 5"/>
          <p:cNvSpPr>
            <a:spLocks/>
          </p:cNvSpPr>
          <p:nvPr/>
        </p:nvSpPr>
        <p:spPr bwMode="auto">
          <a:xfrm rot="-5400000">
            <a:off x="311151" y="3717925"/>
            <a:ext cx="19288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 (arb.u.)</a:t>
            </a:r>
          </a:p>
        </p:txBody>
      </p:sp>
      <p:sp>
        <p:nvSpPr>
          <p:cNvPr id="165894" name="Line 6"/>
          <p:cNvSpPr>
            <a:spLocks noChangeShapeType="1"/>
          </p:cNvSpPr>
          <p:nvPr/>
        </p:nvSpPr>
        <p:spPr bwMode="auto">
          <a:xfrm>
            <a:off x="5099050" y="4333875"/>
            <a:ext cx="714375" cy="0"/>
          </a:xfrm>
          <a:prstGeom prst="lin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rot="10800000" flipH="1">
            <a:off x="5099050" y="4662488"/>
            <a:ext cx="714375" cy="0"/>
          </a:xfrm>
          <a:prstGeom prst="line">
            <a:avLst/>
          </a:prstGeom>
          <a:noFill/>
          <a:ln w="25400">
            <a:solidFill>
              <a:srgbClr val="0044FE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>
            <a:off x="5099050" y="3983038"/>
            <a:ext cx="714375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7" name="AutoShape 9"/>
          <p:cNvSpPr>
            <a:spLocks/>
          </p:cNvSpPr>
          <p:nvPr/>
        </p:nvSpPr>
        <p:spPr bwMode="auto">
          <a:xfrm>
            <a:off x="5875338" y="4160838"/>
            <a:ext cx="1374775" cy="339725"/>
          </a:xfrm>
          <a:prstGeom prst="roundRect">
            <a:avLst>
              <a:gd name="adj" fmla="val 26315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Mg electrons</a:t>
            </a:r>
          </a:p>
        </p:txBody>
      </p:sp>
      <p:sp>
        <p:nvSpPr>
          <p:cNvPr id="165898" name="AutoShape 10"/>
          <p:cNvSpPr>
            <a:spLocks/>
          </p:cNvSpPr>
          <p:nvPr/>
        </p:nvSpPr>
        <p:spPr bwMode="auto">
          <a:xfrm>
            <a:off x="5875338" y="4510088"/>
            <a:ext cx="1374775" cy="338137"/>
          </a:xfrm>
          <a:prstGeom prst="roundRect">
            <a:avLst>
              <a:gd name="adj" fmla="val 2280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Substrate</a:t>
            </a:r>
          </a:p>
        </p:txBody>
      </p:sp>
      <p:sp>
        <p:nvSpPr>
          <p:cNvPr id="165899" name="AutoShape 11"/>
          <p:cNvSpPr>
            <a:spLocks/>
          </p:cNvSpPr>
          <p:nvPr/>
        </p:nvSpPr>
        <p:spPr bwMode="auto">
          <a:xfrm>
            <a:off x="5875338" y="3821113"/>
            <a:ext cx="1374775" cy="331787"/>
          </a:xfrm>
          <a:prstGeom prst="roundRect">
            <a:avLst>
              <a:gd name="adj" fmla="val 2702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Total</a:t>
            </a:r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 rot="10800000">
            <a:off x="3252788" y="4751388"/>
            <a:ext cx="619125" cy="6175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901" name="AutoShape 13"/>
          <p:cNvSpPr>
            <a:spLocks/>
          </p:cNvSpPr>
          <p:nvPr/>
        </p:nvSpPr>
        <p:spPr bwMode="auto">
          <a:xfrm>
            <a:off x="1946275" y="4205288"/>
            <a:ext cx="1785938" cy="527050"/>
          </a:xfrm>
          <a:prstGeom prst="roundRect">
            <a:avLst>
              <a:gd name="adj" fmla="val 25421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plasmon enhanced substrate absorption</a:t>
            </a:r>
          </a:p>
        </p:txBody>
      </p:sp>
      <p:sp>
        <p:nvSpPr>
          <p:cNvPr id="165902" name="AutoShape 14"/>
          <p:cNvSpPr>
            <a:spLocks/>
          </p:cNvSpPr>
          <p:nvPr/>
        </p:nvSpPr>
        <p:spPr bwMode="auto">
          <a:xfrm>
            <a:off x="5143500" y="5018088"/>
            <a:ext cx="2089150" cy="322262"/>
          </a:xfrm>
          <a:prstGeom prst="roundRect">
            <a:avLst>
              <a:gd name="adj" fmla="val 22222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 surface plasmon</a:t>
            </a:r>
          </a:p>
        </p:txBody>
      </p:sp>
      <p:sp>
        <p:nvSpPr>
          <p:cNvPr id="165903" name="Line 15"/>
          <p:cNvSpPr>
            <a:spLocks noChangeShapeType="1"/>
          </p:cNvSpPr>
          <p:nvPr/>
        </p:nvSpPr>
        <p:spPr bwMode="auto">
          <a:xfrm rot="10800000" flipH="1">
            <a:off x="5653088" y="5345113"/>
            <a:ext cx="534987" cy="227012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904" name="AutoShape 16"/>
          <p:cNvSpPr>
            <a:spLocks/>
          </p:cNvSpPr>
          <p:nvPr/>
        </p:nvSpPr>
        <p:spPr bwMode="auto">
          <a:xfrm>
            <a:off x="7348538" y="2490788"/>
            <a:ext cx="1500187" cy="652462"/>
          </a:xfrm>
          <a:prstGeom prst="roundRect">
            <a:avLst>
              <a:gd name="adj" fmla="val 2054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Free-standing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Mg thin film</a:t>
            </a:r>
          </a:p>
        </p:txBody>
      </p:sp>
      <p:sp>
        <p:nvSpPr>
          <p:cNvPr id="165905" name="AutoShape 17"/>
          <p:cNvSpPr>
            <a:spLocks/>
          </p:cNvSpPr>
          <p:nvPr/>
        </p:nvSpPr>
        <p:spPr bwMode="auto">
          <a:xfrm>
            <a:off x="7394575" y="4411663"/>
            <a:ext cx="1500188" cy="625475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Mg thin film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on Si substrate</a:t>
            </a:r>
          </a:p>
        </p:txBody>
      </p:sp>
      <p:pic>
        <p:nvPicPr>
          <p:cNvPr id="16590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982788"/>
            <a:ext cx="18669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89275"/>
            <a:ext cx="4302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979613"/>
            <a:ext cx="447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FBEBE-7BEA-2E42-86C5-9A4E2E4F45AE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Theoretical Results and Hybridization Model</a:t>
            </a:r>
          </a:p>
        </p:txBody>
      </p:sp>
      <p:sp>
        <p:nvSpPr>
          <p:cNvPr id="166915" name="Rectangle 2"/>
          <p:cNvSpPr>
            <a:spLocks/>
          </p:cNvSpPr>
          <p:nvPr/>
        </p:nvSpPr>
        <p:spPr bwMode="auto">
          <a:xfrm rot="-5400000">
            <a:off x="-327025" y="3824288"/>
            <a:ext cx="9667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grpSp>
        <p:nvGrpSpPr>
          <p:cNvPr id="166916" name="Group 3"/>
          <p:cNvGrpSpPr>
            <a:grpSpLocks/>
          </p:cNvGrpSpPr>
          <p:nvPr/>
        </p:nvGrpSpPr>
        <p:grpSpPr bwMode="auto">
          <a:xfrm>
            <a:off x="4776788" y="2292350"/>
            <a:ext cx="1617662" cy="1458913"/>
            <a:chOff x="0" y="62"/>
            <a:chExt cx="1448" cy="1306"/>
          </a:xfrm>
        </p:grpSpPr>
        <p:sp>
          <p:nvSpPr>
            <p:cNvPr id="166965" name="Rectangle 4"/>
            <p:cNvSpPr>
              <a:spLocks/>
            </p:cNvSpPr>
            <p:nvPr/>
          </p:nvSpPr>
          <p:spPr bwMode="auto">
            <a:xfrm>
              <a:off x="527" y="1112"/>
              <a:ext cx="42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Sym</a:t>
              </a:r>
            </a:p>
          </p:txBody>
        </p:sp>
        <p:sp>
          <p:nvSpPr>
            <p:cNvPr id="166966" name="Rectangle 5"/>
            <p:cNvSpPr>
              <a:spLocks/>
            </p:cNvSpPr>
            <p:nvPr/>
          </p:nvSpPr>
          <p:spPr bwMode="auto">
            <a:xfrm>
              <a:off x="518" y="62"/>
              <a:ext cx="43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Asym</a:t>
              </a:r>
            </a:p>
          </p:txBody>
        </p:sp>
        <p:sp>
          <p:nvSpPr>
            <p:cNvPr id="166967" name="Line 6"/>
            <p:cNvSpPr>
              <a:spLocks noChangeShapeType="1"/>
            </p:cNvSpPr>
            <p:nvPr/>
          </p:nvSpPr>
          <p:spPr bwMode="auto">
            <a:xfrm>
              <a:off x="0" y="925"/>
              <a:ext cx="420" cy="3"/>
            </a:xfrm>
            <a:prstGeom prst="line">
              <a:avLst/>
            </a:prstGeom>
            <a:noFill/>
            <a:ln w="76200">
              <a:solidFill>
                <a:srgbClr val="FE494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68" name="Line 7"/>
            <p:cNvSpPr>
              <a:spLocks noChangeShapeType="1"/>
            </p:cNvSpPr>
            <p:nvPr/>
          </p:nvSpPr>
          <p:spPr bwMode="auto">
            <a:xfrm>
              <a:off x="1027" y="561"/>
              <a:ext cx="421" cy="3"/>
            </a:xfrm>
            <a:prstGeom prst="line">
              <a:avLst/>
            </a:prstGeom>
            <a:noFill/>
            <a:ln w="76200">
              <a:solidFill>
                <a:srgbClr val="2E6FF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69" name="Line 8"/>
            <p:cNvSpPr>
              <a:spLocks noChangeShapeType="1"/>
            </p:cNvSpPr>
            <p:nvPr/>
          </p:nvSpPr>
          <p:spPr bwMode="auto">
            <a:xfrm>
              <a:off x="525" y="304"/>
              <a:ext cx="421" cy="2"/>
            </a:xfrm>
            <a:prstGeom prst="line">
              <a:avLst/>
            </a:prstGeom>
            <a:noFill/>
            <a:ln w="762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70" name="Line 9"/>
            <p:cNvSpPr>
              <a:spLocks noChangeShapeType="1"/>
            </p:cNvSpPr>
            <p:nvPr/>
          </p:nvSpPr>
          <p:spPr bwMode="auto">
            <a:xfrm>
              <a:off x="525" y="1163"/>
              <a:ext cx="421" cy="3"/>
            </a:xfrm>
            <a:prstGeom prst="line">
              <a:avLst/>
            </a:prstGeom>
            <a:noFill/>
            <a:ln w="762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71" name="Line 10"/>
            <p:cNvSpPr>
              <a:spLocks noChangeShapeType="1"/>
            </p:cNvSpPr>
            <p:nvPr/>
          </p:nvSpPr>
          <p:spPr bwMode="auto">
            <a:xfrm flipH="1">
              <a:off x="427" y="305"/>
              <a:ext cx="93" cy="622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72" name="Line 11"/>
            <p:cNvSpPr>
              <a:spLocks noChangeShapeType="1"/>
            </p:cNvSpPr>
            <p:nvPr/>
          </p:nvSpPr>
          <p:spPr bwMode="auto">
            <a:xfrm flipH="1">
              <a:off x="944" y="560"/>
              <a:ext cx="92" cy="622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73" name="Line 12"/>
            <p:cNvSpPr>
              <a:spLocks noChangeShapeType="1"/>
            </p:cNvSpPr>
            <p:nvPr/>
          </p:nvSpPr>
          <p:spPr bwMode="auto">
            <a:xfrm>
              <a:off x="426" y="931"/>
              <a:ext cx="98" cy="227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74" name="Line 13"/>
            <p:cNvSpPr>
              <a:spLocks noChangeShapeType="1"/>
            </p:cNvSpPr>
            <p:nvPr/>
          </p:nvSpPr>
          <p:spPr bwMode="auto">
            <a:xfrm>
              <a:off x="948" y="321"/>
              <a:ext cx="80" cy="254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6917" name="Rectangle 14"/>
          <p:cNvSpPr>
            <a:spLocks/>
          </p:cNvSpPr>
          <p:nvPr/>
        </p:nvSpPr>
        <p:spPr bwMode="auto">
          <a:xfrm>
            <a:off x="3965575" y="1535113"/>
            <a:ext cx="12096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Strong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Interaction</a:t>
            </a:r>
          </a:p>
        </p:txBody>
      </p:sp>
      <p:sp>
        <p:nvSpPr>
          <p:cNvPr id="166918" name="Rectangle 15"/>
          <p:cNvSpPr>
            <a:spLocks/>
          </p:cNvSpPr>
          <p:nvPr/>
        </p:nvSpPr>
        <p:spPr bwMode="auto">
          <a:xfrm>
            <a:off x="4041775" y="4295775"/>
            <a:ext cx="12112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Weak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Interaction</a:t>
            </a:r>
          </a:p>
        </p:txBody>
      </p:sp>
      <p:pic>
        <p:nvPicPr>
          <p:cNvPr id="166919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084388"/>
            <a:ext cx="22240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109788"/>
            <a:ext cx="2181225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21" name="Group 18"/>
          <p:cNvGrpSpPr>
            <a:grpSpLocks/>
          </p:cNvGrpSpPr>
          <p:nvPr/>
        </p:nvGrpSpPr>
        <p:grpSpPr bwMode="auto">
          <a:xfrm>
            <a:off x="4803775" y="5122863"/>
            <a:ext cx="1638300" cy="1136650"/>
            <a:chOff x="0" y="62"/>
            <a:chExt cx="1468" cy="1018"/>
          </a:xfrm>
        </p:grpSpPr>
        <p:sp>
          <p:nvSpPr>
            <p:cNvPr id="166955" name="Line 19"/>
            <p:cNvSpPr>
              <a:spLocks noChangeShapeType="1"/>
            </p:cNvSpPr>
            <p:nvPr/>
          </p:nvSpPr>
          <p:spPr bwMode="auto">
            <a:xfrm>
              <a:off x="0" y="736"/>
              <a:ext cx="420" cy="2"/>
            </a:xfrm>
            <a:prstGeom prst="line">
              <a:avLst/>
            </a:prstGeom>
            <a:noFill/>
            <a:ln w="76200">
              <a:solidFill>
                <a:srgbClr val="FE494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56" name="Line 20"/>
            <p:cNvSpPr>
              <a:spLocks noChangeShapeType="1"/>
            </p:cNvSpPr>
            <p:nvPr/>
          </p:nvSpPr>
          <p:spPr bwMode="auto">
            <a:xfrm>
              <a:off x="1048" y="368"/>
              <a:ext cx="420" cy="2"/>
            </a:xfrm>
            <a:prstGeom prst="line">
              <a:avLst/>
            </a:prstGeom>
            <a:noFill/>
            <a:ln w="76200">
              <a:solidFill>
                <a:srgbClr val="2E6FF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57" name="Line 21"/>
            <p:cNvSpPr>
              <a:spLocks noChangeShapeType="1"/>
            </p:cNvSpPr>
            <p:nvPr/>
          </p:nvSpPr>
          <p:spPr bwMode="auto">
            <a:xfrm>
              <a:off x="504" y="304"/>
              <a:ext cx="420" cy="2"/>
            </a:xfrm>
            <a:prstGeom prst="line">
              <a:avLst/>
            </a:prstGeom>
            <a:noFill/>
            <a:ln w="762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58" name="Line 22"/>
            <p:cNvSpPr>
              <a:spLocks noChangeShapeType="1"/>
            </p:cNvSpPr>
            <p:nvPr/>
          </p:nvSpPr>
          <p:spPr bwMode="auto">
            <a:xfrm>
              <a:off x="504" y="808"/>
              <a:ext cx="420" cy="2"/>
            </a:xfrm>
            <a:prstGeom prst="line">
              <a:avLst/>
            </a:prstGeom>
            <a:noFill/>
            <a:ln w="762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59" name="Line 23"/>
            <p:cNvSpPr>
              <a:spLocks noChangeShapeType="1"/>
            </p:cNvSpPr>
            <p:nvPr/>
          </p:nvSpPr>
          <p:spPr bwMode="auto">
            <a:xfrm flipH="1">
              <a:off x="424" y="344"/>
              <a:ext cx="92" cy="390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60" name="Line 24"/>
            <p:cNvSpPr>
              <a:spLocks noChangeShapeType="1"/>
            </p:cNvSpPr>
            <p:nvPr/>
          </p:nvSpPr>
          <p:spPr bwMode="auto">
            <a:xfrm flipH="1">
              <a:off x="938" y="416"/>
              <a:ext cx="114" cy="400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61" name="Line 25"/>
            <p:cNvSpPr>
              <a:spLocks noChangeShapeType="1"/>
            </p:cNvSpPr>
            <p:nvPr/>
          </p:nvSpPr>
          <p:spPr bwMode="auto">
            <a:xfrm>
              <a:off x="424" y="736"/>
              <a:ext cx="93" cy="68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62" name="Line 26"/>
            <p:cNvSpPr>
              <a:spLocks noChangeShapeType="1"/>
            </p:cNvSpPr>
            <p:nvPr/>
          </p:nvSpPr>
          <p:spPr bwMode="auto">
            <a:xfrm>
              <a:off x="866" y="283"/>
              <a:ext cx="190" cy="106"/>
            </a:xfrm>
            <a:prstGeom prst="line">
              <a:avLst/>
            </a:prstGeom>
            <a:noFill/>
            <a:ln w="12700">
              <a:solidFill>
                <a:srgbClr val="34343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6963" name="Rectangle 27"/>
            <p:cNvSpPr>
              <a:spLocks/>
            </p:cNvSpPr>
            <p:nvPr/>
          </p:nvSpPr>
          <p:spPr bwMode="auto">
            <a:xfrm>
              <a:off x="501" y="62"/>
              <a:ext cx="4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Asym</a:t>
              </a:r>
            </a:p>
          </p:txBody>
        </p:sp>
        <p:sp>
          <p:nvSpPr>
            <p:cNvPr id="166964" name="Rectangle 28"/>
            <p:cNvSpPr>
              <a:spLocks/>
            </p:cNvSpPr>
            <p:nvPr/>
          </p:nvSpPr>
          <p:spPr bwMode="auto">
            <a:xfrm>
              <a:off x="504" y="824"/>
              <a:ext cx="42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Sym</a:t>
              </a:r>
            </a:p>
          </p:txBody>
        </p:sp>
      </p:grpSp>
      <p:sp>
        <p:nvSpPr>
          <p:cNvPr id="166922" name="Rectangle 29"/>
          <p:cNvSpPr>
            <a:spLocks/>
          </p:cNvSpPr>
          <p:nvPr/>
        </p:nvSpPr>
        <p:spPr bwMode="auto">
          <a:xfrm>
            <a:off x="842963" y="1601788"/>
            <a:ext cx="1420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Free standing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Mg film</a:t>
            </a:r>
          </a:p>
        </p:txBody>
      </p:sp>
      <p:sp>
        <p:nvSpPr>
          <p:cNvPr id="166923" name="Rectangle 30"/>
          <p:cNvSpPr>
            <a:spLocks/>
          </p:cNvSpPr>
          <p:nvPr/>
        </p:nvSpPr>
        <p:spPr bwMode="auto">
          <a:xfrm>
            <a:off x="7035800" y="1601788"/>
            <a:ext cx="1566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Mg film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on Si substrate</a:t>
            </a:r>
          </a:p>
        </p:txBody>
      </p:sp>
      <p:sp>
        <p:nvSpPr>
          <p:cNvPr id="166924" name="Rectangle 31"/>
          <p:cNvSpPr>
            <a:spLocks/>
          </p:cNvSpPr>
          <p:nvPr/>
        </p:nvSpPr>
        <p:spPr bwMode="auto">
          <a:xfrm rot="-5400000">
            <a:off x="6053138" y="3822700"/>
            <a:ext cx="965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grpSp>
        <p:nvGrpSpPr>
          <p:cNvPr id="166925" name="Group 32"/>
          <p:cNvGrpSpPr>
            <a:grpSpLocks/>
          </p:cNvGrpSpPr>
          <p:nvPr/>
        </p:nvGrpSpPr>
        <p:grpSpPr bwMode="auto">
          <a:xfrm>
            <a:off x="666750" y="6091238"/>
            <a:ext cx="1785938" cy="320675"/>
            <a:chOff x="0" y="0"/>
            <a:chExt cx="1600" cy="287"/>
          </a:xfrm>
        </p:grpSpPr>
        <p:sp>
          <p:nvSpPr>
            <p:cNvPr id="166953" name="Rectangle 33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66954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6926" name="Group 35"/>
          <p:cNvGrpSpPr>
            <a:grpSpLocks/>
          </p:cNvGrpSpPr>
          <p:nvPr/>
        </p:nvGrpSpPr>
        <p:grpSpPr bwMode="auto">
          <a:xfrm>
            <a:off x="6929438" y="6089650"/>
            <a:ext cx="1785937" cy="320675"/>
            <a:chOff x="0" y="0"/>
            <a:chExt cx="1600" cy="287"/>
          </a:xfrm>
        </p:grpSpPr>
        <p:sp>
          <p:nvSpPr>
            <p:cNvPr id="166951" name="Rectangle 36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66952" name="Picture 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6927" name="Group 38"/>
          <p:cNvGrpSpPr>
            <a:grpSpLocks/>
          </p:cNvGrpSpPr>
          <p:nvPr/>
        </p:nvGrpSpPr>
        <p:grpSpPr bwMode="auto">
          <a:xfrm>
            <a:off x="2687638" y="5016500"/>
            <a:ext cx="1803400" cy="1350963"/>
            <a:chOff x="0" y="62"/>
            <a:chExt cx="1616" cy="1210"/>
          </a:xfrm>
        </p:grpSpPr>
        <p:grpSp>
          <p:nvGrpSpPr>
            <p:cNvPr id="166940" name="Group 39"/>
            <p:cNvGrpSpPr>
              <a:grpSpLocks/>
            </p:cNvGrpSpPr>
            <p:nvPr/>
          </p:nvGrpSpPr>
          <p:grpSpPr bwMode="auto">
            <a:xfrm>
              <a:off x="0" y="265"/>
              <a:ext cx="1616" cy="718"/>
              <a:chOff x="0" y="0"/>
              <a:chExt cx="1616" cy="718"/>
            </a:xfrm>
          </p:grpSpPr>
          <p:sp>
            <p:nvSpPr>
              <p:cNvPr id="166943" name="Line 40"/>
              <p:cNvSpPr>
                <a:spLocks noChangeShapeType="1"/>
              </p:cNvSpPr>
              <p:nvPr/>
            </p:nvSpPr>
            <p:spPr bwMode="auto">
              <a:xfrm flipH="1">
                <a:off x="445" y="22"/>
                <a:ext cx="146" cy="319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44" name="Line 41"/>
              <p:cNvSpPr>
                <a:spLocks noChangeShapeType="1"/>
              </p:cNvSpPr>
              <p:nvPr/>
            </p:nvSpPr>
            <p:spPr bwMode="auto">
              <a:xfrm rot="10800000">
                <a:off x="437" y="342"/>
                <a:ext cx="141" cy="347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45" name="Line 42"/>
              <p:cNvSpPr>
                <a:spLocks noChangeShapeType="1"/>
              </p:cNvSpPr>
              <p:nvPr/>
            </p:nvSpPr>
            <p:spPr bwMode="auto">
              <a:xfrm>
                <a:off x="0" y="359"/>
                <a:ext cx="456" cy="2"/>
              </a:xfrm>
              <a:prstGeom prst="line">
                <a:avLst/>
              </a:prstGeom>
              <a:noFill/>
              <a:ln w="76200">
                <a:solidFill>
                  <a:srgbClr val="FF271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46" name="Line 43"/>
              <p:cNvSpPr>
                <a:spLocks noChangeShapeType="1"/>
              </p:cNvSpPr>
              <p:nvPr/>
            </p:nvSpPr>
            <p:spPr bwMode="auto">
              <a:xfrm>
                <a:off x="1159" y="367"/>
                <a:ext cx="457" cy="2"/>
              </a:xfrm>
              <a:prstGeom prst="line">
                <a:avLst/>
              </a:prstGeom>
              <a:noFill/>
              <a:ln w="76200">
                <a:solidFill>
                  <a:srgbClr val="2E6FF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47" name="Line 44"/>
              <p:cNvSpPr>
                <a:spLocks noChangeShapeType="1"/>
              </p:cNvSpPr>
              <p:nvPr/>
            </p:nvSpPr>
            <p:spPr bwMode="auto">
              <a:xfrm>
                <a:off x="587" y="8"/>
                <a:ext cx="456" cy="2"/>
              </a:xfrm>
              <a:prstGeom prst="line">
                <a:avLst/>
              </a:prstGeom>
              <a:noFill/>
              <a:ln w="762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48" name="Line 45"/>
              <p:cNvSpPr>
                <a:spLocks noChangeShapeType="1"/>
              </p:cNvSpPr>
              <p:nvPr/>
            </p:nvSpPr>
            <p:spPr bwMode="auto">
              <a:xfrm>
                <a:off x="587" y="710"/>
                <a:ext cx="456" cy="2"/>
              </a:xfrm>
              <a:prstGeom prst="line">
                <a:avLst/>
              </a:prstGeom>
              <a:noFill/>
              <a:ln w="762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49" name="Line 46"/>
              <p:cNvSpPr>
                <a:spLocks noChangeShapeType="1"/>
              </p:cNvSpPr>
              <p:nvPr/>
            </p:nvSpPr>
            <p:spPr bwMode="auto">
              <a:xfrm rot="10800000">
                <a:off x="1050" y="33"/>
                <a:ext cx="112" cy="300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50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050" y="360"/>
                <a:ext cx="106" cy="345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6941" name="Rectangle 48"/>
            <p:cNvSpPr>
              <a:spLocks/>
            </p:cNvSpPr>
            <p:nvPr/>
          </p:nvSpPr>
          <p:spPr bwMode="auto">
            <a:xfrm>
              <a:off x="589" y="62"/>
              <a:ext cx="4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Asym</a:t>
              </a:r>
            </a:p>
          </p:txBody>
        </p:sp>
        <p:sp>
          <p:nvSpPr>
            <p:cNvPr id="166942" name="Rectangle 49"/>
            <p:cNvSpPr>
              <a:spLocks/>
            </p:cNvSpPr>
            <p:nvPr/>
          </p:nvSpPr>
          <p:spPr bwMode="auto">
            <a:xfrm>
              <a:off x="591" y="1016"/>
              <a:ext cx="42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Sym</a:t>
              </a:r>
            </a:p>
          </p:txBody>
        </p:sp>
      </p:grpSp>
      <p:grpSp>
        <p:nvGrpSpPr>
          <p:cNvPr id="166928" name="Group 50"/>
          <p:cNvGrpSpPr>
            <a:grpSpLocks/>
          </p:cNvGrpSpPr>
          <p:nvPr/>
        </p:nvGrpSpPr>
        <p:grpSpPr bwMode="auto">
          <a:xfrm>
            <a:off x="2722563" y="2257425"/>
            <a:ext cx="1660525" cy="1912938"/>
            <a:chOff x="0" y="62"/>
            <a:chExt cx="1488" cy="1714"/>
          </a:xfrm>
        </p:grpSpPr>
        <p:grpSp>
          <p:nvGrpSpPr>
            <p:cNvPr id="166929" name="Group 51"/>
            <p:cNvGrpSpPr>
              <a:grpSpLocks/>
            </p:cNvGrpSpPr>
            <p:nvPr/>
          </p:nvGrpSpPr>
          <p:grpSpPr bwMode="auto">
            <a:xfrm>
              <a:off x="0" y="286"/>
              <a:ext cx="1488" cy="1248"/>
              <a:chOff x="0" y="0"/>
              <a:chExt cx="1488" cy="1248"/>
            </a:xfrm>
          </p:grpSpPr>
          <p:sp>
            <p:nvSpPr>
              <p:cNvPr id="166932" name="Line 52"/>
              <p:cNvSpPr>
                <a:spLocks noChangeShapeType="1"/>
              </p:cNvSpPr>
              <p:nvPr/>
            </p:nvSpPr>
            <p:spPr bwMode="auto">
              <a:xfrm>
                <a:off x="0" y="605"/>
                <a:ext cx="420" cy="3"/>
              </a:xfrm>
              <a:prstGeom prst="line">
                <a:avLst/>
              </a:prstGeom>
              <a:noFill/>
              <a:ln w="76200">
                <a:solidFill>
                  <a:srgbClr val="FE494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33" name="Line 53"/>
              <p:cNvSpPr>
                <a:spLocks noChangeShapeType="1"/>
              </p:cNvSpPr>
              <p:nvPr/>
            </p:nvSpPr>
            <p:spPr bwMode="auto">
              <a:xfrm>
                <a:off x="1067" y="609"/>
                <a:ext cx="421" cy="3"/>
              </a:xfrm>
              <a:prstGeom prst="line">
                <a:avLst/>
              </a:prstGeom>
              <a:noFill/>
              <a:ln w="76200">
                <a:solidFill>
                  <a:srgbClr val="2E6FF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34" name="Line 54"/>
              <p:cNvSpPr>
                <a:spLocks noChangeShapeType="1"/>
              </p:cNvSpPr>
              <p:nvPr/>
            </p:nvSpPr>
            <p:spPr bwMode="auto">
              <a:xfrm>
                <a:off x="533" y="16"/>
                <a:ext cx="421" cy="2"/>
              </a:xfrm>
              <a:prstGeom prst="line">
                <a:avLst/>
              </a:prstGeom>
              <a:noFill/>
              <a:ln w="762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35" name="Line 55"/>
              <p:cNvSpPr>
                <a:spLocks noChangeShapeType="1"/>
              </p:cNvSpPr>
              <p:nvPr/>
            </p:nvSpPr>
            <p:spPr bwMode="auto">
              <a:xfrm>
                <a:off x="525" y="1227"/>
                <a:ext cx="421" cy="3"/>
              </a:xfrm>
              <a:prstGeom prst="line">
                <a:avLst/>
              </a:prstGeom>
              <a:noFill/>
              <a:ln w="762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36" name="Line 56"/>
              <p:cNvSpPr>
                <a:spLocks noChangeShapeType="1"/>
              </p:cNvSpPr>
              <p:nvPr/>
            </p:nvSpPr>
            <p:spPr bwMode="auto">
              <a:xfrm flipH="1">
                <a:off x="425" y="42"/>
                <a:ext cx="95" cy="551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37" name="Line 57"/>
              <p:cNvSpPr>
                <a:spLocks noChangeShapeType="1"/>
              </p:cNvSpPr>
              <p:nvPr/>
            </p:nvSpPr>
            <p:spPr bwMode="auto">
              <a:xfrm rot="10800000">
                <a:off x="425" y="635"/>
                <a:ext cx="95" cy="590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38" name="Line 58"/>
              <p:cNvSpPr>
                <a:spLocks noChangeShapeType="1"/>
              </p:cNvSpPr>
              <p:nvPr/>
            </p:nvSpPr>
            <p:spPr bwMode="auto">
              <a:xfrm rot="10800000">
                <a:off x="951" y="0"/>
                <a:ext cx="111" cy="583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939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946" y="628"/>
                <a:ext cx="121" cy="620"/>
              </a:xfrm>
              <a:prstGeom prst="line">
                <a:avLst/>
              </a:prstGeom>
              <a:noFill/>
              <a:ln w="12700">
                <a:solidFill>
                  <a:srgbClr val="34343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66930" name="Rectangle 60"/>
            <p:cNvSpPr>
              <a:spLocks/>
            </p:cNvSpPr>
            <p:nvPr/>
          </p:nvSpPr>
          <p:spPr bwMode="auto">
            <a:xfrm>
              <a:off x="509" y="62"/>
              <a:ext cx="4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Asym</a:t>
              </a:r>
            </a:p>
          </p:txBody>
        </p:sp>
        <p:sp>
          <p:nvSpPr>
            <p:cNvPr id="166931" name="Rectangle 61"/>
            <p:cNvSpPr>
              <a:spLocks/>
            </p:cNvSpPr>
            <p:nvPr/>
          </p:nvSpPr>
          <p:spPr bwMode="auto">
            <a:xfrm>
              <a:off x="528" y="1520"/>
              <a:ext cx="42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Sym</a:t>
              </a:r>
            </a:p>
          </p:txBody>
        </p:sp>
      </p:grp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Extra Peaks</a:t>
            </a: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544638"/>
            <a:ext cx="4502150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/>
          </p:cNvSpPr>
          <p:nvPr/>
        </p:nvSpPr>
        <p:spPr bwMode="auto">
          <a:xfrm>
            <a:off x="3463925" y="1704975"/>
            <a:ext cx="18589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Work function 3.66 eV</a:t>
            </a:r>
          </a:p>
        </p:txBody>
      </p:sp>
      <p:sp>
        <p:nvSpPr>
          <p:cNvPr id="167940" name="Rectangle 4"/>
          <p:cNvSpPr>
            <a:spLocks/>
          </p:cNvSpPr>
          <p:nvPr/>
        </p:nvSpPr>
        <p:spPr bwMode="auto">
          <a:xfrm rot="-5400000">
            <a:off x="54769" y="3017044"/>
            <a:ext cx="1604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Absorption (arb.u.)</a:t>
            </a:r>
          </a:p>
        </p:txBody>
      </p:sp>
      <p:sp>
        <p:nvSpPr>
          <p:cNvPr id="167941" name="Rectangle 5"/>
          <p:cNvSpPr>
            <a:spLocks/>
          </p:cNvSpPr>
          <p:nvPr/>
        </p:nvSpPr>
        <p:spPr bwMode="auto">
          <a:xfrm>
            <a:off x="2871788" y="4645025"/>
            <a:ext cx="1108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67942" name="Rectangle 6"/>
          <p:cNvSpPr>
            <a:spLocks/>
          </p:cNvSpPr>
          <p:nvPr/>
        </p:nvSpPr>
        <p:spPr bwMode="auto">
          <a:xfrm>
            <a:off x="4519613" y="1970088"/>
            <a:ext cx="782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D90B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Rs = 2.66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Rs = 3.00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86CD4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Rs = 3.66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>
            <a:off x="2255838" y="1600200"/>
            <a:ext cx="0" cy="281146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7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5160963"/>
            <a:ext cx="10556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78413"/>
            <a:ext cx="11969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1535113"/>
            <a:ext cx="252730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7947" name="Group 11"/>
          <p:cNvGrpSpPr>
            <a:grpSpLocks/>
          </p:cNvGrpSpPr>
          <p:nvPr/>
        </p:nvGrpSpPr>
        <p:grpSpPr bwMode="auto">
          <a:xfrm>
            <a:off x="6578600" y="6207125"/>
            <a:ext cx="1785938" cy="320675"/>
            <a:chOff x="0" y="0"/>
            <a:chExt cx="1600" cy="287"/>
          </a:xfrm>
        </p:grpSpPr>
        <p:sp>
          <p:nvSpPr>
            <p:cNvPr id="167953" name="Rectangle 12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67954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7948" name="Rectangle 14"/>
          <p:cNvSpPr>
            <a:spLocks/>
          </p:cNvSpPr>
          <p:nvPr/>
        </p:nvSpPr>
        <p:spPr bwMode="auto">
          <a:xfrm rot="-5400000">
            <a:off x="5408613" y="3590925"/>
            <a:ext cx="11731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67949" name="Rectangle 15"/>
          <p:cNvSpPr>
            <a:spLocks/>
          </p:cNvSpPr>
          <p:nvPr/>
        </p:nvSpPr>
        <p:spPr bwMode="auto">
          <a:xfrm>
            <a:off x="884238" y="5786438"/>
            <a:ext cx="46339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The extra peak is due 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single electron-hole excitation</a:t>
            </a:r>
          </a:p>
        </p:txBody>
      </p:sp>
      <p:sp>
        <p:nvSpPr>
          <p:cNvPr id="167950" name="Line 16"/>
          <p:cNvSpPr>
            <a:spLocks noChangeShapeType="1"/>
          </p:cNvSpPr>
          <p:nvPr/>
        </p:nvSpPr>
        <p:spPr bwMode="auto">
          <a:xfrm>
            <a:off x="8604250" y="1609725"/>
            <a:ext cx="0" cy="4381500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51" name="AutoShape 17"/>
          <p:cNvSpPr>
            <a:spLocks/>
          </p:cNvSpPr>
          <p:nvPr/>
        </p:nvSpPr>
        <p:spPr bwMode="auto">
          <a:xfrm>
            <a:off x="1392238" y="1704975"/>
            <a:ext cx="831850" cy="617538"/>
          </a:xfrm>
          <a:prstGeom prst="roundRect">
            <a:avLst>
              <a:gd name="adj" fmla="val 2173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Extra Peak</a:t>
            </a:r>
          </a:p>
        </p:txBody>
      </p:sp>
      <p:sp>
        <p:nvSpPr>
          <p:cNvPr id="167952" name="AutoShape 18"/>
          <p:cNvSpPr>
            <a:spLocks/>
          </p:cNvSpPr>
          <p:nvPr/>
        </p:nvSpPr>
        <p:spPr bwMode="auto">
          <a:xfrm rot="16200000" flipH="1">
            <a:off x="1884363" y="2536825"/>
            <a:ext cx="749300" cy="266700"/>
          </a:xfrm>
          <a:prstGeom prst="rightArrow">
            <a:avLst>
              <a:gd name="adj1" fmla="val 42222"/>
              <a:gd name="adj2" fmla="val 108154"/>
            </a:avLst>
          </a:prstGeom>
          <a:solidFill>
            <a:srgbClr val="2E6F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857375"/>
            <a:ext cx="36607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Helvetica Neue" charset="0"/>
                <a:cs typeface="Helvetica Neue" charset="0"/>
                <a:sym typeface="Helvetica Neue" charset="0"/>
              </a:rPr>
              <a:t>Another Mode: Multipole Plasmon</a:t>
            </a:r>
            <a:endParaRPr lang="en-US" b="1" smtClean="0"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sp>
        <p:nvSpPr>
          <p:cNvPr id="168963" name="Rectangle 3"/>
          <p:cNvSpPr>
            <a:spLocks/>
          </p:cNvSpPr>
          <p:nvPr/>
        </p:nvSpPr>
        <p:spPr bwMode="auto">
          <a:xfrm>
            <a:off x="4348163" y="5692775"/>
            <a:ext cx="466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21291" bIns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7838" algn="l"/>
                <a:tab pos="1998663" algn="l"/>
                <a:tab pos="2247900" algn="l"/>
                <a:tab pos="2498725" algn="l"/>
                <a:tab pos="2747963" algn="l"/>
                <a:tab pos="2997200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K.-D. Tsuei and E. W. Plummer and A. Liebsch and K. Kempa and P. Bakshi,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7838" algn="l"/>
                <a:tab pos="1998663" algn="l"/>
                <a:tab pos="2247900" algn="l"/>
                <a:tab pos="2498725" algn="l"/>
                <a:tab pos="2747963" algn="l"/>
                <a:tab pos="2997200" algn="l"/>
              </a:tabLst>
            </a:pPr>
            <a:r>
              <a:rPr lang="en-US" sz="100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Phys. Rev. Lett., 64, 44--47,  (1990)</a:t>
            </a:r>
          </a:p>
        </p:txBody>
      </p:sp>
      <p:sp>
        <p:nvSpPr>
          <p:cNvPr id="168964" name="AutoShape 4"/>
          <p:cNvSpPr>
            <a:spLocks/>
          </p:cNvSpPr>
          <p:nvPr/>
        </p:nvSpPr>
        <p:spPr bwMode="auto">
          <a:xfrm>
            <a:off x="561975" y="6143625"/>
            <a:ext cx="8010525" cy="536575"/>
          </a:xfrm>
          <a:prstGeom prst="roundRect">
            <a:avLst>
              <a:gd name="adj" fmla="val 43889"/>
            </a:avLst>
          </a:prstGeom>
          <a:solidFill>
            <a:srgbClr val="FFFCAB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44F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What will happen as the confinement is applied?</a:t>
            </a:r>
          </a:p>
        </p:txBody>
      </p:sp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392613"/>
            <a:ext cx="279558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638300"/>
            <a:ext cx="184785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633538"/>
            <a:ext cx="1858963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4598988"/>
            <a:ext cx="9286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9" name="Rectangle 9"/>
          <p:cNvSpPr>
            <a:spLocks/>
          </p:cNvSpPr>
          <p:nvPr/>
        </p:nvSpPr>
        <p:spPr bwMode="auto">
          <a:xfrm>
            <a:off x="4100513" y="4303713"/>
            <a:ext cx="1871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2712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Surface Plasmon</a:t>
            </a:r>
          </a:p>
        </p:txBody>
      </p:sp>
      <p:sp>
        <p:nvSpPr>
          <p:cNvPr id="168970" name="Rectangle 10"/>
          <p:cNvSpPr>
            <a:spLocks/>
          </p:cNvSpPr>
          <p:nvPr/>
        </p:nvSpPr>
        <p:spPr bwMode="auto">
          <a:xfrm>
            <a:off x="6900863" y="3055938"/>
            <a:ext cx="11699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66B132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Multipole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66B132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Surface Plasmon</a:t>
            </a:r>
          </a:p>
        </p:txBody>
      </p:sp>
      <p:pic>
        <p:nvPicPr>
          <p:cNvPr id="16897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470275"/>
            <a:ext cx="12414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2" name="Line 12"/>
          <p:cNvSpPr>
            <a:spLocks noChangeShapeType="1"/>
          </p:cNvSpPr>
          <p:nvPr/>
        </p:nvSpPr>
        <p:spPr bwMode="auto">
          <a:xfrm flipH="1">
            <a:off x="5983288" y="2344738"/>
            <a:ext cx="1647825" cy="1030287"/>
          </a:xfrm>
          <a:prstGeom prst="line">
            <a:avLst/>
          </a:prstGeom>
          <a:noFill/>
          <a:ln w="38100">
            <a:solidFill>
              <a:srgbClr val="66B1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>
            <a:off x="6037263" y="4537075"/>
            <a:ext cx="603250" cy="576263"/>
          </a:xfrm>
          <a:prstGeom prst="line">
            <a:avLst/>
          </a:prstGeom>
          <a:noFill/>
          <a:ln w="381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74" name="Rectangle 14"/>
          <p:cNvSpPr>
            <a:spLocks/>
          </p:cNvSpPr>
          <p:nvPr/>
        </p:nvSpPr>
        <p:spPr bwMode="auto">
          <a:xfrm>
            <a:off x="6373813" y="1581150"/>
            <a:ext cx="1555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Semi-infinite film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Negative Dispersion of Multipole Plasmon</a:t>
            </a: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044700"/>
            <a:ext cx="54832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Line 3"/>
          <p:cNvSpPr>
            <a:spLocks noChangeShapeType="1"/>
          </p:cNvSpPr>
          <p:nvPr/>
        </p:nvSpPr>
        <p:spPr bwMode="auto">
          <a:xfrm>
            <a:off x="2555875" y="3238500"/>
            <a:ext cx="1492250" cy="415925"/>
          </a:xfrm>
          <a:prstGeom prst="line">
            <a:avLst/>
          </a:prstGeom>
          <a:noFill/>
          <a:ln w="50800">
            <a:solidFill>
              <a:srgbClr val="FF271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012" name="Line 4"/>
          <p:cNvSpPr>
            <a:spLocks noChangeShapeType="1"/>
          </p:cNvSpPr>
          <p:nvPr/>
        </p:nvSpPr>
        <p:spPr bwMode="auto">
          <a:xfrm rot="10800000" flipH="1">
            <a:off x="3895725" y="3262313"/>
            <a:ext cx="615950" cy="2619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013" name="AutoShape 5"/>
          <p:cNvSpPr>
            <a:spLocks/>
          </p:cNvSpPr>
          <p:nvPr/>
        </p:nvSpPr>
        <p:spPr bwMode="auto">
          <a:xfrm>
            <a:off x="4249738" y="2786063"/>
            <a:ext cx="1689100" cy="536575"/>
          </a:xfrm>
          <a:prstGeom prst="roundRect">
            <a:avLst>
              <a:gd name="adj" fmla="val 25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Negative Dispersion</a:t>
            </a:r>
          </a:p>
        </p:txBody>
      </p:sp>
      <p:sp>
        <p:nvSpPr>
          <p:cNvPr id="171014" name="Rectangle 6"/>
          <p:cNvSpPr>
            <a:spLocks/>
          </p:cNvSpPr>
          <p:nvPr/>
        </p:nvSpPr>
        <p:spPr bwMode="auto">
          <a:xfrm>
            <a:off x="1039813" y="2428875"/>
            <a:ext cx="1511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Bulk Plasmon</a:t>
            </a:r>
          </a:p>
        </p:txBody>
      </p:sp>
      <p:sp>
        <p:nvSpPr>
          <p:cNvPr id="171015" name="Rectangle 7"/>
          <p:cNvSpPr>
            <a:spLocks/>
          </p:cNvSpPr>
          <p:nvPr/>
        </p:nvSpPr>
        <p:spPr bwMode="auto">
          <a:xfrm>
            <a:off x="858838" y="2874963"/>
            <a:ext cx="18716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Multipole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Surface Plasmon</a:t>
            </a:r>
          </a:p>
        </p:txBody>
      </p:sp>
      <p:sp>
        <p:nvSpPr>
          <p:cNvPr id="171016" name="Rectangle 8"/>
          <p:cNvSpPr>
            <a:spLocks/>
          </p:cNvSpPr>
          <p:nvPr/>
        </p:nvSpPr>
        <p:spPr bwMode="auto">
          <a:xfrm>
            <a:off x="1239838" y="3749675"/>
            <a:ext cx="9572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Surface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Plasmon</a:t>
            </a:r>
          </a:p>
        </p:txBody>
      </p:sp>
      <p:sp>
        <p:nvSpPr>
          <p:cNvPr id="171017" name="Rectangle 9"/>
          <p:cNvSpPr>
            <a:spLocks/>
          </p:cNvSpPr>
          <p:nvPr/>
        </p:nvSpPr>
        <p:spPr bwMode="auto">
          <a:xfrm>
            <a:off x="4611688" y="5203825"/>
            <a:ext cx="5254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Extra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Peaks</a:t>
            </a:r>
          </a:p>
        </p:txBody>
      </p:sp>
      <p:pic>
        <p:nvPicPr>
          <p:cNvPr id="1710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687638"/>
            <a:ext cx="34925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9" name="Rectangle 11"/>
          <p:cNvSpPr>
            <a:spLocks/>
          </p:cNvSpPr>
          <p:nvPr/>
        </p:nvSpPr>
        <p:spPr bwMode="auto">
          <a:xfrm>
            <a:off x="6507163" y="2419350"/>
            <a:ext cx="2160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Semi-infinite film</a:t>
            </a:r>
          </a:p>
        </p:txBody>
      </p:sp>
      <p:sp>
        <p:nvSpPr>
          <p:cNvPr id="171020" name="AutoShape 12"/>
          <p:cNvSpPr>
            <a:spLocks/>
          </p:cNvSpPr>
          <p:nvPr/>
        </p:nvSpPr>
        <p:spPr bwMode="auto">
          <a:xfrm>
            <a:off x="7804150" y="3357563"/>
            <a:ext cx="893763" cy="687387"/>
          </a:xfrm>
          <a:prstGeom prst="roundRect">
            <a:avLst>
              <a:gd name="adj" fmla="val 1947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66B132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multiple plasmon</a:t>
            </a:r>
          </a:p>
        </p:txBody>
      </p:sp>
      <p:sp>
        <p:nvSpPr>
          <p:cNvPr id="171021" name="AutoShape 13"/>
          <p:cNvSpPr>
            <a:spLocks/>
          </p:cNvSpPr>
          <p:nvPr/>
        </p:nvSpPr>
        <p:spPr bwMode="auto">
          <a:xfrm>
            <a:off x="6527800" y="4510088"/>
            <a:ext cx="892175" cy="687387"/>
          </a:xfrm>
          <a:prstGeom prst="roundRect">
            <a:avLst>
              <a:gd name="adj" fmla="val 1947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FF2712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Surface plasmon</a:t>
            </a:r>
          </a:p>
        </p:txBody>
      </p:sp>
      <p:sp>
        <p:nvSpPr>
          <p:cNvPr id="171022" name="Line 14"/>
          <p:cNvSpPr>
            <a:spLocks noChangeShapeType="1"/>
          </p:cNvSpPr>
          <p:nvPr/>
        </p:nvSpPr>
        <p:spPr bwMode="auto">
          <a:xfrm flipH="1">
            <a:off x="6500813" y="3225800"/>
            <a:ext cx="1393825" cy="863600"/>
          </a:xfrm>
          <a:prstGeom prst="line">
            <a:avLst/>
          </a:prstGeom>
          <a:noFill/>
          <a:ln w="25400">
            <a:solidFill>
              <a:srgbClr val="66B1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 rot="10800000">
            <a:off x="6477000" y="5251450"/>
            <a:ext cx="606425" cy="546100"/>
          </a:xfrm>
          <a:prstGeom prst="lin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Spectra of Thin Films with Different Thickness</a:t>
            </a: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160588"/>
            <a:ext cx="19034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2160588"/>
            <a:ext cx="19034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160588"/>
            <a:ext cx="1905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160588"/>
            <a:ext cx="190658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AutoShape 6"/>
          <p:cNvSpPr>
            <a:spLocks/>
          </p:cNvSpPr>
          <p:nvPr/>
        </p:nvSpPr>
        <p:spPr bwMode="auto">
          <a:xfrm>
            <a:off x="1250950" y="1758950"/>
            <a:ext cx="892175" cy="357188"/>
          </a:xfrm>
          <a:prstGeom prst="roundRect">
            <a:avLst>
              <a:gd name="adj" fmla="val 375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D=2</a:t>
            </a:r>
          </a:p>
        </p:txBody>
      </p:sp>
      <p:sp>
        <p:nvSpPr>
          <p:cNvPr id="172039" name="AutoShape 7"/>
          <p:cNvSpPr>
            <a:spLocks/>
          </p:cNvSpPr>
          <p:nvPr/>
        </p:nvSpPr>
        <p:spPr bwMode="auto">
          <a:xfrm>
            <a:off x="3160713" y="1758950"/>
            <a:ext cx="893762" cy="357188"/>
          </a:xfrm>
          <a:prstGeom prst="roundRect">
            <a:avLst>
              <a:gd name="adj" fmla="val 375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D=3</a:t>
            </a:r>
          </a:p>
        </p:txBody>
      </p:sp>
      <p:sp>
        <p:nvSpPr>
          <p:cNvPr id="172040" name="AutoShape 8"/>
          <p:cNvSpPr>
            <a:spLocks/>
          </p:cNvSpPr>
          <p:nvPr/>
        </p:nvSpPr>
        <p:spPr bwMode="auto">
          <a:xfrm>
            <a:off x="5081588" y="1758950"/>
            <a:ext cx="892175" cy="357188"/>
          </a:xfrm>
          <a:prstGeom prst="roundRect">
            <a:avLst>
              <a:gd name="adj" fmla="val 375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D=4</a:t>
            </a:r>
          </a:p>
        </p:txBody>
      </p:sp>
      <p:sp>
        <p:nvSpPr>
          <p:cNvPr id="172041" name="AutoShape 9"/>
          <p:cNvSpPr>
            <a:spLocks/>
          </p:cNvSpPr>
          <p:nvPr/>
        </p:nvSpPr>
        <p:spPr bwMode="auto">
          <a:xfrm>
            <a:off x="7000875" y="1758950"/>
            <a:ext cx="893763" cy="357188"/>
          </a:xfrm>
          <a:prstGeom prst="roundRect">
            <a:avLst>
              <a:gd name="adj" fmla="val 375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D=5</a:t>
            </a:r>
          </a:p>
        </p:txBody>
      </p:sp>
      <p:grpSp>
        <p:nvGrpSpPr>
          <p:cNvPr id="172042" name="Group 10"/>
          <p:cNvGrpSpPr>
            <a:grpSpLocks/>
          </p:cNvGrpSpPr>
          <p:nvPr/>
        </p:nvGrpSpPr>
        <p:grpSpPr bwMode="auto">
          <a:xfrm>
            <a:off x="800100" y="5600700"/>
            <a:ext cx="1785938" cy="319088"/>
            <a:chOff x="0" y="0"/>
            <a:chExt cx="1600" cy="287"/>
          </a:xfrm>
        </p:grpSpPr>
        <p:sp>
          <p:nvSpPr>
            <p:cNvPr id="172058" name="Rectangle 11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72059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043" name="Rectangle 13"/>
          <p:cNvSpPr>
            <a:spLocks/>
          </p:cNvSpPr>
          <p:nvPr/>
        </p:nvSpPr>
        <p:spPr bwMode="auto">
          <a:xfrm rot="-5400000">
            <a:off x="-11113" y="3725863"/>
            <a:ext cx="11731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grpSp>
        <p:nvGrpSpPr>
          <p:cNvPr id="172044" name="Group 14"/>
          <p:cNvGrpSpPr>
            <a:grpSpLocks/>
          </p:cNvGrpSpPr>
          <p:nvPr/>
        </p:nvGrpSpPr>
        <p:grpSpPr bwMode="auto">
          <a:xfrm>
            <a:off x="2714625" y="5599113"/>
            <a:ext cx="1785938" cy="320675"/>
            <a:chOff x="0" y="0"/>
            <a:chExt cx="1600" cy="287"/>
          </a:xfrm>
        </p:grpSpPr>
        <p:sp>
          <p:nvSpPr>
            <p:cNvPr id="172056" name="Rectangle 15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72057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2045" name="Group 17"/>
          <p:cNvGrpSpPr>
            <a:grpSpLocks/>
          </p:cNvGrpSpPr>
          <p:nvPr/>
        </p:nvGrpSpPr>
        <p:grpSpPr bwMode="auto">
          <a:xfrm>
            <a:off x="4633913" y="5599113"/>
            <a:ext cx="1785937" cy="320675"/>
            <a:chOff x="0" y="0"/>
            <a:chExt cx="1600" cy="287"/>
          </a:xfrm>
        </p:grpSpPr>
        <p:sp>
          <p:nvSpPr>
            <p:cNvPr id="172054" name="Rectangle 18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72055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2046" name="Group 20"/>
          <p:cNvGrpSpPr>
            <a:grpSpLocks/>
          </p:cNvGrpSpPr>
          <p:nvPr/>
        </p:nvGrpSpPr>
        <p:grpSpPr bwMode="auto">
          <a:xfrm>
            <a:off x="6554788" y="5599113"/>
            <a:ext cx="1785937" cy="320675"/>
            <a:chOff x="0" y="0"/>
            <a:chExt cx="1600" cy="287"/>
          </a:xfrm>
        </p:grpSpPr>
        <p:sp>
          <p:nvSpPr>
            <p:cNvPr id="172052" name="Rectangle 21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72053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963613" y="3446463"/>
            <a:ext cx="6096000" cy="292100"/>
            <a:chOff x="0" y="0"/>
            <a:chExt cx="5461" cy="261"/>
          </a:xfrm>
        </p:grpSpPr>
        <p:sp>
          <p:nvSpPr>
            <p:cNvPr id="172048" name="Line 24"/>
            <p:cNvSpPr>
              <a:spLocks noChangeShapeType="1"/>
            </p:cNvSpPr>
            <p:nvPr/>
          </p:nvSpPr>
          <p:spPr bwMode="auto">
            <a:xfrm>
              <a:off x="0" y="0"/>
              <a:ext cx="469" cy="11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2049" name="Line 25"/>
            <p:cNvSpPr>
              <a:spLocks noChangeShapeType="1"/>
            </p:cNvSpPr>
            <p:nvPr/>
          </p:nvSpPr>
          <p:spPr bwMode="auto">
            <a:xfrm>
              <a:off x="1712" y="72"/>
              <a:ext cx="453" cy="14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2050" name="Line 26"/>
            <p:cNvSpPr>
              <a:spLocks noChangeShapeType="1"/>
            </p:cNvSpPr>
            <p:nvPr/>
          </p:nvSpPr>
          <p:spPr bwMode="auto">
            <a:xfrm>
              <a:off x="3408" y="32"/>
              <a:ext cx="448" cy="21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2051" name="Line 27"/>
            <p:cNvSpPr>
              <a:spLocks noChangeShapeType="1"/>
            </p:cNvSpPr>
            <p:nvPr/>
          </p:nvSpPr>
          <p:spPr bwMode="auto">
            <a:xfrm>
              <a:off x="5144" y="40"/>
              <a:ext cx="317" cy="22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446338"/>
            <a:ext cx="397510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Difference between EELS and Simulation</a:t>
            </a:r>
          </a:p>
        </p:txBody>
      </p:sp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1630363"/>
            <a:ext cx="54022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0" name="AutoShape 4"/>
          <p:cNvSpPr>
            <a:spLocks/>
          </p:cNvSpPr>
          <p:nvPr/>
        </p:nvSpPr>
        <p:spPr bwMode="auto">
          <a:xfrm>
            <a:off x="339725" y="1482725"/>
            <a:ext cx="2401888" cy="982663"/>
          </a:xfrm>
          <a:prstGeom prst="roundRect">
            <a:avLst>
              <a:gd name="adj" fmla="val 1363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 EELS (</a:t>
            </a:r>
            <a:r>
              <a:rPr lang="en-US" sz="15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</a:t>
            </a: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lectron </a:t>
            </a:r>
            <a:r>
              <a:rPr lang="en-US" sz="15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</a:t>
            </a: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nergy </a:t>
            </a:r>
            <a:r>
              <a:rPr lang="en-US" sz="15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</a:t>
            </a: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oss </a:t>
            </a:r>
            <a:r>
              <a:rPr lang="en-US" sz="1500" b="1" smtClean="0">
                <a:solidFill>
                  <a:srgbClr val="2E6FFD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</a:t>
            </a:r>
            <a:r>
              <a:rPr lang="en-US" sz="15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pectroscopy):</a:t>
            </a:r>
          </a:p>
        </p:txBody>
      </p:sp>
      <p:grpSp>
        <p:nvGrpSpPr>
          <p:cNvPr id="173061" name="Group 5"/>
          <p:cNvGrpSpPr>
            <a:grpSpLocks/>
          </p:cNvGrpSpPr>
          <p:nvPr/>
        </p:nvGrpSpPr>
        <p:grpSpPr bwMode="auto">
          <a:xfrm>
            <a:off x="5705475" y="6348413"/>
            <a:ext cx="1785938" cy="320675"/>
            <a:chOff x="0" y="0"/>
            <a:chExt cx="1600" cy="287"/>
          </a:xfrm>
        </p:grpSpPr>
        <p:sp>
          <p:nvSpPr>
            <p:cNvPr id="173070" name="Rectangle 6"/>
            <p:cNvSpPr>
              <a:spLocks/>
            </p:cNvSpPr>
            <p:nvPr/>
          </p:nvSpPr>
          <p:spPr bwMode="auto">
            <a:xfrm>
              <a:off x="0" y="0"/>
              <a:ext cx="16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Momentum (      )</a:t>
              </a:r>
            </a:p>
          </p:txBody>
        </p:sp>
        <p:pic>
          <p:nvPicPr>
            <p:cNvPr id="17307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02"/>
              <a:ext cx="2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3062" name="Rectangle 8"/>
          <p:cNvSpPr>
            <a:spLocks/>
          </p:cNvSpPr>
          <p:nvPr/>
        </p:nvSpPr>
        <p:spPr bwMode="auto">
          <a:xfrm rot="-5400000">
            <a:off x="3613151" y="4108450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Energy (eV)</a:t>
            </a:r>
          </a:p>
        </p:txBody>
      </p:sp>
      <p:sp>
        <p:nvSpPr>
          <p:cNvPr id="173063" name="AutoShape 9"/>
          <p:cNvSpPr>
            <a:spLocks/>
          </p:cNvSpPr>
          <p:nvPr/>
        </p:nvSpPr>
        <p:spPr bwMode="auto">
          <a:xfrm>
            <a:off x="561975" y="2928938"/>
            <a:ext cx="3090863" cy="1366837"/>
          </a:xfrm>
          <a:prstGeom prst="roundRect">
            <a:avLst>
              <a:gd name="adj" fmla="val 9801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EELS measures the absorption for a certain angle but not a certain momentum. </a:t>
            </a:r>
          </a:p>
        </p:txBody>
      </p:sp>
      <p:sp>
        <p:nvSpPr>
          <p:cNvPr id="173064" name="AutoShape 10"/>
          <p:cNvSpPr>
            <a:spLocks/>
          </p:cNvSpPr>
          <p:nvPr/>
        </p:nvSpPr>
        <p:spPr bwMode="auto">
          <a:xfrm>
            <a:off x="2544763" y="5776913"/>
            <a:ext cx="1785937" cy="750887"/>
          </a:xfrm>
          <a:prstGeom prst="roundRect">
            <a:avLst>
              <a:gd name="adj" fmla="val 12301"/>
            </a:avLst>
          </a:pr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Line for the measurement at different angles</a:t>
            </a:r>
          </a:p>
        </p:txBody>
      </p:sp>
      <p:pic>
        <p:nvPicPr>
          <p:cNvPr id="17306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759325"/>
            <a:ext cx="1481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5180013"/>
            <a:ext cx="9826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7" name="AutoShape 13"/>
          <p:cNvSpPr>
            <a:spLocks/>
          </p:cNvSpPr>
          <p:nvPr/>
        </p:nvSpPr>
        <p:spPr bwMode="auto">
          <a:xfrm>
            <a:off x="5197475" y="5786438"/>
            <a:ext cx="411163" cy="285750"/>
          </a:xfrm>
          <a:prstGeom prst="roundRect">
            <a:avLst>
              <a:gd name="adj" fmla="val 32287"/>
            </a:avLst>
          </a:pr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12</a:t>
            </a:r>
          </a:p>
        </p:txBody>
      </p:sp>
      <p:sp>
        <p:nvSpPr>
          <p:cNvPr id="173068" name="AutoShape 14"/>
          <p:cNvSpPr>
            <a:spLocks/>
          </p:cNvSpPr>
          <p:nvPr/>
        </p:nvSpPr>
        <p:spPr bwMode="auto">
          <a:xfrm>
            <a:off x="4813300" y="5535613"/>
            <a:ext cx="411163" cy="285750"/>
          </a:xfrm>
          <a:prstGeom prst="roundRect">
            <a:avLst>
              <a:gd name="adj" fmla="val 32287"/>
            </a:avLst>
          </a:pr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18</a:t>
            </a:r>
          </a:p>
        </p:txBody>
      </p:sp>
      <p:sp>
        <p:nvSpPr>
          <p:cNvPr id="173069" name="AutoShape 15"/>
          <p:cNvSpPr>
            <a:spLocks/>
          </p:cNvSpPr>
          <p:nvPr/>
        </p:nvSpPr>
        <p:spPr bwMode="auto">
          <a:xfrm>
            <a:off x="5705475" y="5857875"/>
            <a:ext cx="411163" cy="285750"/>
          </a:xfrm>
          <a:prstGeom prst="roundRect">
            <a:avLst>
              <a:gd name="adj" fmla="val 32287"/>
            </a:avLst>
          </a:pr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6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Summary</a:t>
            </a:r>
          </a:p>
        </p:txBody>
      </p:sp>
      <p:sp>
        <p:nvSpPr>
          <p:cNvPr id="174082" name="AutoShape 2"/>
          <p:cNvSpPr>
            <a:spLocks/>
          </p:cNvSpPr>
          <p:nvPr/>
        </p:nvSpPr>
        <p:spPr bwMode="auto">
          <a:xfrm>
            <a:off x="554038" y="1839913"/>
            <a:ext cx="8035925" cy="4017962"/>
          </a:xfrm>
          <a:prstGeom prst="roundRect">
            <a:avLst>
              <a:gd name="adj" fmla="val 333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Helvetica Neue Light" charset="0"/>
              <a:buChar char="•"/>
            </a:pPr>
            <a:r>
              <a:rPr lang="en-US" sz="22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The similarity between the plasmon modes in thin films and semi-infinite films can be explained by the hybridization model.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smtClean="0">
              <a:solidFill>
                <a:srgbClr val="000000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Helvetica Neue Light" charset="0"/>
              <a:buChar char="•"/>
            </a:pPr>
            <a:r>
              <a:rPr lang="en-US" sz="22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The extra peak observed in the thin film is due to the single electron-hole excitation.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Helvetica Neue Light" charset="0"/>
              <a:buChar char="•"/>
            </a:pPr>
            <a:endParaRPr lang="en-US" sz="2200" smtClean="0">
              <a:solidFill>
                <a:srgbClr val="000000"/>
              </a:solidFill>
              <a:latin typeface="Helvetica Neue Light" charset="0"/>
              <a:ea typeface="ＭＳ Ｐゴシック" charset="0"/>
              <a:cs typeface="Helvetica Neue Light" charset="0"/>
              <a:sym typeface="Helvetica Neue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Helvetica Neue Light" charset="0"/>
              <a:buChar char="•"/>
            </a:pPr>
            <a:r>
              <a:rPr lang="en-US" sz="2200" b="1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In contrast with the semi-infinite films, the multipole plasmon shows negative dispersion in thin films.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755576" y="26621"/>
            <a:ext cx="77416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Surface Plasmon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Polariton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(SPP) and Localized Surface Plasmon (LSP)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27584" y="1124744"/>
            <a:ext cx="6840371" cy="2274044"/>
            <a:chOff x="1006811" y="836712"/>
            <a:chExt cx="6840371" cy="2274044"/>
          </a:xfrm>
        </p:grpSpPr>
        <p:pic>
          <p:nvPicPr>
            <p:cNvPr id="19445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811" y="1233497"/>
              <a:ext cx="4717317" cy="1877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458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869" y="836712"/>
              <a:ext cx="2063313" cy="2135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4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73686"/>
            <a:ext cx="43592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4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6" y="4005064"/>
            <a:ext cx="3895080" cy="283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75" y="4365103"/>
            <a:ext cx="3345581" cy="24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24128" y="3217733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SPPs </a:t>
            </a:r>
            <a:r>
              <a:rPr lang="en-US" altLang="zh-TW" dirty="0" smtClean="0"/>
              <a:t>occur at </a:t>
            </a:r>
            <a:r>
              <a:rPr lang="en-US" altLang="zh-TW" dirty="0"/>
              <a:t>the interface between dielectric and </a:t>
            </a:r>
            <a:r>
              <a:rPr lang="en-US" altLang="zh-TW" dirty="0" smtClean="0"/>
              <a:t>metal, yielding evanescent fields in </a:t>
            </a:r>
            <a:r>
              <a:rPr lang="en-US" altLang="zh-TW" dirty="0"/>
              <a:t>the two half </a:t>
            </a:r>
            <a:r>
              <a:rPr lang="en-US" altLang="zh-TW" dirty="0" smtClean="0"/>
              <a:t>spaces.</a:t>
            </a:r>
            <a:endParaRPr lang="zh-TW" altLang="en-US" dirty="0"/>
          </a:p>
        </p:txBody>
      </p:sp>
      <p:pic>
        <p:nvPicPr>
          <p:cNvPr id="194458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1095"/>
            <a:ext cx="2020763" cy="73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9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7291388" y="3328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653088" y="1257300"/>
            <a:ext cx="41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755576" y="26621"/>
            <a:ext cx="77416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Surface Plasmon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Polariton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(SPP) and Localized Surface Plasmon (LSP)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68912" y="1196752"/>
            <a:ext cx="791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LSP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94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250581" cy="135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1" y="1772816"/>
            <a:ext cx="3523854" cy="17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202607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3741765" y="3501008"/>
            <a:ext cx="3998587" cy="2736304"/>
            <a:chOff x="3741765" y="3501008"/>
            <a:chExt cx="3998587" cy="2736304"/>
          </a:xfrm>
        </p:grpSpPr>
        <p:pic>
          <p:nvPicPr>
            <p:cNvPr id="194150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765" y="3501008"/>
              <a:ext cx="3998587" cy="273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150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677" y="4600178"/>
              <a:ext cx="1791519" cy="353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31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模块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copy 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copy 8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8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copy 9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copy 10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Bullets copy 1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1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copy 4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模块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模块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M275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M275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模块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 Narrow Bold"/>
        <a:ea typeface=""/>
        <a:cs typeface=""/>
      </a:majorFont>
      <a:minorFont>
        <a:latin typeface="Arial Narrow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CC"/>
        </a:solidFill>
        <a:ln w="9525" cap="flat" cmpd="sng" algn="ctr">
          <a:solidFill>
            <a:srgbClr val="0033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 Narrow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CC"/>
        </a:solidFill>
        <a:ln w="9525" cap="flat" cmpd="sng" algn="ctr">
          <a:solidFill>
            <a:srgbClr val="0033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 Narrow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rnl">
  <a:themeElements>
    <a:clrScheme name="orn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rn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rn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13567</TotalTime>
  <Words>3977</Words>
  <Application>Microsoft Office PowerPoint</Application>
  <PresentationFormat>如螢幕大小 (4:3)</PresentationFormat>
  <Paragraphs>915</Paragraphs>
  <Slides>79</Slides>
  <Notes>27</Notes>
  <HiddenSlides>0</HiddenSlides>
  <MMClips>0</MMClips>
  <ScaleCrop>false</ScaleCrop>
  <HeadingPairs>
    <vt:vector size="6" baseType="variant">
      <vt:variant>
        <vt:lpstr>佈景主題</vt:lpstr>
      </vt:variant>
      <vt:variant>
        <vt:i4>18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98" baseType="lpstr">
      <vt:lpstr>3_模块</vt:lpstr>
      <vt:lpstr>2_模块</vt:lpstr>
      <vt:lpstr>5_模块</vt:lpstr>
      <vt:lpstr>AM275</vt:lpstr>
      <vt:lpstr>1_Office Theme</vt:lpstr>
      <vt:lpstr>1_AM275</vt:lpstr>
      <vt:lpstr>Blank Presentation</vt:lpstr>
      <vt:lpstr>ornl</vt:lpstr>
      <vt:lpstr>1_Blank</vt:lpstr>
      <vt:lpstr>Title &amp; Bullets</vt:lpstr>
      <vt:lpstr>Title &amp; Bullets copy 3</vt:lpstr>
      <vt:lpstr>Title &amp; Bullets copy 8</vt:lpstr>
      <vt:lpstr>Title &amp; Bullets copy 9</vt:lpstr>
      <vt:lpstr>Title &amp; Bullets copy 10</vt:lpstr>
      <vt:lpstr>Title &amp; Bullets copy 11</vt:lpstr>
      <vt:lpstr>Title - Top</vt:lpstr>
      <vt:lpstr>Title &amp; Bullets copy</vt:lpstr>
      <vt:lpstr>Title &amp; Bullets copy 4</vt:lpstr>
      <vt:lpstr>Equation</vt:lpstr>
      <vt:lpstr>PowerPoint 簡報</vt:lpstr>
      <vt:lpstr>Outline of the Lecture</vt:lpstr>
      <vt:lpstr>PowerPoint 簡報</vt:lpstr>
      <vt:lpstr>PowerPoint 簡報</vt:lpstr>
      <vt:lpstr>Plasmon: Collective Motion of Electrons</vt:lpstr>
      <vt:lpstr>Surface Plasmons in Thin Metal Films</vt:lpstr>
      <vt:lpstr>Surface Plasmon in Nanostructures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Contributed by</vt:lpstr>
      <vt:lpstr>Surface Enhanced Raman Scattering (SERS)</vt:lpstr>
      <vt:lpstr>Systems, Scales, Approaches, Main Findings </vt:lpstr>
      <vt:lpstr>Prevailing Mechanism: Perpendicular Electric Field </vt:lpstr>
      <vt:lpstr>New Enhancement Mechanism from Parallel Electric Field</vt:lpstr>
      <vt:lpstr>Comparison of The Two Mechanisms for  Chemical Enhancement</vt:lpstr>
      <vt:lpstr>Systems, Scales, Approaches, Main Findings </vt:lpstr>
      <vt:lpstr>Strong vs Weak Coupling of a Nanoparticle Dimer</vt:lpstr>
      <vt:lpstr>Silver Nanoparticle Dimers</vt:lpstr>
      <vt:lpstr>Optimal Gap Size (Electrical Linear Response)</vt:lpstr>
      <vt:lpstr>“Bond” Breaking Picture for Optimal Gap Size</vt:lpstr>
      <vt:lpstr>Emergent Magnetic Moment</vt:lpstr>
      <vt:lpstr>Mechanism for Emergent Magnetism</vt:lpstr>
      <vt:lpstr>Understanding Coupling from Orbital View</vt:lpstr>
      <vt:lpstr>Nonlinear Dielectric Response</vt:lpstr>
      <vt:lpstr>Increasing Dipole Moment in Nonlinear Regime</vt:lpstr>
      <vt:lpstr>PowerPoint 簡報</vt:lpstr>
      <vt:lpstr>Microscopic Mechanism of Nonlinear Response</vt:lpstr>
      <vt:lpstr>Interplay Between Electric and Magnetic Degree of Freedom</vt:lpstr>
      <vt:lpstr>Systems, Scales, Approaches, Main Findings </vt:lpstr>
      <vt:lpstr>Collective Photonic Effect for SERS</vt:lpstr>
      <vt:lpstr>Advantages of Nanoshell: Higher Enhancement</vt:lpstr>
      <vt:lpstr>Advantages of Nanoshell: Extra Tunability </vt:lpstr>
      <vt:lpstr>Giant Electromagnetic Enhancement </vt:lpstr>
      <vt:lpstr>Finite Size Effect (Oscillatory Enhancement) in 1D Dimer Arrays</vt:lpstr>
      <vt:lpstr>Mechanism of Oscillatory Enhancement</vt:lpstr>
      <vt:lpstr>Constant Enhancement in 2D Dimer Arrays</vt:lpstr>
      <vt:lpstr>PowerPoint 簡報</vt:lpstr>
      <vt:lpstr>PowerPoint 簡報</vt:lpstr>
      <vt:lpstr>EBL and Reactive Ion Etching (RIE)</vt:lpstr>
      <vt:lpstr>PowerPoint 簡報</vt:lpstr>
      <vt:lpstr>Effect of Nanostructures – Size and shape</vt:lpstr>
      <vt:lpstr>Effect of Si Post – FDTD Simulations </vt:lpstr>
      <vt:lpstr>Systematic studies of Gap Size on SERS</vt:lpstr>
      <vt:lpstr>Gap-dependent SERS enhancement</vt:lpstr>
      <vt:lpstr>Power Law Dependent SERS on Gap Size</vt:lpstr>
      <vt:lpstr>Power Law Dependent SERS on Gap Size</vt:lpstr>
      <vt:lpstr>Collective Photonic Effect</vt:lpstr>
      <vt:lpstr>Concurrent Multiscale Approach</vt:lpstr>
      <vt:lpstr>Quantum Plasmonics</vt:lpstr>
      <vt:lpstr>Go Beyond The Classical Study</vt:lpstr>
      <vt:lpstr>Energy Tunability of Plasmon in Nanostructures</vt:lpstr>
      <vt:lpstr>Spectra of Single Electron-Hole Pairs  and Collective Plasmon Mode</vt:lpstr>
      <vt:lpstr>Linewidth of Plasmon in Nanostructures</vt:lpstr>
      <vt:lpstr>Surface scattering and Landau damping</vt:lpstr>
      <vt:lpstr>Methods</vt:lpstr>
      <vt:lpstr>Thickness Dependence of Plasmon in Thin Films</vt:lpstr>
      <vt:lpstr>Comparison of Two Basis Sets</vt:lpstr>
      <vt:lpstr>Band Structures and Electron-Hole Absorption Spectra in Thin Films</vt:lpstr>
      <vt:lpstr>Landau Damping of Plasmon  and Electron-Hole Pair Spectra</vt:lpstr>
      <vt:lpstr>Prototype Quantum Systems</vt:lpstr>
      <vt:lpstr>Energy and Landau Damping of Plasmon</vt:lpstr>
      <vt:lpstr>PowerPoint 簡報</vt:lpstr>
      <vt:lpstr>A More Realistic System: Thin Film on Substrate</vt:lpstr>
      <vt:lpstr>Experimental Results for Plasmon in Thin Films</vt:lpstr>
      <vt:lpstr>Previous Theoretical Results for Free-standing Thin Film: Thickness Dependence of Plasmon in Thin Films</vt:lpstr>
      <vt:lpstr>Theoretical Results</vt:lpstr>
      <vt:lpstr>Theoretical Results and Hybridization Model</vt:lpstr>
      <vt:lpstr>The Extra Peaks</vt:lpstr>
      <vt:lpstr>Another Mode: Multipole Plasmon</vt:lpstr>
      <vt:lpstr>Negative Dispersion of Multipole Plasmon</vt:lpstr>
      <vt:lpstr>Spectra of Thin Films with Different Thickness</vt:lpstr>
      <vt:lpstr>Difference between EELS and Simulation</vt:lpstr>
      <vt:lpstr>Summary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微软中国</dc:creator>
  <cp:lastModifiedBy>JYHNotebook</cp:lastModifiedBy>
  <cp:revision>475</cp:revision>
  <dcterms:created xsi:type="dcterms:W3CDTF">2012-01-25T01:31:49Z</dcterms:created>
  <dcterms:modified xsi:type="dcterms:W3CDTF">2013-01-03T09:36:13Z</dcterms:modified>
</cp:coreProperties>
</file>